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648" r:id="rId1"/>
    <p:sldMasterId id="2147483659" r:id="rId3"/>
  </p:sldMasterIdLst>
  <p:notesMasterIdLst>
    <p:notesMasterId r:id="rId23"/>
  </p:notesMasterIdLst>
  <p:sldIdLst>
    <p:sldId id="559" r:id="rId4"/>
    <p:sldId id="257" r:id="rId5"/>
    <p:sldId id="512" r:id="rId6"/>
    <p:sldId id="422" r:id="rId7"/>
    <p:sldId id="456" r:id="rId8"/>
    <p:sldId id="423" r:id="rId9"/>
    <p:sldId id="424" r:id="rId10"/>
    <p:sldId id="425" r:id="rId11"/>
    <p:sldId id="433" r:id="rId12"/>
    <p:sldId id="608" r:id="rId13"/>
    <p:sldId id="610" r:id="rId14"/>
    <p:sldId id="609" r:id="rId15"/>
    <p:sldId id="426" r:id="rId16"/>
    <p:sldId id="437" r:id="rId17"/>
    <p:sldId id="438" r:id="rId18"/>
    <p:sldId id="439" r:id="rId19"/>
    <p:sldId id="440" r:id="rId20"/>
    <p:sldId id="441" r:id="rId21"/>
    <p:sldId id="442" r:id="rId22"/>
    <p:sldId id="443" r:id="rId24"/>
    <p:sldId id="436" r:id="rId25"/>
    <p:sldId id="427" r:id="rId26"/>
    <p:sldId id="428" r:id="rId27"/>
    <p:sldId id="429" r:id="rId28"/>
    <p:sldId id="430" r:id="rId29"/>
    <p:sldId id="445" r:id="rId30"/>
    <p:sldId id="431" r:id="rId31"/>
    <p:sldId id="444" r:id="rId32"/>
    <p:sldId id="611" r:id="rId33"/>
    <p:sldId id="446" r:id="rId34"/>
    <p:sldId id="447" r:id="rId35"/>
    <p:sldId id="462" r:id="rId36"/>
    <p:sldId id="461" r:id="rId37"/>
    <p:sldId id="497" r:id="rId38"/>
    <p:sldId id="448" r:id="rId39"/>
    <p:sldId id="463" r:id="rId40"/>
    <p:sldId id="514" r:id="rId41"/>
    <p:sldId id="464" r:id="rId42"/>
    <p:sldId id="449" r:id="rId43"/>
    <p:sldId id="450" r:id="rId44"/>
    <p:sldId id="451" r:id="rId45"/>
    <p:sldId id="452" r:id="rId46"/>
    <p:sldId id="460" r:id="rId47"/>
    <p:sldId id="513" r:id="rId48"/>
    <p:sldId id="515" r:id="rId49"/>
    <p:sldId id="516" r:id="rId50"/>
    <p:sldId id="459" r:id="rId51"/>
    <p:sldId id="457" r:id="rId52"/>
    <p:sldId id="458" r:id="rId53"/>
    <p:sldId id="455" r:id="rId54"/>
    <p:sldId id="454" r:id="rId55"/>
    <p:sldId id="419" r:id="rId56"/>
  </p:sldIdLst>
  <p:sldSz cx="12192000" cy="6858000"/>
  <p:notesSz cx="6858000" cy="9144000"/>
  <p:custDataLst>
    <p:tags r:id="rId6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2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1808" autoAdjust="0"/>
    <p:restoredTop sz="96366" autoAdjust="0"/>
  </p:normalViewPr>
  <p:slideViewPr>
    <p:cSldViewPr snapToGrid="0" showGuides="1">
      <p:cViewPr varScale="1">
        <p:scale>
          <a:sx n="99" d="100"/>
          <a:sy n="99" d="100"/>
        </p:scale>
        <p:origin x="-108" y="-276"/>
      </p:cViewPr>
      <p:guideLst>
        <p:guide orient="horz" pos="2159"/>
        <p:guide pos="3822"/>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0" Type="http://schemas.openxmlformats.org/officeDocument/2006/relationships/tags" Target="tags/tag30.xml"/><Relationship Id="rId6" Type="http://schemas.openxmlformats.org/officeDocument/2006/relationships/slide" Target="slides/slide3.xml"/><Relationship Id="rId59" Type="http://schemas.openxmlformats.org/officeDocument/2006/relationships/tableStyles" Target="tableStyles.xml"/><Relationship Id="rId58" Type="http://schemas.openxmlformats.org/officeDocument/2006/relationships/viewProps" Target="viewProps.xml"/><Relationship Id="rId57" Type="http://schemas.openxmlformats.org/officeDocument/2006/relationships/presProps" Target="presProps.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slide" Target="slides/slide2.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notesMaster" Target="notesMasters/notesMaster1.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F25A8C7-CC1A-4A08-9B4B-31F43B054C7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E1B693-632D-4080-9CF6-EA28B66DC80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F49E3220-0919-4CD0-93F5-D81E9859487B}" type="slidenum">
              <a:rPr lang="en-US" altLang="zh-CN"/>
            </a:fld>
            <a:endParaRPr lang="en-US" altLang="zh-CN"/>
          </a:p>
        </p:txBody>
      </p:sp>
      <p:sp>
        <p:nvSpPr>
          <p:cNvPr id="38914"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fld id="{1F8E4D13-781A-4D33-908B-43AA36E06239}" type="slidenum">
              <a:rPr lang="zh-CN" altLang="en-GB" sz="1200">
                <a:latin typeface="Times New Roman" panose="02020603050405020304" pitchFamily="18" charset="0"/>
              </a:rPr>
            </a:fld>
            <a:endParaRPr lang="zh-CN" altLang="en-GB" sz="1200">
              <a:latin typeface="Times New Roman" panose="02020603050405020304" pitchFamily="18" charset="0"/>
            </a:endParaRPr>
          </a:p>
        </p:txBody>
      </p:sp>
      <p:sp>
        <p:nvSpPr>
          <p:cNvPr id="38915"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fld id="{FF70B57A-686B-4CF1-971D-C5B33F74E74A}" type="slidenum">
              <a:rPr lang="en-US" altLang="zh-CN" sz="1200"/>
            </a:fld>
            <a:endParaRPr lang="en-US" altLang="zh-CN" sz="1200"/>
          </a:p>
        </p:txBody>
      </p:sp>
      <p:sp>
        <p:nvSpPr>
          <p:cNvPr id="38916" name="Rectangle 2"/>
          <p:cNvSpPr>
            <a:spLocks noGrp="1" noRot="1" noChangeAspect="1" noChangeArrowheads="1" noTextEdit="1"/>
          </p:cNvSpPr>
          <p:nvPr>
            <p:ph type="sldImg" idx="4294967295"/>
          </p:nvPr>
        </p:nvSpPr>
        <p:spPr bwMode="auto">
          <a:ln>
            <a:solidFill>
              <a:srgbClr val="000000"/>
            </a:solidFill>
            <a:miter lim="800000"/>
          </a:ln>
        </p:spPr>
      </p:sp>
      <p:sp>
        <p:nvSpPr>
          <p:cNvPr id="38917" name="Rectangle 3"/>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en-US" altLang="zh-CN" b="1">
                <a:latin typeface="Arial" panose="020B0604020202020204" pitchFamily="34" charset="0"/>
              </a:rPr>
              <a:t>Bladder anatomy and innervation</a:t>
            </a:r>
            <a:endParaRPr lang="en-US" altLang="zh-CN">
              <a:latin typeface="Arial" panose="020B0604020202020204" pitchFamily="34" charset="0"/>
            </a:endParaRPr>
          </a:p>
          <a:p>
            <a:pPr eaLnBrk="1" hangingPunct="1">
              <a:spcBef>
                <a:spcPct val="0"/>
              </a:spcBef>
            </a:pPr>
            <a:r>
              <a:rPr lang="en-US" altLang="zh-CN">
                <a:latin typeface="Arial" panose="020B0604020202020204" pitchFamily="34" charset="0"/>
              </a:rPr>
              <a:t>The parasympathetic pelvic nerve causes contraction of the bladder detrusor muscle, primarily through the action of the neurotransmitter acetylcholine on a subset of acetylcholine receptors known as muscarinic receptors. The sympathetic hypogastric nerve stimulates urethral smooth muscle and inhibits the bladder detrusor muscle; these steps are mediated by alpha-adrenergic and beta-adrenergic receptors, respectively. The somatic pudendal nerve stimulates the striated muscle of the external urethral sphincter, mediated by acetylcholine activating nicotinic receptors.</a:t>
            </a:r>
            <a:endParaRPr lang="en-US" altLang="zh-CN">
              <a:latin typeface="Arial" panose="020B0604020202020204" pitchFamily="34" charset="0"/>
            </a:endParaRPr>
          </a:p>
          <a:p>
            <a:pPr eaLnBrk="1" hangingPunct="1">
              <a:spcBef>
                <a:spcPct val="0"/>
              </a:spcBef>
            </a:pPr>
            <a:r>
              <a:rPr lang="en-US" altLang="zh-CN">
                <a:latin typeface="Arial" panose="020B0604020202020204" pitchFamily="34" charset="0"/>
              </a:rPr>
              <a:t>There are 2 major types of sensory nerves in the bladder. These are A delta fibers, which are larger and unmyelinated, and c-fibers, which are smaller in diameter and unmyelinated. Normally, it is primarily A delta afferents that signal the periaqueductal gray area of the brain when the bladder is full. </a:t>
            </a:r>
            <a:endParaRPr lang="en-US" altLang="zh-CN">
              <a:latin typeface="Arial" panose="020B0604020202020204" pitchFamily="34" charset="0"/>
            </a:endParaRPr>
          </a:p>
          <a:p>
            <a:pPr eaLnBrk="1" hangingPunct="1">
              <a:spcBef>
                <a:spcPct val="0"/>
              </a:spcBef>
            </a:pPr>
            <a:r>
              <a:rPr lang="en-US" altLang="zh-CN">
                <a:latin typeface="Arial" panose="020B0604020202020204" pitchFamily="34" charset="0"/>
              </a:rPr>
              <a:t>C-fiber afferents play a lesser role in a healthy neurourinary system.</a:t>
            </a:r>
            <a:endParaRPr lang="en-US" altLang="zh-CN">
              <a:latin typeface="Arial" panose="020B0604020202020204" pitchFamily="34" charset="0"/>
            </a:endParaRPr>
          </a:p>
          <a:p>
            <a:pPr eaLnBrk="1" hangingPunct="1">
              <a:spcBef>
                <a:spcPct val="0"/>
              </a:spcBef>
            </a:pPr>
            <a:r>
              <a:rPr lang="en-US" altLang="zh-CN">
                <a:latin typeface="Arial" panose="020B0604020202020204" pitchFamily="34" charset="0"/>
              </a:rPr>
              <a:t>In multiple sclerosis, spinal cord injury, and other cases of spinal disruption, the C-fiber afferents short circuit the signals to the periaqueductal gray area and form a local circuit in the lumbosacral area via parasympathetic efferents. This causes the voiding process to go outside of cerebral control. Control of the voiding process by the periaqueductal gray area is disrupted and a c-fiber loop takes over as the major controller of bladder emptying.</a:t>
            </a:r>
            <a:endParaRPr lang="en-US" altLang="zh-CN">
              <a:latin typeface="Arial" panose="020B0604020202020204" pitchFamily="34" charset="0"/>
            </a:endParaRPr>
          </a:p>
          <a:p>
            <a:pPr eaLnBrk="1" hangingPunct="1">
              <a:spcBef>
                <a:spcPct val="0"/>
              </a:spcBef>
            </a:pPr>
            <a:r>
              <a:rPr lang="en-US" altLang="zh-CN">
                <a:latin typeface="Arial" panose="020B0604020202020204" pitchFamily="34" charset="0"/>
              </a:rPr>
              <a:t>The nerve supply of the bladder consists of sympathetic, parasympathetic, and somatic peripheral nerves that form a complex of afferent and efferent circuitry derived from the brain and spinal cord. This neural circuit regulates the filling and emptying of the bladder through control of the detrusor muscle in the bladder wall and bladder neck. Sympathetic fibers reach the bladder from lumbar segments 1 and 2 and parasympathetic fibers from sacral spinal segments 2, 3, and 4. Both sources provide motor and sensory fibers. While efferent fibers control the smooth muscle, afferent fibers signal distention and fullness of the bladder, and pain. </a:t>
            </a:r>
            <a:endParaRPr lang="en-US" altLang="zh-CN">
              <a:latin typeface="Arial" panose="020B0604020202020204" pitchFamily="34" charset="0"/>
            </a:endParaRPr>
          </a:p>
          <a:p>
            <a:pPr eaLnBrk="1" hangingPunct="1">
              <a:spcBef>
                <a:spcPct val="0"/>
              </a:spcBef>
            </a:pPr>
            <a:r>
              <a:rPr lang="en-US" altLang="zh-CN">
                <a:latin typeface="Arial" panose="020B0604020202020204" pitchFamily="34" charset="0"/>
              </a:rPr>
              <a:t>It is known that the urethral sphincter is innervated by both the autonomic (via the pelvic nerve) and the somatic (via the pudendal nerve) nervous systems. Recent research has demonstrated that the pudendal nerve has a branch that joins the pelvic nerve and leads to the urinary sphincter.</a:t>
            </a:r>
            <a:endParaRPr lang="en-US" altLang="zh-CN">
              <a:latin typeface="Arial" panose="020B0604020202020204" pitchFamily="34" charset="0"/>
            </a:endParaRPr>
          </a:p>
          <a:p>
            <a:pPr eaLnBrk="1" hangingPunct="1">
              <a:spcBef>
                <a:spcPct val="0"/>
              </a:spcBef>
            </a:pPr>
            <a:r>
              <a:rPr lang="en-US" altLang="zh-CN">
                <a:latin typeface="Arial" panose="020B0604020202020204" pitchFamily="34" charset="0"/>
              </a:rPr>
              <a:t>During voiding, the pelvic nerve acts as a motor nerve, stimulating detrusor contraction. Afferent pelvic nerve discharges ascend in the spinal cord, via axons that synapse in the pontine micturition center.  </a:t>
            </a:r>
            <a:endParaRPr lang="en-US" altLang="zh-CN">
              <a:latin typeface="Arial" panose="020B0604020202020204" pitchFamily="34" charset="0"/>
            </a:endParaRPr>
          </a:p>
          <a:p>
            <a:pPr eaLnBrk="1" hangingPunct="1">
              <a:spcBef>
                <a:spcPct val="0"/>
              </a:spcBef>
            </a:pPr>
            <a:r>
              <a:rPr lang="en-US" altLang="zh-CN">
                <a:latin typeface="Arial" panose="020B0604020202020204" pitchFamily="34" charset="0"/>
              </a:rPr>
              <a:t>Descending efferent pathways cause inhibition of pudendal firing and resultant relaxation of the urinary sphincter. Inhibition of sympathetic firing causes the bladder neck to open. Pelvic parasympathetic firing produces detrusor contraction. Urethral pressure decreases, resulting in relaxation of the urinary sphincter. This is followed by contraction of the detrusor muscle, increase in bladder pressure, and emptying of the bladder.</a:t>
            </a:r>
            <a:endParaRPr lang="en-US" altLang="zh-CN">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fld id="{05AB4B00-AE0F-40F1-B690-80FBC8753523}" type="slidenum">
              <a:rPr lang="en-US" altLang="zh-CN"/>
            </a:fld>
            <a:endParaRPr lang="en-US" altLang="zh-CN"/>
          </a:p>
        </p:txBody>
      </p:sp>
      <p:sp>
        <p:nvSpPr>
          <p:cNvPr id="40962" name="Rectangle 7"/>
          <p:cNvSpPr txBox="1">
            <a:spLocks noGrp="1" noChangeArrowheads="1"/>
          </p:cNvSpPr>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fld id="{F067DA77-7BC2-406F-8067-E6BA15109155}" type="slidenum">
              <a:rPr lang="zh-CN" altLang="en-GB" sz="1200">
                <a:latin typeface="Times New Roman" panose="02020603050405020304" pitchFamily="18" charset="0"/>
              </a:rPr>
            </a:fld>
            <a:endParaRPr lang="zh-CN" altLang="en-GB" sz="1200">
              <a:latin typeface="Times New Roman" panose="02020603050405020304" pitchFamily="18" charset="0"/>
            </a:endParaRPr>
          </a:p>
        </p:txBody>
      </p:sp>
      <p:sp>
        <p:nvSpPr>
          <p:cNvPr id="40963"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r"/>
            <a:fld id="{38F1ED34-88B2-4F2F-B7C2-761B828BDC21}" type="slidenum">
              <a:rPr lang="en-US" altLang="zh-CN" sz="1200"/>
            </a:fld>
            <a:endParaRPr lang="en-US" altLang="zh-CN" sz="1200"/>
          </a:p>
        </p:txBody>
      </p:sp>
      <p:sp>
        <p:nvSpPr>
          <p:cNvPr id="40964" name="Rectangle 2"/>
          <p:cNvSpPr>
            <a:spLocks noGrp="1" noRot="1" noChangeAspect="1" noChangeArrowheads="1" noTextEdit="1"/>
          </p:cNvSpPr>
          <p:nvPr>
            <p:ph type="sldImg" idx="4294967295"/>
          </p:nvPr>
        </p:nvSpPr>
        <p:spPr bwMode="auto">
          <a:ln>
            <a:solidFill>
              <a:srgbClr val="000000"/>
            </a:solidFill>
            <a:miter lim="800000"/>
          </a:ln>
        </p:spPr>
      </p:sp>
      <p:sp>
        <p:nvSpPr>
          <p:cNvPr id="40965" name="Rectangle 3"/>
          <p:cNvSpPr>
            <a:spLocks noGrp="1" noChangeArrowheads="1"/>
          </p:cNvSpPr>
          <p:nvPr>
            <p:ph type="body" idx="429496729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nl-NL" altLang="zh-CN">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524000" y="1122363"/>
            <a:ext cx="9144000" cy="2387600"/>
          </a:xfrm>
        </p:spPr>
        <p:txBody>
          <a:bodyPr anchor="b">
            <a:normAutofit/>
          </a:bodyPr>
          <a:lstStyle>
            <a:lvl1pPr algn="ctr">
              <a:defRPr sz="7200" b="0"/>
            </a:lvl1pPr>
          </a:lstStyle>
          <a:p>
            <a:r>
              <a:rPr lang="zh-CN" altLang="en-US" dirty="0"/>
              <a:t>单击此处编辑标题</a:t>
            </a:r>
            <a:endParaRPr lang="zh-CN" altLang="en-US" dirty="0"/>
          </a:p>
        </p:txBody>
      </p:sp>
      <p:sp>
        <p:nvSpPr>
          <p:cNvPr id="3" name="副标题 2"/>
          <p:cNvSpPr>
            <a:spLocks noGrp="1"/>
          </p:cNvSpPr>
          <p:nvPr>
            <p:ph type="subTitle" idx="1"/>
          </p:nvPr>
        </p:nvSpPr>
        <p:spPr>
          <a:xfrm>
            <a:off x="1524000" y="3602038"/>
            <a:ext cx="9144000" cy="1655762"/>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nvPr>
        </p:nvSpPr>
        <p:spPr>
          <a:xfrm>
            <a:off x="838200" y="551543"/>
            <a:ext cx="10515600" cy="5558971"/>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92021" y="68627"/>
            <a:ext cx="9264352" cy="1152128"/>
          </a:xfrm>
        </p:spPr>
        <p:txBody>
          <a:bodyPr>
            <a:normAutofit/>
          </a:bodyPr>
          <a:lstStyle>
            <a:lvl1pPr algn="l">
              <a:defRPr lang="zh-CN" altLang="en-US" sz="3465" kern="1200" dirty="0">
                <a:solidFill>
                  <a:schemeClr val="bg1"/>
                </a:solidFill>
                <a:latin typeface="华康俪金黑W8(P)" pitchFamily="34" charset="-122"/>
                <a:ea typeface="华康俪金黑W8(P)" pitchFamily="34" charset="-122"/>
                <a:cs typeface="+mj-cs"/>
              </a:defRPr>
            </a:lvl1pPr>
          </a:lstStyle>
          <a:p>
            <a:r>
              <a:rPr lang="zh-CN" altLang="en-US" dirty="0"/>
              <a:t>单击此处编辑母版标题样式</a:t>
            </a:r>
            <a:endParaRPr lang="zh-CN" altLang="en-US" dirty="0"/>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609600" indent="0" algn="ctr">
              <a:buNone/>
              <a:defRPr>
                <a:solidFill>
                  <a:schemeClr val="tx1">
                    <a:tint val="75000"/>
                  </a:schemeClr>
                </a:solidFill>
              </a:defRPr>
            </a:lvl2pPr>
            <a:lvl3pPr marL="1219200" indent="0" algn="ctr">
              <a:buNone/>
              <a:defRPr>
                <a:solidFill>
                  <a:schemeClr val="tx1">
                    <a:tint val="75000"/>
                  </a:schemeClr>
                </a:solidFill>
              </a:defRPr>
            </a:lvl3pPr>
            <a:lvl4pPr marL="1828800" indent="0" algn="ctr">
              <a:buNone/>
              <a:defRPr>
                <a:solidFill>
                  <a:schemeClr val="tx1">
                    <a:tint val="75000"/>
                  </a:schemeClr>
                </a:solidFill>
              </a:defRPr>
            </a:lvl4pPr>
            <a:lvl5pPr marL="2438400" indent="0" algn="ctr">
              <a:buNone/>
              <a:defRPr>
                <a:solidFill>
                  <a:schemeClr val="tx1">
                    <a:tint val="75000"/>
                  </a:schemeClr>
                </a:solidFill>
              </a:defRPr>
            </a:lvl5pPr>
            <a:lvl6pPr marL="3048000" indent="0" algn="ctr">
              <a:buNone/>
              <a:defRPr>
                <a:solidFill>
                  <a:schemeClr val="tx1">
                    <a:tint val="75000"/>
                  </a:schemeClr>
                </a:solidFill>
              </a:defRPr>
            </a:lvl6pPr>
            <a:lvl7pPr marL="3657600" indent="0" algn="ctr">
              <a:buNone/>
              <a:defRPr>
                <a:solidFill>
                  <a:schemeClr val="tx1">
                    <a:tint val="75000"/>
                  </a:schemeClr>
                </a:solidFill>
              </a:defRPr>
            </a:lvl7pPr>
            <a:lvl8pPr marL="4267200" indent="0" algn="ctr">
              <a:buNone/>
              <a:defRPr>
                <a:solidFill>
                  <a:schemeClr val="tx1">
                    <a:tint val="75000"/>
                  </a:schemeClr>
                </a:solidFill>
              </a:defRPr>
            </a:lvl8pPr>
            <a:lvl9pPr marL="48768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50CA42DF-4E52-42E7-AB01-8FCAB744A58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B00B1D-9A20-47A7-894D-38D61F236751}" type="slidenum">
              <a:rPr lang="zh-CN" altLang="en-US" smtClean="0"/>
            </a:fld>
            <a:endParaRPr lang="zh-CN" altLang="en-US"/>
          </a:p>
        </p:txBody>
      </p:sp>
      <p:sp>
        <p:nvSpPr>
          <p:cNvPr id="7" name="矩形 6"/>
          <p:cNvSpPr/>
          <p:nvPr userDrawn="1"/>
        </p:nvSpPr>
        <p:spPr>
          <a:xfrm>
            <a:off x="239349" y="1220755"/>
            <a:ext cx="11713301" cy="5472608"/>
          </a:xfrm>
          <a:prstGeom prst="rect">
            <a:avLst/>
          </a:prstGeom>
          <a:solidFill>
            <a:srgbClr val="FFFFFF">
              <a:alpha val="32941"/>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0CA42DF-4E52-42E7-AB01-8FCAB744A58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B00B1D-9A20-47A7-894D-38D61F236751}"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5335" b="1" cap="all"/>
            </a:lvl1pPr>
          </a:lstStyle>
          <a:p>
            <a:r>
              <a:rPr lang="zh-CN" altLang="en-US"/>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665">
                <a:solidFill>
                  <a:schemeClr val="tx1">
                    <a:tint val="75000"/>
                  </a:schemeClr>
                </a:solidFill>
              </a:defRPr>
            </a:lvl1pPr>
            <a:lvl2pPr marL="609600" indent="0">
              <a:buNone/>
              <a:defRPr sz="2400">
                <a:solidFill>
                  <a:schemeClr val="tx1">
                    <a:tint val="75000"/>
                  </a:schemeClr>
                </a:solidFill>
              </a:defRPr>
            </a:lvl2pPr>
            <a:lvl3pPr marL="1219200" indent="0">
              <a:buNone/>
              <a:defRPr sz="2135">
                <a:solidFill>
                  <a:schemeClr val="tx1">
                    <a:tint val="75000"/>
                  </a:schemeClr>
                </a:solidFill>
              </a:defRPr>
            </a:lvl3pPr>
            <a:lvl4pPr marL="1828800" indent="0">
              <a:buNone/>
              <a:defRPr sz="1865">
                <a:solidFill>
                  <a:schemeClr val="tx1">
                    <a:tint val="75000"/>
                  </a:schemeClr>
                </a:solidFill>
              </a:defRPr>
            </a:lvl4pPr>
            <a:lvl5pPr marL="2438400" indent="0">
              <a:buNone/>
              <a:defRPr sz="1865">
                <a:solidFill>
                  <a:schemeClr val="tx1">
                    <a:tint val="75000"/>
                  </a:schemeClr>
                </a:solidFill>
              </a:defRPr>
            </a:lvl5pPr>
            <a:lvl6pPr marL="3048000" indent="0">
              <a:buNone/>
              <a:defRPr sz="1865">
                <a:solidFill>
                  <a:schemeClr val="tx1">
                    <a:tint val="75000"/>
                  </a:schemeClr>
                </a:solidFill>
              </a:defRPr>
            </a:lvl6pPr>
            <a:lvl7pPr marL="3657600" indent="0">
              <a:buNone/>
              <a:defRPr sz="1865">
                <a:solidFill>
                  <a:schemeClr val="tx1">
                    <a:tint val="75000"/>
                  </a:schemeClr>
                </a:solidFill>
              </a:defRPr>
            </a:lvl7pPr>
            <a:lvl8pPr marL="4267200" indent="0">
              <a:buNone/>
              <a:defRPr sz="1865">
                <a:solidFill>
                  <a:schemeClr val="tx1">
                    <a:tint val="75000"/>
                  </a:schemeClr>
                </a:solidFill>
              </a:defRPr>
            </a:lvl8pPr>
            <a:lvl9pPr marL="4876800" indent="0">
              <a:buNone/>
              <a:defRPr sz="1865">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0CA42DF-4E52-42E7-AB01-8FCAB744A58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B00B1D-9A20-47A7-894D-38D61F236751}"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609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97600" y="1200151"/>
            <a:ext cx="5384800" cy="3394075"/>
          </a:xfrm>
        </p:spPr>
        <p:txBody>
          <a:bodyPr/>
          <a:lstStyle>
            <a:lvl1pPr>
              <a:defRPr sz="3735"/>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50CA42DF-4E52-42E7-AB01-8FCAB744A58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B00B1D-9A20-47A7-894D-38D61F236751}"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9"/>
            <a:ext cx="10972800" cy="1143000"/>
          </a:xfrm>
        </p:spPr>
        <p:txBody>
          <a:bodyPr/>
          <a:lstStyle>
            <a:lvl1pPr>
              <a:defRPr/>
            </a:lvl1p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535113"/>
            <a:ext cx="5386917"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609600" y="2174875"/>
            <a:ext cx="5386917"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93368" y="1535113"/>
            <a:ext cx="5389033" cy="639763"/>
          </a:xfrm>
        </p:spPr>
        <p:txBody>
          <a:bodyPr anchor="b"/>
          <a:lstStyle>
            <a:lvl1pPr marL="0" indent="0">
              <a:buNone/>
              <a:defRPr sz="3200" b="1"/>
            </a:lvl1pPr>
            <a:lvl2pPr marL="609600" indent="0">
              <a:buNone/>
              <a:defRPr sz="2665" b="1"/>
            </a:lvl2pPr>
            <a:lvl3pPr marL="1219200" indent="0">
              <a:buNone/>
              <a:defRPr sz="2400" b="1"/>
            </a:lvl3pPr>
            <a:lvl4pPr marL="1828800" indent="0">
              <a:buNone/>
              <a:defRPr sz="2135" b="1"/>
            </a:lvl4pPr>
            <a:lvl5pPr marL="2438400" indent="0">
              <a:buNone/>
              <a:defRPr sz="2135" b="1"/>
            </a:lvl5pPr>
            <a:lvl6pPr marL="3048000" indent="0">
              <a:buNone/>
              <a:defRPr sz="2135" b="1"/>
            </a:lvl6pPr>
            <a:lvl7pPr marL="3657600" indent="0">
              <a:buNone/>
              <a:defRPr sz="2135" b="1"/>
            </a:lvl7pPr>
            <a:lvl8pPr marL="4267200" indent="0">
              <a:buNone/>
              <a:defRPr sz="2135" b="1"/>
            </a:lvl8pPr>
            <a:lvl9pPr marL="4876800" indent="0">
              <a:buNone/>
              <a:defRPr sz="2135"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93368" y="2174875"/>
            <a:ext cx="5389033" cy="3951288"/>
          </a:xfr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50CA42DF-4E52-42E7-AB01-8FCAB744A58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3B00B1D-9A20-47A7-894D-38D61F236751}"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0CA42DF-4E52-42E7-AB01-8FCAB744A58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3B00B1D-9A20-47A7-894D-38D61F236751}"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0CA42DF-4E52-42E7-AB01-8FCAB744A58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3B00B1D-9A20-47A7-894D-38D61F236751}"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49"/>
            <a:ext cx="4011084" cy="1162051"/>
          </a:xfrm>
        </p:spPr>
        <p:txBody>
          <a:bodyPr anchor="b"/>
          <a:lstStyle>
            <a:lvl1pPr algn="l">
              <a:defRPr sz="2665" b="1"/>
            </a:lvl1pPr>
          </a:lstStyle>
          <a:p>
            <a:r>
              <a:rPr lang="zh-CN" altLang="en-US"/>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4265"/>
            </a:lvl1pPr>
            <a:lvl2pPr>
              <a:defRPr sz="3735"/>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0CA42DF-4E52-42E7-AB01-8FCAB744A58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B00B1D-9A20-47A7-894D-38D61F236751}"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9"/>
          </a:xfrm>
        </p:spPr>
        <p:txBody>
          <a:bodyPr anchor="b"/>
          <a:lstStyle>
            <a:lvl1pPr algn="l">
              <a:defRPr sz="2665"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a:lstStyle>
            <a:lvl1pPr marL="0" indent="0">
              <a:buNone/>
              <a:defRPr sz="4265"/>
            </a:lvl1pPr>
            <a:lvl2pPr marL="609600" indent="0">
              <a:buNone/>
              <a:defRPr sz="3735"/>
            </a:lvl2pPr>
            <a:lvl3pPr marL="1219200" indent="0">
              <a:buNone/>
              <a:defRPr sz="3200"/>
            </a:lvl3pPr>
            <a:lvl4pPr marL="1828800" indent="0">
              <a:buNone/>
              <a:defRPr sz="2665"/>
            </a:lvl4pPr>
            <a:lvl5pPr marL="2438400" indent="0">
              <a:buNone/>
              <a:defRPr sz="2665"/>
            </a:lvl5pPr>
            <a:lvl6pPr marL="3048000" indent="0">
              <a:buNone/>
              <a:defRPr sz="2665"/>
            </a:lvl6pPr>
            <a:lvl7pPr marL="3657600" indent="0">
              <a:buNone/>
              <a:defRPr sz="2665"/>
            </a:lvl7pPr>
            <a:lvl8pPr marL="4267200" indent="0">
              <a:buNone/>
              <a:defRPr sz="2665"/>
            </a:lvl8pPr>
            <a:lvl9pPr marL="4876800" indent="0">
              <a:buNone/>
              <a:defRPr sz="2665"/>
            </a:lvl9pPr>
          </a:lstStyle>
          <a:p>
            <a:endParaRPr lang="zh-CN" altLang="en-US"/>
          </a:p>
        </p:txBody>
      </p:sp>
      <p:sp>
        <p:nvSpPr>
          <p:cNvPr id="4" name="文本占位符 3"/>
          <p:cNvSpPr>
            <a:spLocks noGrp="1"/>
          </p:cNvSpPr>
          <p:nvPr>
            <p:ph type="body" sz="half" idx="2"/>
          </p:nvPr>
        </p:nvSpPr>
        <p:spPr>
          <a:xfrm>
            <a:off x="2389717" y="5367337"/>
            <a:ext cx="7315200" cy="804863"/>
          </a:xfrm>
        </p:spPr>
        <p:txBody>
          <a:bodyPr/>
          <a:lstStyle>
            <a:lvl1pPr marL="0" indent="0">
              <a:buNone/>
              <a:defRPr sz="1865"/>
            </a:lvl1pPr>
            <a:lvl2pPr marL="609600" indent="0">
              <a:buNone/>
              <a:defRPr sz="1600"/>
            </a:lvl2pPr>
            <a:lvl3pPr marL="1219200" indent="0">
              <a:buNone/>
              <a:defRPr sz="1335"/>
            </a:lvl3pPr>
            <a:lvl4pPr marL="1828800" indent="0">
              <a:buNone/>
              <a:defRPr sz="1200"/>
            </a:lvl4pPr>
            <a:lvl5pPr marL="2438400" indent="0">
              <a:buNone/>
              <a:defRPr sz="1200"/>
            </a:lvl5pPr>
            <a:lvl6pPr marL="3048000" indent="0">
              <a:buNone/>
              <a:defRPr sz="1200"/>
            </a:lvl6pPr>
            <a:lvl7pPr marL="3657600" indent="0">
              <a:buNone/>
              <a:defRPr sz="1200"/>
            </a:lvl7pPr>
            <a:lvl8pPr marL="4267200" indent="0">
              <a:buNone/>
              <a:defRPr sz="1200"/>
            </a:lvl8pPr>
            <a:lvl9pPr marL="4876800" indent="0">
              <a:buNone/>
              <a:defRPr sz="12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50CA42DF-4E52-42E7-AB01-8FCAB744A58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3B00B1D-9A20-47A7-894D-38D61F236751}"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dirty="0"/>
              <a:t>单击此处编辑母版标题样式</a:t>
            </a:r>
            <a:endParaRPr lang="zh-CN" altLang="en-US" dirty="0"/>
          </a:p>
        </p:txBody>
      </p:sp>
      <p:sp>
        <p:nvSpPr>
          <p:cNvPr id="3" name="内容占位符 2"/>
          <p:cNvSpPr>
            <a:spLocks noGrp="1"/>
          </p:cNvSpPr>
          <p:nvPr>
            <p:ph idx="1"/>
          </p:nvPr>
        </p:nvSpPr>
        <p:spPr/>
        <p:txBody>
          <a:bodyPr/>
          <a:lstStyle>
            <a:lvl1pPr>
              <a:defRPr sz="2400"/>
            </a:lvl1pPr>
            <a:lvl2pPr>
              <a:defRPr sz="2000"/>
            </a:lvl2pPr>
            <a:lvl3pPr>
              <a:defRPr sz="1800"/>
            </a:lvl3pPr>
            <a:lvl4pPr>
              <a:defRPr sz="1800"/>
            </a:lvl4pPr>
            <a:lvl5pPr>
              <a:defRPr sz="18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dirty="0"/>
          </a:p>
        </p:txBody>
      </p:sp>
      <p:sp>
        <p:nvSpPr>
          <p:cNvPr id="5" name="页脚占位符 4"/>
          <p:cNvSpPr>
            <a:spLocks noGrp="1"/>
          </p:cNvSpPr>
          <p:nvPr>
            <p:ph type="ftr" sz="quarter" idx="11"/>
          </p:nvPr>
        </p:nvSpPr>
        <p:spPr/>
        <p:txBody>
          <a:bodyPr/>
          <a:lstStyle/>
          <a:p>
            <a:endParaRPr lang="zh-CN" altLang="en-US" dirty="0"/>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0CA42DF-4E52-42E7-AB01-8FCAB744A58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B00B1D-9A20-47A7-894D-38D61F236751}"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06375"/>
            <a:ext cx="2743200" cy="4387851"/>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609600" y="206375"/>
            <a:ext cx="8026400" cy="4387851"/>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50CA42DF-4E52-42E7-AB01-8FCAB744A58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3B00B1D-9A20-47A7-894D-38D61F236751}" type="slidenum">
              <a:rPr lang="zh-CN" altLang="en-US" smtClean="0"/>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endParaRPr lang="en-US" altLang="zh-CN"/>
          </a:p>
        </p:txBody>
      </p:sp>
      <p:sp>
        <p:nvSpPr>
          <p:cNvPr id="3" name="页脚占位符 2"/>
          <p:cNvSpPr>
            <a:spLocks noGrp="1"/>
          </p:cNvSpPr>
          <p:nvPr>
            <p:ph type="ftr" sz="quarter" idx="11"/>
          </p:nvPr>
        </p:nvSpPr>
        <p:spPr/>
        <p:txBody>
          <a:bodyPr/>
          <a:lstStyle>
            <a:lvl1pPr>
              <a:defRPr/>
            </a:lvl1pPr>
          </a:lstStyle>
          <a:p>
            <a:pPr>
              <a:defRPr/>
            </a:pPr>
            <a:endParaRPr lang="en-US" altLang="zh-CN"/>
          </a:p>
        </p:txBody>
      </p:sp>
      <p:sp>
        <p:nvSpPr>
          <p:cNvPr id="4" name="灯片编号占位符 3"/>
          <p:cNvSpPr>
            <a:spLocks noGrp="1"/>
          </p:cNvSpPr>
          <p:nvPr>
            <p:ph type="sldNum" sz="quarter" idx="12"/>
          </p:nvPr>
        </p:nvSpPr>
        <p:spPr/>
        <p:txBody>
          <a:bodyPr/>
          <a:lstStyle>
            <a:lvl1pPr>
              <a:defRPr/>
            </a:lvl1pPr>
          </a:lstStyle>
          <a:p>
            <a:fld id="{22E69821-D594-4995-BA0C-D7FEEC28A33D}" type="slidenum">
              <a:rPr lang="en-US" altLang="zh-CN"/>
            </a:fld>
            <a:endParaRPr lang="en-US" altLang="zh-CN"/>
          </a:p>
        </p:txBody>
      </p:sp>
    </p:spTree>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5CAADBD5-FF6F-4F1F-AF78-B518D2CD176F}"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21C2A10-E97F-46DF-9873-696D05EB38D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nchor="ctr" anchorCtr="0"/>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内容占位符 3"/>
          <p:cNvSpPr>
            <a:spLocks noGrp="1"/>
          </p:cNvSpPr>
          <p:nvPr>
            <p:ph sz="half" idx="2"/>
          </p:nvPr>
        </p:nvSpPr>
        <p:spPr>
          <a:xfrm>
            <a:off x="6172200" y="1825625"/>
            <a:ext cx="5181600" cy="4351338"/>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nchor="ctr" anchorCtr="0"/>
          <a:lstStyle/>
          <a:p>
            <a:r>
              <a:rPr lang="zh-CN" altLang="en-US"/>
              <a:t>单击此处编辑母版标题样式</a:t>
            </a:r>
            <a:endParaRPr lang="zh-CN" altLang="en-US"/>
          </a:p>
        </p:txBody>
      </p:sp>
      <p:sp>
        <p:nvSpPr>
          <p:cNvPr id="3" name="文本占位符 2"/>
          <p:cNvSpPr>
            <a:spLocks noGrp="1"/>
          </p:cNvSpPr>
          <p:nvPr>
            <p:ph type="body" idx="1"/>
          </p:nvPr>
        </p:nvSpPr>
        <p:spPr>
          <a:xfrm>
            <a:off x="839788" y="174496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4" name="内容占位符 3"/>
          <p:cNvSpPr>
            <a:spLocks noGrp="1"/>
          </p:cNvSpPr>
          <p:nvPr>
            <p:ph sz="half" idx="2"/>
          </p:nvPr>
        </p:nvSpPr>
        <p:spPr>
          <a:xfrm>
            <a:off x="839788" y="2615609"/>
            <a:ext cx="5157787"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文本占位符 4"/>
          <p:cNvSpPr>
            <a:spLocks noGrp="1"/>
          </p:cNvSpPr>
          <p:nvPr>
            <p:ph type="body" sz="quarter" idx="3"/>
          </p:nvPr>
        </p:nvSpPr>
        <p:spPr>
          <a:xfrm>
            <a:off x="6172200" y="174496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单击此处编辑母版文本样式</a:t>
            </a:r>
            <a:endParaRPr lang="zh-CN" altLang="en-US" dirty="0"/>
          </a:p>
        </p:txBody>
      </p:sp>
      <p:sp>
        <p:nvSpPr>
          <p:cNvPr id="6" name="内容占位符 5"/>
          <p:cNvSpPr>
            <a:spLocks noGrp="1"/>
          </p:cNvSpPr>
          <p:nvPr>
            <p:ph sz="quarter" idx="4"/>
          </p:nvPr>
        </p:nvSpPr>
        <p:spPr>
          <a:xfrm>
            <a:off x="6172200" y="2615609"/>
            <a:ext cx="5183188" cy="3574054"/>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7" name="日期占位符 6"/>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5CAADBD5-FF6F-4F1F-AF78-B518D2CD176F}"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21C2A10-E97F-46DF-9873-696D05EB38D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838200" y="713673"/>
            <a:ext cx="4681654" cy="1428161"/>
          </a:xfrm>
        </p:spPr>
        <p:txBody>
          <a:bodyPr anchor="t" anchorCtr="0">
            <a:normAutofit/>
          </a:bodyPr>
          <a:lstStyle>
            <a:lvl1pPr>
              <a:defRPr sz="3600"/>
            </a:lvl1pPr>
          </a:lstStyle>
          <a:p>
            <a:r>
              <a:rPr lang="zh-CN" altLang="en-US" dirty="0"/>
              <a:t>单击此处编辑标题</a:t>
            </a:r>
            <a:endParaRPr lang="zh-CN" altLang="en-US" dirty="0"/>
          </a:p>
        </p:txBody>
      </p:sp>
      <p:sp>
        <p:nvSpPr>
          <p:cNvPr id="3" name="图片占位符 2"/>
          <p:cNvSpPr>
            <a:spLocks noGrp="1" noChangeAspect="1"/>
          </p:cNvSpPr>
          <p:nvPr>
            <p:ph type="pic" idx="1"/>
          </p:nvPr>
        </p:nvSpPr>
        <p:spPr>
          <a:xfrm>
            <a:off x="5642517" y="713673"/>
            <a:ext cx="5711882" cy="540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p:cNvSpPr>
            <a:spLocks noGrp="1"/>
          </p:cNvSpPr>
          <p:nvPr>
            <p:ph type="body" sz="half" idx="2"/>
          </p:nvPr>
        </p:nvSpPr>
        <p:spPr>
          <a:xfrm>
            <a:off x="838200" y="2313873"/>
            <a:ext cx="4681654" cy="381158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单击此处编辑母版文本样式</a:t>
            </a:r>
            <a:endParaRPr lang="zh-CN" altLang="en-US" dirty="0"/>
          </a:p>
        </p:txBody>
      </p:sp>
      <p:sp>
        <p:nvSpPr>
          <p:cNvPr id="5" name="日期占位符 4"/>
          <p:cNvSpPr>
            <a:spLocks noGrp="1"/>
          </p:cNvSpPr>
          <p:nvPr>
            <p:ph type="dt" sz="half" idx="10"/>
          </p:nvPr>
        </p:nvSpPr>
        <p:spPr/>
        <p:txBody>
          <a:body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nvPr>
        </p:nvSpPr>
        <p:spPr/>
        <p:txBody>
          <a:bodyPr/>
          <a:lstStyle/>
          <a:p>
            <a:endParaRPr lang="zh-CN" altLang="en-US" dirty="0"/>
          </a:p>
        </p:txBody>
      </p:sp>
      <p:sp>
        <p:nvSpPr>
          <p:cNvPr id="7" name="灯片编号占位符 6"/>
          <p:cNvSpPr>
            <a:spLocks noGrp="1"/>
          </p:cNvSpPr>
          <p:nvPr>
            <p:ph type="sldNum" sz="quarter" idx="12"/>
          </p:nvPr>
        </p:nvSpPr>
        <p:spPr/>
        <p:txBody>
          <a:bodyPr/>
          <a:lstStyle/>
          <a:p>
            <a:fld id="{FABC47A4-756D-490B-A52F-7D9E2C9FC05F}"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444898" y="365125"/>
            <a:ext cx="908901" cy="5811838"/>
          </a:xfrm>
        </p:spPr>
        <p:txBody>
          <a:bodyPr vert="eaVert">
            <a:normAutofit/>
          </a:bodyPr>
          <a:lstStyle>
            <a:lvl1pPr>
              <a:defRPr sz="4400"/>
            </a:lvl1pPr>
          </a:lstStyle>
          <a:p>
            <a:r>
              <a:rPr lang="zh-CN" altLang="en-US" dirty="0"/>
              <a:t>单击此处编辑标题</a:t>
            </a:r>
            <a:endParaRPr lang="zh-CN" altLang="en-US" dirty="0"/>
          </a:p>
        </p:txBody>
      </p:sp>
      <p:sp>
        <p:nvSpPr>
          <p:cNvPr id="3" name="竖排文字占位符 2"/>
          <p:cNvSpPr>
            <a:spLocks noGrp="1"/>
          </p:cNvSpPr>
          <p:nvPr>
            <p:ph type="body" orient="vert" idx="1"/>
          </p:nvPr>
        </p:nvSpPr>
        <p:spPr>
          <a:xfrm>
            <a:off x="838199" y="365125"/>
            <a:ext cx="9446443" cy="5811838"/>
          </a:xfrm>
        </p:spPr>
        <p:txBody>
          <a:bodyPr vert="eaVert"/>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nvPr>
        </p:nvSpPr>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tags" Target="../tags/tag3.xml"/><Relationship Id="rId12" Type="http://schemas.openxmlformats.org/officeDocument/2006/relationships/tags" Target="../tags/tag2.xml"/><Relationship Id="rId11" Type="http://schemas.openxmlformats.org/officeDocument/2006/relationships/tags" Target="../tags/tag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9.xml"/><Relationship Id="rId8" Type="http://schemas.openxmlformats.org/officeDocument/2006/relationships/slideLayout" Target="../slideLayouts/slideLayout18.xml"/><Relationship Id="rId7" Type="http://schemas.openxmlformats.org/officeDocument/2006/relationships/slideLayout" Target="../slideLayouts/slideLayout17.xml"/><Relationship Id="rId6" Type="http://schemas.openxmlformats.org/officeDocument/2006/relationships/slideLayout" Target="../slideLayouts/slideLayout16.xml"/><Relationship Id="rId5" Type="http://schemas.openxmlformats.org/officeDocument/2006/relationships/slideLayout" Target="../slideLayouts/slideLayout15.xml"/><Relationship Id="rId4" Type="http://schemas.openxmlformats.org/officeDocument/2006/relationships/slideLayout" Target="../slideLayouts/slideLayout14.xml"/><Relationship Id="rId3" Type="http://schemas.openxmlformats.org/officeDocument/2006/relationships/slideLayout" Target="../slideLayouts/slideLayout13.xml"/><Relationship Id="rId2" Type="http://schemas.openxmlformats.org/officeDocument/2006/relationships/slideLayout" Target="../slideLayouts/slideLayout12.xml"/><Relationship Id="rId17" Type="http://schemas.openxmlformats.org/officeDocument/2006/relationships/theme" Target="../theme/theme2.xml"/><Relationship Id="rId16" Type="http://schemas.openxmlformats.org/officeDocument/2006/relationships/image" Target="../media/image4.jpeg"/><Relationship Id="rId15" Type="http://schemas.openxmlformats.org/officeDocument/2006/relationships/image" Target="../media/image3.jpeg"/><Relationship Id="rId14" Type="http://schemas.openxmlformats.org/officeDocument/2006/relationships/image" Target="../media/image2.jpeg"/><Relationship Id="rId13" Type="http://schemas.openxmlformats.org/officeDocument/2006/relationships/image" Target="../media/image1.jpeg"/><Relationship Id="rId12" Type="http://schemas.openxmlformats.org/officeDocument/2006/relationships/slideLayout" Target="../slideLayouts/slideLayout22.xml"/><Relationship Id="rId11" Type="http://schemas.openxmlformats.org/officeDocument/2006/relationships/slideLayout" Target="../slideLayouts/slideLayout21.xml"/><Relationship Id="rId10" Type="http://schemas.openxmlformats.org/officeDocument/2006/relationships/slideLayout" Target="../slideLayouts/slideLayout20.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标题占位符 1"/>
          <p:cNvSpPr>
            <a:spLocks noGrp="1"/>
          </p:cNvSpPr>
          <p:nvPr>
            <p:ph type="title"/>
            <p:custDataLst>
              <p:tags r:id="rId11"/>
            </p:custDataLst>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8" name="文本占位符 2"/>
          <p:cNvSpPr>
            <a:spLocks noGrp="1"/>
          </p:cNvSpPr>
          <p:nvPr>
            <p:ph type="body" idx="1"/>
            <p:custDataLst>
              <p:tags r:id="rId12"/>
            </p:custDataLst>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D997B5FA-0921-464F-AAE1-844C04324D75}" type="datetimeFigureOut">
              <a:rPr lang="zh-CN" altLang="en-US" smtClean="0"/>
            </a:fld>
            <a:endParaRPr lang="zh-CN" altLang="en-US" dirty="0"/>
          </a:p>
        </p:txBody>
      </p:sp>
      <p:sp>
        <p:nvSpPr>
          <p:cNvPr id="10"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endParaRPr lang="zh-CN" altLang="en-US"/>
          </a:p>
        </p:txBody>
      </p:sp>
      <p:sp>
        <p:nvSpPr>
          <p:cNvPr id="11"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normAutofit/>
          </a:bodyPr>
          <a:lstStyle>
            <a:lvl1pPr algn="ctr">
              <a:defRPr sz="1200">
                <a:solidFill>
                  <a:schemeClr val="bg1">
                    <a:lumMod val="50000"/>
                  </a:schemeClr>
                </a:solidFill>
                <a:latin typeface="黑体" panose="02010609060101010101" pitchFamily="49" charset="-122"/>
                <a:ea typeface="黑体" panose="02010609060101010101" pitchFamily="49" charset="-122"/>
              </a:defRPr>
            </a:lvl1pPr>
          </a:lstStyle>
          <a:p>
            <a:fld id="{565CE74E-AB26-4998-AD42-012C4C1AD076}" type="slidenum">
              <a:rPr lang="zh-CN" altLang="en-US" smtClean="0"/>
            </a:fld>
            <a:endParaRPr lang="zh-CN" altLang="en-US"/>
          </a:p>
        </p:txBody>
      </p:sp>
      <p:sp>
        <p:nvSpPr>
          <p:cNvPr id="2" name="KSO_TEMPLATE" hidden="1"/>
          <p:cNvSpPr/>
          <p:nvPr userDrawn="1">
            <p:custDataLst>
              <p:tags r:id="rId13"/>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50CA42DF-4E52-42E7-AB01-8FCAB744A58D}" type="datetimeFigureOut">
              <a:rPr lang="zh-CN" altLang="en-US" smtClean="0"/>
            </a:fld>
            <a:endParaRPr lang="zh-CN" altLang="en-US"/>
          </a:p>
        </p:txBody>
      </p:sp>
      <p:sp>
        <p:nvSpPr>
          <p:cNvPr id="5" name="页脚占位符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53B00B1D-9A20-47A7-894D-38D61F236751}" type="slidenum">
              <a:rPr lang="zh-CN" altLang="en-US" smtClean="0"/>
            </a:fld>
            <a:endParaRPr lang="zh-CN" altLang="en-US"/>
          </a:p>
        </p:txBody>
      </p:sp>
      <p:pic>
        <p:nvPicPr>
          <p:cNvPr id="2050" name="Picture 2" descr="E:\qc\ppt\发展工作会\PPT2.jpg"/>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 y="1"/>
            <a:ext cx="12192001" cy="6890280"/>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1"/>
            <a:ext cx="12181971" cy="6857999"/>
          </a:xfrm>
          <a:prstGeom prst="rect">
            <a:avLst/>
          </a:prstGeom>
        </p:spPr>
      </p:pic>
      <p:pic>
        <p:nvPicPr>
          <p:cNvPr id="9" name="Picture 2" descr="E:\qc\ppt\2018发展工作会\首页大景1.jpg"/>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3" y="-25"/>
            <a:ext cx="12192003" cy="685802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penny\Desktop\PPT2.jpg"/>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22537" y="-22313"/>
            <a:ext cx="12278905" cy="6912593"/>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xStyles>
    <p:titleStyle>
      <a:lvl1pPr algn="ctr" defTabSz="1219200" rtl="0" eaLnBrk="1" latinLnBrk="0" hangingPunct="1">
        <a:spcBef>
          <a:spcPct val="0"/>
        </a:spcBef>
        <a:buNone/>
        <a:defRPr sz="5865" kern="1200">
          <a:solidFill>
            <a:schemeClr val="tx1"/>
          </a:solidFill>
          <a:latin typeface="+mj-lt"/>
          <a:ea typeface="+mj-ea"/>
          <a:cs typeface="+mj-cs"/>
        </a:defRPr>
      </a:lvl1pPr>
    </p:titleStyle>
    <p:bodyStyle>
      <a:lvl1pPr marL="457200" indent="-457200" algn="l" defTabSz="1219200" rtl="0" eaLnBrk="1" latinLnBrk="0" hangingPunct="1">
        <a:spcBef>
          <a:spcPts val="130"/>
        </a:spcBef>
        <a:buFont typeface="Arial" panose="020B0604020202020204" pitchFamily="34" charset="0"/>
        <a:buChar char="•"/>
        <a:defRPr sz="4265" kern="1200">
          <a:solidFill>
            <a:schemeClr val="tx1"/>
          </a:solidFill>
          <a:latin typeface="+mn-lt"/>
          <a:ea typeface="+mn-ea"/>
          <a:cs typeface="+mn-cs"/>
        </a:defRPr>
      </a:lvl1pPr>
      <a:lvl2pPr marL="990600" indent="-381000" algn="l" defTabSz="1219200" rtl="0" eaLnBrk="1" latinLnBrk="0" hangingPunct="1">
        <a:spcBef>
          <a:spcPts val="130"/>
        </a:spcBef>
        <a:buFont typeface="Arial" panose="020B0604020202020204" pitchFamily="34" charset="0"/>
        <a:buChar char="–"/>
        <a:defRPr sz="3735" kern="1200">
          <a:solidFill>
            <a:schemeClr val="tx1"/>
          </a:solidFill>
          <a:latin typeface="+mn-lt"/>
          <a:ea typeface="+mn-ea"/>
          <a:cs typeface="+mn-cs"/>
        </a:defRPr>
      </a:lvl2pPr>
      <a:lvl3pPr marL="1524000" indent="-304800" algn="l" defTabSz="1219200" rtl="0" eaLnBrk="1" latinLnBrk="0" hangingPunct="1">
        <a:spcBef>
          <a:spcPts val="130"/>
        </a:spcBef>
        <a:buFont typeface="Arial" panose="020B0604020202020204" pitchFamily="34" charset="0"/>
        <a:buChar char="•"/>
        <a:defRPr sz="3200" kern="1200">
          <a:solidFill>
            <a:schemeClr val="tx1"/>
          </a:solidFill>
          <a:latin typeface="+mn-lt"/>
          <a:ea typeface="+mn-ea"/>
          <a:cs typeface="+mn-cs"/>
        </a:defRPr>
      </a:lvl3pPr>
      <a:lvl4pPr marL="2133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4pPr>
      <a:lvl5pPr marL="27432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5pPr>
      <a:lvl6pPr marL="33528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6pPr>
      <a:lvl7pPr marL="39624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7pPr>
      <a:lvl8pPr marL="45720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8pPr>
      <a:lvl9pPr marL="5181600" indent="-304800" algn="l" defTabSz="1219200" rtl="0" eaLnBrk="1" latinLnBrk="0" hangingPunct="1">
        <a:spcBef>
          <a:spcPts val="130"/>
        </a:spcBef>
        <a:buFont typeface="Arial" panose="020B0604020202020204" pitchFamily="34" charset="0"/>
        <a:buChar char="•"/>
        <a:defRPr sz="2665" kern="1200">
          <a:solidFill>
            <a:schemeClr val="tx1"/>
          </a:solidFill>
          <a:latin typeface="+mn-lt"/>
          <a:ea typeface="+mn-ea"/>
          <a:cs typeface="+mn-cs"/>
        </a:defRPr>
      </a:lvl9pPr>
    </p:bodyStyle>
    <p:other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800" algn="l" defTabSz="1219200" rtl="0" eaLnBrk="1" latinLnBrk="0" hangingPunct="1">
        <a:defRPr sz="2400" kern="1200">
          <a:solidFill>
            <a:schemeClr val="tx1"/>
          </a:solidFill>
          <a:latin typeface="+mn-lt"/>
          <a:ea typeface="+mn-ea"/>
          <a:cs typeface="+mn-cs"/>
        </a:defRPr>
      </a:lvl4pPr>
      <a:lvl5pPr marL="2438400" algn="l" defTabSz="1219200" rtl="0" eaLnBrk="1" latinLnBrk="0" hangingPunct="1">
        <a:defRPr sz="2400" kern="1200">
          <a:solidFill>
            <a:schemeClr val="tx1"/>
          </a:solidFill>
          <a:latin typeface="+mn-lt"/>
          <a:ea typeface="+mn-ea"/>
          <a:cs typeface="+mn-cs"/>
        </a:defRPr>
      </a:lvl5pPr>
      <a:lvl6pPr marL="3048000" algn="l" defTabSz="1219200" rtl="0" eaLnBrk="1" latinLnBrk="0" hangingPunct="1">
        <a:defRPr sz="2400" kern="1200">
          <a:solidFill>
            <a:schemeClr val="tx1"/>
          </a:solidFill>
          <a:latin typeface="+mn-lt"/>
          <a:ea typeface="+mn-ea"/>
          <a:cs typeface="+mn-cs"/>
        </a:defRPr>
      </a:lvl6pPr>
      <a:lvl7pPr marL="3657600" algn="l" defTabSz="1219200" rtl="0" eaLnBrk="1" latinLnBrk="0" hangingPunct="1">
        <a:defRPr sz="2400" kern="1200">
          <a:solidFill>
            <a:schemeClr val="tx1"/>
          </a:solidFill>
          <a:latin typeface="+mn-lt"/>
          <a:ea typeface="+mn-ea"/>
          <a:cs typeface="+mn-cs"/>
        </a:defRPr>
      </a:lvl7pPr>
      <a:lvl8pPr marL="4267200" algn="l" defTabSz="1219200" rtl="0" eaLnBrk="1" latinLnBrk="0" hangingPunct="1">
        <a:defRPr sz="2400" kern="1200">
          <a:solidFill>
            <a:schemeClr val="tx1"/>
          </a:solidFill>
          <a:latin typeface="+mn-lt"/>
          <a:ea typeface="+mn-ea"/>
          <a:cs typeface="+mn-cs"/>
        </a:defRPr>
      </a:lvl8pPr>
      <a:lvl9pPr marL="4876800" algn="l" defTabSz="121920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1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9" Type="http://schemas.openxmlformats.org/officeDocument/2006/relationships/image" Target="../media/image15.png"/><Relationship Id="rId8" Type="http://schemas.openxmlformats.org/officeDocument/2006/relationships/tags" Target="../tags/tag9.xml"/><Relationship Id="rId7" Type="http://schemas.openxmlformats.org/officeDocument/2006/relationships/image" Target="../media/image14.png"/><Relationship Id="rId6" Type="http://schemas.openxmlformats.org/officeDocument/2006/relationships/tags" Target="../tags/tag8.xml"/><Relationship Id="rId5" Type="http://schemas.openxmlformats.org/officeDocument/2006/relationships/image" Target="../media/image13.png"/><Relationship Id="rId4" Type="http://schemas.openxmlformats.org/officeDocument/2006/relationships/tags" Target="../tags/tag7.xml"/><Relationship Id="rId3" Type="http://schemas.openxmlformats.org/officeDocument/2006/relationships/tags" Target="../tags/tag6.xml"/><Relationship Id="rId23" Type="http://schemas.openxmlformats.org/officeDocument/2006/relationships/notesSlide" Target="../notesSlides/notesSlide1.xml"/><Relationship Id="rId22" Type="http://schemas.openxmlformats.org/officeDocument/2006/relationships/slideLayout" Target="../slideLayouts/slideLayout17.xml"/><Relationship Id="rId21" Type="http://schemas.openxmlformats.org/officeDocument/2006/relationships/image" Target="../media/image21.png"/><Relationship Id="rId20" Type="http://schemas.openxmlformats.org/officeDocument/2006/relationships/tags" Target="../tags/tag15.xml"/><Relationship Id="rId2" Type="http://schemas.openxmlformats.org/officeDocument/2006/relationships/image" Target="../media/image12.png"/><Relationship Id="rId19" Type="http://schemas.openxmlformats.org/officeDocument/2006/relationships/image" Target="../media/image20.png"/><Relationship Id="rId18" Type="http://schemas.openxmlformats.org/officeDocument/2006/relationships/tags" Target="../tags/tag14.xml"/><Relationship Id="rId17" Type="http://schemas.openxmlformats.org/officeDocument/2006/relationships/tags" Target="../tags/tag13.xml"/><Relationship Id="rId16" Type="http://schemas.openxmlformats.org/officeDocument/2006/relationships/image" Target="../media/image19.png"/><Relationship Id="rId15" Type="http://schemas.openxmlformats.org/officeDocument/2006/relationships/tags" Target="../tags/tag12.xml"/><Relationship Id="rId14" Type="http://schemas.openxmlformats.org/officeDocument/2006/relationships/image" Target="../media/image18.png"/><Relationship Id="rId13" Type="http://schemas.openxmlformats.org/officeDocument/2006/relationships/tags" Target="../tags/tag11.xml"/><Relationship Id="rId12" Type="http://schemas.openxmlformats.org/officeDocument/2006/relationships/image" Target="../media/image17.png"/><Relationship Id="rId11" Type="http://schemas.openxmlformats.org/officeDocument/2006/relationships/tags" Target="../tags/tag10.xml"/><Relationship Id="rId10" Type="http://schemas.openxmlformats.org/officeDocument/2006/relationships/image" Target="../media/image16.png"/><Relationship Id="rId1" Type="http://schemas.openxmlformats.org/officeDocument/2006/relationships/tags" Target="../tags/tag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tags" Target="../tags/tag4.xml"/><Relationship Id="rId1" Type="http://schemas.openxmlformats.org/officeDocument/2006/relationships/image" Target="../media/image6.jpeg"/></Relationships>
</file>

<file path=ppt/slides/_rels/slide20.xml.rels><?xml version="1.0" encoding="UTF-8" standalone="yes"?>
<Relationships xmlns="http://schemas.openxmlformats.org/package/2006/relationships"><Relationship Id="rId9" Type="http://schemas.openxmlformats.org/officeDocument/2006/relationships/tags" Target="../tags/tag20.xml"/><Relationship Id="rId8" Type="http://schemas.openxmlformats.org/officeDocument/2006/relationships/image" Target="../media/image16.png"/><Relationship Id="rId7" Type="http://schemas.openxmlformats.org/officeDocument/2006/relationships/tags" Target="../tags/tag19.xml"/><Relationship Id="rId6" Type="http://schemas.openxmlformats.org/officeDocument/2006/relationships/image" Target="../media/image14.png"/><Relationship Id="rId5" Type="http://schemas.openxmlformats.org/officeDocument/2006/relationships/tags" Target="../tags/tag18.xml"/><Relationship Id="rId4" Type="http://schemas.openxmlformats.org/officeDocument/2006/relationships/image" Target="../media/image15.png"/><Relationship Id="rId3" Type="http://schemas.openxmlformats.org/officeDocument/2006/relationships/tags" Target="../tags/tag17.xml"/><Relationship Id="rId27" Type="http://schemas.openxmlformats.org/officeDocument/2006/relationships/notesSlide" Target="../notesSlides/notesSlide2.xml"/><Relationship Id="rId26" Type="http://schemas.openxmlformats.org/officeDocument/2006/relationships/slideLayout" Target="../slideLayouts/slideLayout17.xml"/><Relationship Id="rId25" Type="http://schemas.openxmlformats.org/officeDocument/2006/relationships/image" Target="../media/image13.png"/><Relationship Id="rId24" Type="http://schemas.openxmlformats.org/officeDocument/2006/relationships/tags" Target="../tags/tag29.xml"/><Relationship Id="rId23" Type="http://schemas.openxmlformats.org/officeDocument/2006/relationships/image" Target="../media/image20.png"/><Relationship Id="rId22" Type="http://schemas.openxmlformats.org/officeDocument/2006/relationships/tags" Target="../tags/tag28.xml"/><Relationship Id="rId21" Type="http://schemas.openxmlformats.org/officeDocument/2006/relationships/tags" Target="../tags/tag27.xml"/><Relationship Id="rId20" Type="http://schemas.openxmlformats.org/officeDocument/2006/relationships/tags" Target="../tags/tag26.xml"/><Relationship Id="rId2" Type="http://schemas.openxmlformats.org/officeDocument/2006/relationships/image" Target="../media/image12.png"/><Relationship Id="rId19" Type="http://schemas.openxmlformats.org/officeDocument/2006/relationships/image" Target="../media/image19.png"/><Relationship Id="rId18" Type="http://schemas.openxmlformats.org/officeDocument/2006/relationships/tags" Target="../tags/tag25.xml"/><Relationship Id="rId17" Type="http://schemas.openxmlformats.org/officeDocument/2006/relationships/image" Target="../media/image18.png"/><Relationship Id="rId16" Type="http://schemas.openxmlformats.org/officeDocument/2006/relationships/tags" Target="../tags/tag24.xml"/><Relationship Id="rId15" Type="http://schemas.openxmlformats.org/officeDocument/2006/relationships/image" Target="../media/image17.png"/><Relationship Id="rId14" Type="http://schemas.openxmlformats.org/officeDocument/2006/relationships/tags" Target="../tags/tag23.xml"/><Relationship Id="rId13" Type="http://schemas.openxmlformats.org/officeDocument/2006/relationships/image" Target="../media/image21.png"/><Relationship Id="rId12" Type="http://schemas.openxmlformats.org/officeDocument/2006/relationships/tags" Target="../tags/tag22.xml"/><Relationship Id="rId11" Type="http://schemas.openxmlformats.org/officeDocument/2006/relationships/image" Target="../media/image22.png"/><Relationship Id="rId10" Type="http://schemas.openxmlformats.org/officeDocument/2006/relationships/tags" Target="../tags/tag21.xml"/><Relationship Id="rId1" Type="http://schemas.openxmlformats.org/officeDocument/2006/relationships/tags" Target="../tags/tag1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23.jpeg"/></Relationships>
</file>

<file path=ppt/slides/_rels/slide23.xml.rels><?xml version="1.0" encoding="UTF-8" standalone="yes"?>
<Relationships xmlns="http://schemas.openxmlformats.org/package/2006/relationships"><Relationship Id="rId4" Type="http://schemas.openxmlformats.org/officeDocument/2006/relationships/slideLayout" Target="../slideLayouts/slideLayout22.xml"/><Relationship Id="rId3" Type="http://schemas.openxmlformats.org/officeDocument/2006/relationships/image" Target="../media/image24.png"/><Relationship Id="rId2" Type="http://schemas.microsoft.com/office/2007/relationships/media" Target="file:///C:\Users\Administrator\Desktop\&#28459;&#35848;&#33258;&#20027;&#31070;&#32463;\&#12304;&#20837;&#38376;&#24517;&#30475;&#12305;&#20004;&#20998;&#38047;&#24102;&#20320;&#35748;&#35782;&#31070;&#32463;&#23398;@&#31361;&#35302;&#20256;&#36882;_&#21716;&#21737;&#21716;&#21737;%20(&#12444;-&#12444;)&#12388;&#12525;%20&#24178;&#26479;~-bilibili.mp4" TargetMode="External"/><Relationship Id="rId1" Type="http://schemas.openxmlformats.org/officeDocument/2006/relationships/video" Target="file:///C:\Users\Administrator\Desktop\&#28459;&#35848;&#33258;&#20027;&#31070;&#32463;\&#12304;&#20837;&#38376;&#24517;&#30475;&#12305;&#20004;&#20998;&#38047;&#24102;&#20320;&#35748;&#35782;&#31070;&#32463;&#23398;@&#31361;&#35302;&#20256;&#36882;_&#21716;&#21737;&#21716;&#21737;%20(&#12444;-&#12444;)&#12388;&#12525;%20&#24178;&#26479;~-bilibili.mp4"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5.xml.rels><?xml version="1.0" encoding="UTF-8" standalone="yes"?>
<Relationships xmlns="http://schemas.openxmlformats.org/package/2006/relationships"><Relationship Id="rId5" Type="http://schemas.openxmlformats.org/officeDocument/2006/relationships/vmlDrawing" Target="../drawings/vmlDrawing1.vml"/><Relationship Id="rId4" Type="http://schemas.openxmlformats.org/officeDocument/2006/relationships/slideLayout" Target="../slideLayouts/slideLayout22.xml"/><Relationship Id="rId3" Type="http://schemas.openxmlformats.org/officeDocument/2006/relationships/image" Target="../media/image26.wmf"/><Relationship Id="rId2" Type="http://schemas.openxmlformats.org/officeDocument/2006/relationships/oleObject" Target="../embeddings/oleObject1.bin"/><Relationship Id="rId1" Type="http://schemas.openxmlformats.org/officeDocument/2006/relationships/image" Target="../media/image25.jpeg"/></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27.jpe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22.xml"/><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image" Target="../media/image28.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image" Target="../media/image32.jpeg"/><Relationship Id="rId1" Type="http://schemas.openxmlformats.org/officeDocument/2006/relationships/image" Target="../media/image31.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32.jpeg"/></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22.xml"/><Relationship Id="rId3" Type="http://schemas.openxmlformats.org/officeDocument/2006/relationships/image" Target="../media/image35.png"/><Relationship Id="rId2" Type="http://schemas.openxmlformats.org/officeDocument/2006/relationships/image" Target="../media/image34.jpeg"/><Relationship Id="rId1" Type="http://schemas.openxmlformats.org/officeDocument/2006/relationships/image" Target="../media/image33.jpeg"/></Relationships>
</file>

<file path=ppt/slides/_rels/slide33.xml.rels><?xml version="1.0" encoding="UTF-8" standalone="yes"?>
<Relationships xmlns="http://schemas.openxmlformats.org/package/2006/relationships"><Relationship Id="rId4" Type="http://schemas.openxmlformats.org/officeDocument/2006/relationships/slideLayout" Target="../slideLayouts/slideLayout22.xml"/><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image" Target="../media/image36.jpe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39.png"/></Relationships>
</file>

<file path=ppt/slides/_rels/slide35.xml.rels><?xml version="1.0" encoding="UTF-8" standalone="yes"?>
<Relationships xmlns="http://schemas.openxmlformats.org/package/2006/relationships"><Relationship Id="rId4" Type="http://schemas.openxmlformats.org/officeDocument/2006/relationships/slideLayout" Target="../slideLayouts/slideLayout22.xml"/><Relationship Id="rId3" Type="http://schemas.openxmlformats.org/officeDocument/2006/relationships/image" Target="../media/image42.png"/><Relationship Id="rId2" Type="http://schemas.openxmlformats.org/officeDocument/2006/relationships/image" Target="../media/image41.jpeg"/><Relationship Id="rId1" Type="http://schemas.openxmlformats.org/officeDocument/2006/relationships/image" Target="../media/image40.jpe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image" Target="../media/image44.GIF"/><Relationship Id="rId1" Type="http://schemas.openxmlformats.org/officeDocument/2006/relationships/image" Target="../media/image43.jpeg"/></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image" Target="../media/image46.jpeg"/><Relationship Id="rId1" Type="http://schemas.openxmlformats.org/officeDocument/2006/relationships/image" Target="../media/image45.jpeg"/></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image" Target="../media/image48.png"/><Relationship Id="rId1" Type="http://schemas.openxmlformats.org/officeDocument/2006/relationships/image" Target="../media/image47.png"/></Relationships>
</file>

<file path=ppt/slides/_rels/slide39.xml.rels><?xml version="1.0" encoding="UTF-8" standalone="yes"?>
<Relationships xmlns="http://schemas.openxmlformats.org/package/2006/relationships"><Relationship Id="rId4" Type="http://schemas.openxmlformats.org/officeDocument/2006/relationships/slideLayout" Target="../slideLayouts/slideLayout22.xml"/><Relationship Id="rId3" Type="http://schemas.openxmlformats.org/officeDocument/2006/relationships/image" Target="../media/image51.jpeg"/><Relationship Id="rId2" Type="http://schemas.openxmlformats.org/officeDocument/2006/relationships/image" Target="../media/image50.png"/><Relationship Id="rId1" Type="http://schemas.openxmlformats.org/officeDocument/2006/relationships/image" Target="../media/image49.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7.jpeg"/></Relationships>
</file>

<file path=ppt/slides/_rels/slide40.xml.rels><?xml version="1.0" encoding="UTF-8" standalone="yes"?>
<Relationships xmlns="http://schemas.openxmlformats.org/package/2006/relationships"><Relationship Id="rId4" Type="http://schemas.openxmlformats.org/officeDocument/2006/relationships/slideLayout" Target="../slideLayouts/slideLayout22.xml"/><Relationship Id="rId3" Type="http://schemas.openxmlformats.org/officeDocument/2006/relationships/image" Target="../media/image32.jpeg"/><Relationship Id="rId2" Type="http://schemas.openxmlformats.org/officeDocument/2006/relationships/image" Target="../media/image53.png"/><Relationship Id="rId1" Type="http://schemas.openxmlformats.org/officeDocument/2006/relationships/image" Target="../media/image52.jpeg"/></Relationships>
</file>

<file path=ppt/slides/_rels/slide41.xml.rels><?xml version="1.0" encoding="UTF-8" standalone="yes"?>
<Relationships xmlns="http://schemas.openxmlformats.org/package/2006/relationships"><Relationship Id="rId5" Type="http://schemas.openxmlformats.org/officeDocument/2006/relationships/slideLayout" Target="../slideLayouts/slideLayout22.xml"/><Relationship Id="rId4" Type="http://schemas.openxmlformats.org/officeDocument/2006/relationships/image" Target="../media/image57.jpeg"/><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image" Target="../media/image54.png"/></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image" Target="../media/image59.png"/><Relationship Id="rId1" Type="http://schemas.openxmlformats.org/officeDocument/2006/relationships/image" Target="../media/image58.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60.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61.jpeg"/></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image" Target="../media/image63.jpeg"/><Relationship Id="rId1" Type="http://schemas.openxmlformats.org/officeDocument/2006/relationships/image" Target="../media/image62.jpe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44.GIF"/></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image" Target="../media/image65.jpeg"/><Relationship Id="rId1" Type="http://schemas.openxmlformats.org/officeDocument/2006/relationships/image" Target="../media/image64.jpeg"/></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image" Target="../media/image67.png"/><Relationship Id="rId1" Type="http://schemas.openxmlformats.org/officeDocument/2006/relationships/image" Target="../media/image66.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6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2.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image" Target="../media/image10.png"/><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4451985" y="1385570"/>
            <a:ext cx="7237095" cy="5196840"/>
          </a:xfrm>
        </p:spPr>
        <p:txBody>
          <a:bodyPr>
            <a:noAutofit/>
          </a:bodyPr>
          <a:lstStyle/>
          <a:p>
            <a:pPr marL="285750" indent="-285750" algn="l">
              <a:lnSpc>
                <a:spcPct val="130000"/>
              </a:lnSpc>
              <a:buFont typeface="Wingdings" panose="05000000000000000000" charset="0"/>
              <a:buChar char="p"/>
            </a:pPr>
            <a:r>
              <a:rPr altLang="zh-CN" sz="2000" b="1"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广西中医药大学附属瑞康医院康复医学科副主任</a:t>
            </a:r>
            <a:endParaRPr altLang="zh-CN" sz="2000" b="1"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marL="285750" indent="-285750" algn="l">
              <a:lnSpc>
                <a:spcPct val="130000"/>
              </a:lnSpc>
              <a:buFont typeface="Wingdings" panose="05000000000000000000" charset="0"/>
              <a:buChar char="p"/>
            </a:pPr>
            <a:r>
              <a:rPr altLang="zh-CN" sz="2000" b="1"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硕士</a:t>
            </a:r>
            <a:r>
              <a:rPr lang="zh-CN" sz="2000" b="1"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t>
            </a:r>
            <a:r>
              <a:rPr altLang="zh-CN" sz="2000" b="1"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副主任医师</a:t>
            </a:r>
            <a:endParaRPr altLang="zh-CN" sz="2000" b="1"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marL="285750" indent="-285750" algn="l">
              <a:lnSpc>
                <a:spcPct val="130000"/>
              </a:lnSpc>
              <a:buFont typeface="Wingdings" panose="05000000000000000000" charset="0"/>
              <a:buChar char="p"/>
            </a:pPr>
            <a:r>
              <a:rPr lang="zh-CN" sz="2000" b="1"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广西中医药学会骨伤康复分会副主任委员</a:t>
            </a:r>
            <a:endParaRPr lang="zh-CN" sz="2000" b="1"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marL="285750" indent="-285750" algn="l">
              <a:lnSpc>
                <a:spcPct val="130000"/>
              </a:lnSpc>
              <a:buFont typeface="Wingdings" panose="05000000000000000000" charset="0"/>
              <a:buChar char="p"/>
            </a:pPr>
            <a:r>
              <a:rPr lang="zh-CN" sz="2000" b="1"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广西中医康复质控中心副主任委员</a:t>
            </a:r>
            <a:endParaRPr altLang="zh-CN" sz="2000" b="1"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marL="285750" indent="-285750" algn="l">
              <a:lnSpc>
                <a:spcPct val="130000"/>
              </a:lnSpc>
              <a:buFont typeface="Wingdings" panose="05000000000000000000" charset="0"/>
              <a:buChar char="p"/>
            </a:pPr>
            <a:r>
              <a:rPr altLang="zh-CN" sz="2000" b="1"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广西康复医学会理事</a:t>
            </a:r>
            <a:r>
              <a:rPr lang="zh-CN" sz="2000" b="1"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t>
            </a:r>
            <a:r>
              <a:rPr altLang="zh-CN" sz="2000" b="1"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吞咽障碍康复专业委员会常务委员兼秘书</a:t>
            </a:r>
            <a:r>
              <a:rPr lang="zh-CN" sz="2000" b="1"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t>
            </a:r>
            <a:r>
              <a:rPr altLang="zh-CN" sz="2000" b="1"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重症康复专业委员会常务委员</a:t>
            </a:r>
            <a:r>
              <a:rPr lang="zh-CN" sz="2000" b="1"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a:t>
            </a:r>
            <a:r>
              <a:rPr altLang="zh-CN" sz="2000" b="1"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远程康复专业委员会常务委员</a:t>
            </a:r>
            <a:endParaRPr altLang="zh-CN" sz="2000" b="1"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marL="285750" indent="-285750" algn="l">
              <a:lnSpc>
                <a:spcPct val="130000"/>
              </a:lnSpc>
              <a:buFont typeface="Wingdings" panose="05000000000000000000" charset="0"/>
              <a:buChar char="p"/>
            </a:pPr>
            <a:r>
              <a:rPr altLang="zh-CN" sz="2000" b="1"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中国中西医结合学会康复医学专业委员会青年委员</a:t>
            </a:r>
            <a:endParaRPr altLang="zh-CN" sz="2000" b="1"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marL="285750" indent="-285750" algn="l">
              <a:lnSpc>
                <a:spcPct val="130000"/>
              </a:lnSpc>
              <a:buFont typeface="Wingdings" panose="05000000000000000000" charset="0"/>
              <a:buChar char="p"/>
            </a:pPr>
            <a:r>
              <a:rPr lang="zh-CN" sz="2000" b="1"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主要领域为中西医结合神经康复、骨伤康复、重症康复</a:t>
            </a:r>
            <a:endParaRPr altLang="zh-CN" sz="2000" b="1"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a:p>
            <a:pPr marL="285750" indent="-285750" algn="l">
              <a:lnSpc>
                <a:spcPct val="130000"/>
              </a:lnSpc>
              <a:buFont typeface="Wingdings" panose="05000000000000000000" charset="0"/>
              <a:buChar char="p"/>
            </a:pPr>
            <a:r>
              <a:rPr altLang="zh-CN" sz="2000" b="1"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主持参与各级课题10余项</a:t>
            </a:r>
            <a:r>
              <a:rPr lang="zh-CN" sz="2000" b="1"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、发表论文</a:t>
            </a:r>
            <a:r>
              <a:rPr lang="en-US" altLang="zh-CN" sz="2000" b="1"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10</a:t>
            </a:r>
            <a:r>
              <a:rPr lang="zh-CN" altLang="en-US" sz="2000" b="1"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余</a:t>
            </a:r>
            <a:r>
              <a:rPr lang="zh-CN" altLang="en-US" sz="2000" b="1"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rPr>
              <a:t>篇</a:t>
            </a:r>
            <a:endParaRPr lang="zh-CN" altLang="en-US" sz="2000" b="1" dirty="0">
              <a:solidFill>
                <a:srgbClr val="262626"/>
              </a:solidFill>
              <a:latin typeface="微软雅黑" panose="020B0503020204020204" pitchFamily="34" charset="-122"/>
              <a:ea typeface="微软雅黑" panose="020B0503020204020204" pitchFamily="34" charset="-122"/>
              <a:cs typeface="微软雅黑" panose="020B0503020204020204" pitchFamily="34" charset="-122"/>
              <a:sym typeface="宋体" panose="02010600030101010101" pitchFamily="2" charset="-122"/>
            </a:endParaRPr>
          </a:p>
        </p:txBody>
      </p:sp>
      <p:pic>
        <p:nvPicPr>
          <p:cNvPr id="4" name="图片 3" descr="C:/Users/睿睿/Desktop/素材/照片-白底/金欣-removebg-preview.png金欣-removebg-preview"/>
          <p:cNvPicPr>
            <a:picLocks noChangeAspect="1"/>
          </p:cNvPicPr>
          <p:nvPr/>
        </p:nvPicPr>
        <p:blipFill>
          <a:blip r:embed="rId1"/>
          <a:srcRect l="8485" t="544" r="19607" b="19188"/>
          <a:stretch>
            <a:fillRect/>
          </a:stretch>
        </p:blipFill>
        <p:spPr>
          <a:xfrm>
            <a:off x="717550" y="1310640"/>
            <a:ext cx="3016250" cy="4539615"/>
          </a:xfrm>
          <a:prstGeom prst="rect">
            <a:avLst/>
          </a:prstGeom>
          <a:effectLst>
            <a:outerShdw blurRad="292100" dist="139700" dir="2700000" algn="tl" rotWithShape="0">
              <a:prstClr val="black">
                <a:alpha val="65000"/>
              </a:prstClr>
            </a:outerShdw>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idx="4294967295"/>
          </p:nvPr>
        </p:nvSpPr>
        <p:spPr>
          <a:xfrm>
            <a:off x="0" y="119588"/>
            <a:ext cx="7528264" cy="1139825"/>
          </a:xfrm>
        </p:spPr>
        <p:txBody>
          <a:bodyPr>
            <a:normAutofit fontScale="90000"/>
          </a:bodyPr>
          <a:lstStyle/>
          <a:p>
            <a:pPr algn="l" eaLnBrk="1" hangingPunct="1"/>
            <a:r>
              <a:rPr lang="zh-CN" altLang="en-US" sz="4800" b="1" dirty="0" smtClean="0">
                <a:solidFill>
                  <a:schemeClr val="bg1"/>
                </a:solidFill>
                <a:latin typeface="华文行楷" panose="02010800040101010101" pitchFamily="2" charset="-122"/>
                <a:ea typeface="华文行楷" panose="02010800040101010101" pitchFamily="2" charset="-122"/>
              </a:rPr>
              <a:t>自主神经作用于靶器官的效应</a:t>
            </a:r>
            <a:endParaRPr lang="zh-CN" altLang="en-US" sz="4800" b="1" dirty="0">
              <a:solidFill>
                <a:schemeClr val="bg1"/>
              </a:solidFill>
              <a:latin typeface="华文行楷" panose="02010800040101010101" pitchFamily="2" charset="-122"/>
              <a:ea typeface="华文行楷" panose="02010800040101010101" pitchFamily="2" charset="-122"/>
            </a:endParaRPr>
          </a:p>
        </p:txBody>
      </p:sp>
      <p:graphicFrame>
        <p:nvGraphicFramePr>
          <p:cNvPr id="4" name="内容占位符 3"/>
          <p:cNvGraphicFramePr>
            <a:graphicFrameLocks noGrp="1"/>
          </p:cNvGraphicFramePr>
          <p:nvPr>
            <p:ph idx="4294967295"/>
          </p:nvPr>
        </p:nvGraphicFramePr>
        <p:xfrm>
          <a:off x="0" y="1065213"/>
          <a:ext cx="10320339" cy="5486400"/>
        </p:xfrm>
        <a:graphic>
          <a:graphicData uri="http://schemas.openxmlformats.org/drawingml/2006/table">
            <a:tbl>
              <a:tblPr firstRow="1" bandRow="1">
                <a:tableStyleId>{5C22544A-7EE6-4342-B048-85BDC9FD1C3A}</a:tableStyleId>
              </a:tblPr>
              <a:tblGrid>
                <a:gridCol w="3440113"/>
                <a:gridCol w="3440113"/>
                <a:gridCol w="3440113"/>
              </a:tblGrid>
              <a:tr h="370840">
                <a:tc>
                  <a:txBody>
                    <a:bodyPr/>
                    <a:lstStyle/>
                    <a:p>
                      <a:pPr algn="ctr"/>
                      <a:r>
                        <a:rPr lang="zh-CN" altLang="en-US" dirty="0" smtClean="0"/>
                        <a:t>器官</a:t>
                      </a:r>
                      <a:endParaRPr lang="zh-CN" altLang="en-US" dirty="0"/>
                    </a:p>
                  </a:txBody>
                  <a:tcPr anchor="ctr"/>
                </a:tc>
                <a:tc>
                  <a:txBody>
                    <a:bodyPr/>
                    <a:lstStyle/>
                    <a:p>
                      <a:pPr algn="ctr"/>
                      <a:r>
                        <a:rPr lang="zh-CN" altLang="en-US" dirty="0" smtClean="0"/>
                        <a:t>交感兴奋</a:t>
                      </a:r>
                      <a:endParaRPr lang="zh-CN" altLang="en-US" dirty="0"/>
                    </a:p>
                  </a:txBody>
                  <a:tcPr anchor="ctr"/>
                </a:tc>
                <a:tc>
                  <a:txBody>
                    <a:bodyPr/>
                    <a:lstStyle/>
                    <a:p>
                      <a:pPr algn="ctr"/>
                      <a:r>
                        <a:rPr lang="zh-CN" altLang="en-US" dirty="0" smtClean="0"/>
                        <a:t>副交感兴奋</a:t>
                      </a:r>
                      <a:endParaRPr lang="zh-CN" altLang="en-US" dirty="0"/>
                    </a:p>
                  </a:txBody>
                  <a:tcPr anchor="ctr"/>
                </a:tc>
              </a:tr>
              <a:tr h="370840">
                <a:tc>
                  <a:txBody>
                    <a:bodyPr/>
                    <a:lstStyle/>
                    <a:p>
                      <a:pPr algn="ctr"/>
                      <a:r>
                        <a:rPr lang="zh-CN" altLang="en-US" dirty="0" smtClean="0"/>
                        <a:t>瞳孔</a:t>
                      </a:r>
                      <a:endParaRPr lang="zh-CN" altLang="en-US" dirty="0"/>
                    </a:p>
                  </a:txBody>
                  <a:tcPr anchor="ctr"/>
                </a:tc>
                <a:tc>
                  <a:txBody>
                    <a:bodyPr/>
                    <a:lstStyle/>
                    <a:p>
                      <a:pPr algn="ctr"/>
                      <a:r>
                        <a:rPr lang="zh-CN" altLang="en-US" dirty="0" smtClean="0">
                          <a:solidFill>
                            <a:schemeClr val="tx1"/>
                          </a:solidFill>
                        </a:rPr>
                        <a:t>扩大</a:t>
                      </a:r>
                      <a:endParaRPr lang="zh-CN" altLang="en-US" dirty="0" smtClean="0">
                        <a:solidFill>
                          <a:schemeClr val="tx1"/>
                        </a:solidFill>
                      </a:endParaRPr>
                    </a:p>
                  </a:txBody>
                  <a:tcPr anchor="ctr"/>
                </a:tc>
                <a:tc>
                  <a:txBody>
                    <a:bodyPr/>
                    <a:lstStyle/>
                    <a:p>
                      <a:pPr algn="ctr"/>
                      <a:r>
                        <a:rPr lang="zh-CN" altLang="en-US" dirty="0" smtClean="0">
                          <a:solidFill>
                            <a:schemeClr val="tx1"/>
                          </a:solidFill>
                        </a:rPr>
                        <a:t>缩小</a:t>
                      </a:r>
                      <a:endParaRPr lang="zh-CN" altLang="en-US" dirty="0" smtClean="0">
                        <a:solidFill>
                          <a:schemeClr val="tx1"/>
                        </a:solidFill>
                      </a:endParaRPr>
                    </a:p>
                  </a:txBody>
                  <a:tcPr anchor="ctr"/>
                </a:tc>
              </a:tr>
              <a:tr h="370840">
                <a:tc>
                  <a:txBody>
                    <a:bodyPr/>
                    <a:lstStyle/>
                    <a:p>
                      <a:pPr algn="ctr"/>
                      <a:r>
                        <a:rPr lang="zh-CN" altLang="en-US" dirty="0" smtClean="0"/>
                        <a:t>消化系统</a:t>
                      </a:r>
                      <a:endParaRPr lang="zh-CN" altLang="en-US" dirty="0"/>
                    </a:p>
                  </a:txBody>
                  <a:tcPr anchor="ctr"/>
                </a:tc>
                <a:tc>
                  <a:txBody>
                    <a:bodyPr/>
                    <a:lstStyle/>
                    <a:p>
                      <a:pPr algn="ctr"/>
                      <a:r>
                        <a:rPr lang="zh-CN" altLang="en-US" dirty="0" smtClean="0">
                          <a:solidFill>
                            <a:schemeClr val="tx1"/>
                          </a:solidFill>
                        </a:rPr>
                        <a:t>抑制</a:t>
                      </a:r>
                      <a:endParaRPr lang="zh-CN" altLang="en-US" dirty="0" smtClean="0">
                        <a:solidFill>
                          <a:schemeClr val="tx1"/>
                        </a:solidFill>
                      </a:endParaRPr>
                    </a:p>
                  </a:txBody>
                  <a:tcPr anchor="ctr"/>
                </a:tc>
                <a:tc>
                  <a:txBody>
                    <a:bodyPr/>
                    <a:lstStyle/>
                    <a:p>
                      <a:pPr algn="ctr"/>
                      <a:r>
                        <a:rPr lang="zh-CN" altLang="en-US" dirty="0" smtClean="0">
                          <a:solidFill>
                            <a:schemeClr val="tx1"/>
                          </a:solidFill>
                        </a:rPr>
                        <a:t>增强</a:t>
                      </a:r>
                      <a:endParaRPr lang="zh-CN" altLang="en-US" dirty="0" smtClean="0">
                        <a:solidFill>
                          <a:schemeClr val="tx1"/>
                        </a:solidFill>
                      </a:endParaRPr>
                    </a:p>
                  </a:txBody>
                  <a:tcPr anchor="ctr"/>
                </a:tc>
              </a:tr>
              <a:tr h="370840">
                <a:tc>
                  <a:txBody>
                    <a:bodyPr/>
                    <a:lstStyle/>
                    <a:p>
                      <a:pPr algn="ctr"/>
                      <a:r>
                        <a:rPr lang="zh-CN" altLang="en-US" dirty="0" smtClean="0"/>
                        <a:t>血糖</a:t>
                      </a:r>
                      <a:endParaRPr lang="zh-CN" altLang="en-US" dirty="0"/>
                    </a:p>
                  </a:txBody>
                  <a:tcPr anchor="ctr"/>
                </a:tc>
                <a:tc>
                  <a:txBody>
                    <a:bodyPr/>
                    <a:lstStyle/>
                    <a:p>
                      <a:pPr algn="ctr"/>
                      <a:r>
                        <a:rPr lang="zh-CN" altLang="en-US" dirty="0" smtClean="0">
                          <a:solidFill>
                            <a:schemeClr val="tx1"/>
                          </a:solidFill>
                        </a:rPr>
                        <a:t>升高</a:t>
                      </a:r>
                      <a:endParaRPr lang="zh-CN" altLang="en-US" dirty="0" smtClean="0">
                        <a:solidFill>
                          <a:schemeClr val="tx1"/>
                        </a:solidFill>
                      </a:endParaRPr>
                    </a:p>
                  </a:txBody>
                  <a:tcPr anchor="ctr"/>
                </a:tc>
                <a:tc>
                  <a:txBody>
                    <a:bodyPr/>
                    <a:lstStyle/>
                    <a:p>
                      <a:pPr algn="ctr"/>
                      <a:r>
                        <a:rPr lang="zh-CN" altLang="en-US" dirty="0" smtClean="0">
                          <a:solidFill>
                            <a:schemeClr val="tx1"/>
                          </a:solidFill>
                        </a:rPr>
                        <a:t>降低</a:t>
                      </a:r>
                      <a:endParaRPr lang="zh-CN" altLang="en-US" dirty="0" smtClean="0">
                        <a:solidFill>
                          <a:schemeClr val="tx1"/>
                        </a:solidFill>
                      </a:endParaRPr>
                    </a:p>
                  </a:txBody>
                  <a:tcPr anchor="ctr"/>
                </a:tc>
              </a:tr>
              <a:tr h="370840">
                <a:tc>
                  <a:txBody>
                    <a:bodyPr/>
                    <a:lstStyle/>
                    <a:p>
                      <a:pPr algn="ctr"/>
                      <a:r>
                        <a:rPr lang="zh-CN" altLang="en-US" dirty="0" smtClean="0"/>
                        <a:t>心、脑、骨骼肌血管</a:t>
                      </a:r>
                      <a:endParaRPr lang="zh-CN" altLang="en-US" dirty="0"/>
                    </a:p>
                  </a:txBody>
                  <a:tcPr anchor="ctr"/>
                </a:tc>
                <a:tc>
                  <a:txBody>
                    <a:bodyPr/>
                    <a:lstStyle/>
                    <a:p>
                      <a:pPr algn="ctr"/>
                      <a:r>
                        <a:rPr lang="zh-CN" altLang="en-US" dirty="0" smtClean="0">
                          <a:solidFill>
                            <a:schemeClr val="tx1"/>
                          </a:solidFill>
                        </a:rPr>
                        <a:t>舒张</a:t>
                      </a:r>
                      <a:endParaRPr lang="zh-CN" altLang="en-US" dirty="0" smtClean="0">
                        <a:solidFill>
                          <a:schemeClr val="tx1"/>
                        </a:solidFill>
                      </a:endParaRPr>
                    </a:p>
                  </a:txBody>
                  <a:tcPr anchor="ctr"/>
                </a:tc>
                <a:tc>
                  <a:txBody>
                    <a:bodyPr/>
                    <a:lstStyle/>
                    <a:p>
                      <a:pPr algn="ctr"/>
                      <a:r>
                        <a:rPr lang="zh-CN" altLang="en-US" dirty="0" smtClean="0">
                          <a:solidFill>
                            <a:schemeClr val="tx1"/>
                          </a:solidFill>
                        </a:rPr>
                        <a:t>收缩</a:t>
                      </a:r>
                      <a:endParaRPr lang="zh-CN" altLang="en-US" dirty="0" smtClean="0">
                        <a:solidFill>
                          <a:schemeClr val="tx1"/>
                        </a:solidFill>
                      </a:endParaRPr>
                    </a:p>
                  </a:txBody>
                  <a:tcPr anchor="ctr"/>
                </a:tc>
              </a:tr>
              <a:tr h="370840">
                <a:tc>
                  <a:txBody>
                    <a:bodyPr/>
                    <a:lstStyle/>
                    <a:p>
                      <a:pPr algn="ctr"/>
                      <a:r>
                        <a:rPr lang="zh-CN" altLang="en-US" dirty="0" smtClean="0"/>
                        <a:t>皮肤及内脏血管</a:t>
                      </a:r>
                      <a:endParaRPr lang="zh-CN" altLang="en-US" dirty="0"/>
                    </a:p>
                  </a:txBody>
                  <a:tcPr anchor="ctr"/>
                </a:tc>
                <a:tc>
                  <a:txBody>
                    <a:bodyPr/>
                    <a:lstStyle/>
                    <a:p>
                      <a:pPr algn="ctr"/>
                      <a:r>
                        <a:rPr lang="zh-CN" altLang="en-US" dirty="0" smtClean="0">
                          <a:solidFill>
                            <a:schemeClr val="tx1"/>
                          </a:solidFill>
                        </a:rPr>
                        <a:t>收缩</a:t>
                      </a:r>
                      <a:endParaRPr lang="zh-CN" altLang="en-US" dirty="0" smtClean="0">
                        <a:solidFill>
                          <a:schemeClr val="tx1"/>
                        </a:solidFill>
                      </a:endParaRPr>
                    </a:p>
                  </a:txBody>
                  <a:tcPr anchor="ctr"/>
                </a:tc>
                <a:tc>
                  <a:txBody>
                    <a:bodyPr/>
                    <a:lstStyle/>
                    <a:p>
                      <a:pPr algn="ctr"/>
                      <a:r>
                        <a:rPr lang="zh-CN" altLang="en-US" dirty="0" smtClean="0">
                          <a:solidFill>
                            <a:schemeClr val="tx1"/>
                          </a:solidFill>
                        </a:rPr>
                        <a:t>舒张</a:t>
                      </a:r>
                      <a:endParaRPr lang="zh-CN" altLang="en-US" dirty="0" smtClean="0">
                        <a:solidFill>
                          <a:schemeClr val="tx1"/>
                        </a:solidFill>
                      </a:endParaRPr>
                    </a:p>
                  </a:txBody>
                  <a:tcPr anchor="ctr"/>
                </a:tc>
              </a:tr>
              <a:tr h="370840">
                <a:tc>
                  <a:txBody>
                    <a:bodyPr/>
                    <a:lstStyle/>
                    <a:p>
                      <a:pPr algn="ctr"/>
                      <a:r>
                        <a:rPr lang="zh-CN" altLang="en-US" dirty="0" smtClean="0"/>
                        <a:t>心率</a:t>
                      </a:r>
                      <a:endParaRPr lang="zh-CN" altLang="en-US" dirty="0"/>
                    </a:p>
                  </a:txBody>
                  <a:tcPr anchor="ctr"/>
                </a:tc>
                <a:tc>
                  <a:txBody>
                    <a:bodyPr/>
                    <a:lstStyle/>
                    <a:p>
                      <a:pPr algn="ctr"/>
                      <a:r>
                        <a:rPr lang="zh-CN" altLang="en-US" dirty="0" smtClean="0">
                          <a:solidFill>
                            <a:schemeClr val="tx1"/>
                          </a:solidFill>
                        </a:rPr>
                        <a:t>升高</a:t>
                      </a:r>
                      <a:endParaRPr lang="zh-CN" altLang="en-US" dirty="0" smtClean="0">
                        <a:solidFill>
                          <a:schemeClr val="tx1"/>
                        </a:solidFill>
                      </a:endParaRPr>
                    </a:p>
                  </a:txBody>
                  <a:tcPr anchor="ctr"/>
                </a:tc>
                <a:tc>
                  <a:txBody>
                    <a:bodyPr/>
                    <a:lstStyle/>
                    <a:p>
                      <a:pPr algn="ctr"/>
                      <a:r>
                        <a:rPr lang="zh-CN" altLang="en-US" dirty="0" smtClean="0">
                          <a:solidFill>
                            <a:schemeClr val="tx1"/>
                          </a:solidFill>
                        </a:rPr>
                        <a:t>降低</a:t>
                      </a:r>
                      <a:endParaRPr lang="zh-CN" altLang="en-US" dirty="0" smtClean="0">
                        <a:solidFill>
                          <a:schemeClr val="tx1"/>
                        </a:solidFill>
                      </a:endParaRPr>
                    </a:p>
                  </a:txBody>
                  <a:tcPr anchor="ctr"/>
                </a:tc>
              </a:tr>
              <a:tr h="370840">
                <a:tc>
                  <a:txBody>
                    <a:bodyPr/>
                    <a:lstStyle/>
                    <a:p>
                      <a:pPr algn="ctr"/>
                      <a:r>
                        <a:rPr lang="zh-CN" altLang="en-US" dirty="0" smtClean="0"/>
                        <a:t>血压</a:t>
                      </a:r>
                      <a:endParaRPr lang="zh-CN" altLang="en-US" dirty="0"/>
                    </a:p>
                  </a:txBody>
                  <a:tcPr anchor="ctr"/>
                </a:tc>
                <a:tc>
                  <a:txBody>
                    <a:bodyPr/>
                    <a:lstStyle/>
                    <a:p>
                      <a:pPr algn="ctr"/>
                      <a:r>
                        <a:rPr lang="zh-CN" altLang="en-US" dirty="0" smtClean="0">
                          <a:solidFill>
                            <a:schemeClr val="tx1"/>
                          </a:solidFill>
                        </a:rPr>
                        <a:t>升高</a:t>
                      </a:r>
                      <a:endParaRPr lang="zh-CN" altLang="en-US" dirty="0" smtClean="0">
                        <a:solidFill>
                          <a:schemeClr val="tx1"/>
                        </a:solidFill>
                      </a:endParaRPr>
                    </a:p>
                  </a:txBody>
                  <a:tcPr anchor="ctr"/>
                </a:tc>
                <a:tc>
                  <a:txBody>
                    <a:bodyPr/>
                    <a:lstStyle/>
                    <a:p>
                      <a:pPr algn="ctr"/>
                      <a:r>
                        <a:rPr lang="zh-CN" altLang="en-US" dirty="0" smtClean="0">
                          <a:solidFill>
                            <a:schemeClr val="tx1"/>
                          </a:solidFill>
                        </a:rPr>
                        <a:t>降低</a:t>
                      </a:r>
                      <a:endParaRPr lang="zh-CN" altLang="en-US" dirty="0" smtClean="0">
                        <a:solidFill>
                          <a:schemeClr val="tx1"/>
                        </a:solidFill>
                      </a:endParaRPr>
                    </a:p>
                  </a:txBody>
                  <a:tcPr anchor="ctr"/>
                </a:tc>
              </a:tr>
              <a:tr h="370840">
                <a:tc>
                  <a:txBody>
                    <a:bodyPr/>
                    <a:lstStyle/>
                    <a:p>
                      <a:pPr algn="ctr"/>
                      <a:r>
                        <a:rPr lang="zh-CN" altLang="en-US" dirty="0" smtClean="0"/>
                        <a:t>呼吸频率</a:t>
                      </a:r>
                      <a:endParaRPr lang="zh-CN" altLang="en-US" dirty="0"/>
                    </a:p>
                  </a:txBody>
                  <a:tcPr anchor="ctr"/>
                </a:tc>
                <a:tc>
                  <a:txBody>
                    <a:bodyPr/>
                    <a:lstStyle/>
                    <a:p>
                      <a:pPr algn="ctr"/>
                      <a:r>
                        <a:rPr lang="zh-CN" altLang="en-US" dirty="0" smtClean="0">
                          <a:solidFill>
                            <a:schemeClr val="tx1"/>
                          </a:solidFill>
                        </a:rPr>
                        <a:t>加快</a:t>
                      </a:r>
                      <a:endParaRPr lang="zh-CN" altLang="en-US" dirty="0" smtClean="0">
                        <a:solidFill>
                          <a:schemeClr val="tx1"/>
                        </a:solidFill>
                      </a:endParaRPr>
                    </a:p>
                  </a:txBody>
                  <a:tcPr anchor="ctr"/>
                </a:tc>
                <a:tc>
                  <a:txBody>
                    <a:bodyPr/>
                    <a:lstStyle/>
                    <a:p>
                      <a:pPr algn="ctr"/>
                      <a:r>
                        <a:rPr lang="zh-CN" altLang="en-US" dirty="0" smtClean="0">
                          <a:solidFill>
                            <a:schemeClr val="tx1"/>
                          </a:solidFill>
                        </a:rPr>
                        <a:t>减慢</a:t>
                      </a:r>
                      <a:endParaRPr lang="zh-CN" altLang="en-US" dirty="0" smtClean="0">
                        <a:solidFill>
                          <a:schemeClr val="tx1"/>
                        </a:solidFill>
                      </a:endParaRPr>
                    </a:p>
                  </a:txBody>
                  <a:tcPr anchor="ctr"/>
                </a:tc>
              </a:tr>
              <a:tr h="370840">
                <a:tc>
                  <a:txBody>
                    <a:bodyPr/>
                    <a:lstStyle/>
                    <a:p>
                      <a:pPr algn="ctr"/>
                      <a:r>
                        <a:rPr lang="zh-CN" altLang="en-US" smtClean="0"/>
                        <a:t>支气管</a:t>
                      </a:r>
                      <a:endParaRPr lang="zh-CN" altLang="en-US" dirty="0"/>
                    </a:p>
                  </a:txBody>
                  <a:tcPr anchor="ctr"/>
                </a:tc>
                <a:tc>
                  <a:txBody>
                    <a:bodyPr/>
                    <a:lstStyle/>
                    <a:p>
                      <a:pPr algn="ctr"/>
                      <a:r>
                        <a:rPr lang="zh-CN" altLang="en-US" dirty="0" smtClean="0">
                          <a:solidFill>
                            <a:schemeClr val="tx1"/>
                          </a:solidFill>
                        </a:rPr>
                        <a:t>舒张</a:t>
                      </a:r>
                      <a:endParaRPr lang="zh-CN" altLang="en-US" dirty="0" smtClean="0">
                        <a:solidFill>
                          <a:schemeClr val="tx1"/>
                        </a:solidFill>
                      </a:endParaRPr>
                    </a:p>
                  </a:txBody>
                  <a:tcPr anchor="ctr"/>
                </a:tc>
                <a:tc>
                  <a:txBody>
                    <a:bodyPr/>
                    <a:lstStyle/>
                    <a:p>
                      <a:pPr algn="ctr"/>
                      <a:r>
                        <a:rPr lang="zh-CN" altLang="en-US" dirty="0" smtClean="0">
                          <a:solidFill>
                            <a:schemeClr val="tx1"/>
                          </a:solidFill>
                        </a:rPr>
                        <a:t>收缩</a:t>
                      </a:r>
                      <a:endParaRPr lang="zh-CN" altLang="en-US" dirty="0" smtClean="0">
                        <a:solidFill>
                          <a:schemeClr val="tx1"/>
                        </a:solidFill>
                      </a:endParaRPr>
                    </a:p>
                  </a:txBody>
                  <a:tcPr anchor="ctr"/>
                </a:tc>
              </a:tr>
              <a:tr h="370840">
                <a:tc>
                  <a:txBody>
                    <a:bodyPr/>
                    <a:lstStyle/>
                    <a:p>
                      <a:pPr algn="ctr"/>
                      <a:r>
                        <a:rPr lang="zh-CN" altLang="en-US" dirty="0" smtClean="0"/>
                        <a:t>汗腺</a:t>
                      </a:r>
                      <a:endParaRPr lang="zh-CN" altLang="en-US" dirty="0"/>
                    </a:p>
                  </a:txBody>
                  <a:tcPr anchor="ctr"/>
                </a:tc>
                <a:tc>
                  <a:txBody>
                    <a:bodyPr/>
                    <a:lstStyle/>
                    <a:p>
                      <a:pPr algn="ctr"/>
                      <a:r>
                        <a:rPr lang="zh-CN" altLang="en-US" dirty="0" smtClean="0">
                          <a:solidFill>
                            <a:schemeClr val="tx1"/>
                          </a:solidFill>
                        </a:rPr>
                        <a:t>分泌</a:t>
                      </a:r>
                      <a:endParaRPr lang="zh-CN" altLang="en-US" dirty="0" smtClean="0">
                        <a:solidFill>
                          <a:schemeClr val="tx1"/>
                        </a:solidFill>
                      </a:endParaRPr>
                    </a:p>
                  </a:txBody>
                  <a:tcPr anchor="ctr"/>
                </a:tc>
                <a:tc>
                  <a:txBody>
                    <a:bodyPr/>
                    <a:lstStyle/>
                    <a:p>
                      <a:pPr algn="ctr"/>
                      <a:r>
                        <a:rPr lang="zh-CN" altLang="en-US" dirty="0" smtClean="0">
                          <a:solidFill>
                            <a:schemeClr val="tx1"/>
                          </a:solidFill>
                        </a:rPr>
                        <a:t>抑制</a:t>
                      </a:r>
                      <a:endParaRPr lang="zh-CN" altLang="en-US" dirty="0" smtClean="0">
                        <a:solidFill>
                          <a:schemeClr val="tx1"/>
                        </a:solidFill>
                      </a:endParaRPr>
                    </a:p>
                  </a:txBody>
                  <a:tcPr anchor="ctr"/>
                </a:tc>
              </a:tr>
              <a:tr h="370840">
                <a:tc>
                  <a:txBody>
                    <a:bodyPr/>
                    <a:lstStyle/>
                    <a:p>
                      <a:pPr algn="ctr"/>
                      <a:r>
                        <a:rPr lang="zh-CN" altLang="en-US" dirty="0" smtClean="0"/>
                        <a:t>二便</a:t>
                      </a:r>
                      <a:endParaRPr lang="zh-CN" altLang="en-US" dirty="0"/>
                    </a:p>
                  </a:txBody>
                  <a:tcPr anchor="ctr"/>
                </a:tc>
                <a:tc>
                  <a:txBody>
                    <a:bodyPr/>
                    <a:lstStyle/>
                    <a:p>
                      <a:pPr algn="ctr"/>
                      <a:r>
                        <a:rPr lang="zh-CN" altLang="en-US" dirty="0" smtClean="0">
                          <a:solidFill>
                            <a:schemeClr val="tx1"/>
                          </a:solidFill>
                        </a:rPr>
                        <a:t>潴留</a:t>
                      </a:r>
                      <a:endParaRPr lang="zh-CN" altLang="en-US" dirty="0" smtClean="0">
                        <a:solidFill>
                          <a:schemeClr val="tx1"/>
                        </a:solidFill>
                      </a:endParaRPr>
                    </a:p>
                  </a:txBody>
                  <a:tcPr anchor="ctr"/>
                </a:tc>
                <a:tc>
                  <a:txBody>
                    <a:bodyPr/>
                    <a:lstStyle/>
                    <a:p>
                      <a:pPr algn="ctr"/>
                      <a:r>
                        <a:rPr lang="zh-CN" altLang="en-US" dirty="0" smtClean="0">
                          <a:solidFill>
                            <a:schemeClr val="tx1"/>
                          </a:solidFill>
                        </a:rPr>
                        <a:t>排出</a:t>
                      </a:r>
                      <a:endParaRPr lang="zh-CN" altLang="en-US" dirty="0" smtClean="0">
                        <a:solidFill>
                          <a:schemeClr val="tx1"/>
                        </a:solidFill>
                      </a:endParaRPr>
                    </a:p>
                  </a:txBody>
                  <a:tcPr anchor="ctr"/>
                </a:tc>
              </a:tr>
            </a:tbl>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idx="4294967295"/>
          </p:nvPr>
        </p:nvSpPr>
        <p:spPr>
          <a:xfrm>
            <a:off x="0" y="119588"/>
            <a:ext cx="7528264" cy="1139825"/>
          </a:xfrm>
        </p:spPr>
        <p:txBody>
          <a:bodyPr>
            <a:normAutofit fontScale="90000"/>
          </a:bodyPr>
          <a:lstStyle/>
          <a:p>
            <a:pPr algn="l" eaLnBrk="1" hangingPunct="1"/>
            <a:r>
              <a:rPr lang="zh-CN" altLang="en-US" sz="4800" b="1" dirty="0" smtClean="0">
                <a:solidFill>
                  <a:schemeClr val="bg1"/>
                </a:solidFill>
                <a:latin typeface="华文行楷" panose="02010800040101010101" pitchFamily="2" charset="-122"/>
                <a:ea typeface="华文行楷" panose="02010800040101010101" pitchFamily="2" charset="-122"/>
              </a:rPr>
              <a:t>自主神经作用于靶器官的效应</a:t>
            </a:r>
            <a:endParaRPr lang="zh-CN" altLang="en-US" sz="4800" b="1" dirty="0">
              <a:solidFill>
                <a:schemeClr val="bg1"/>
              </a:solidFill>
              <a:latin typeface="华文行楷" panose="02010800040101010101" pitchFamily="2" charset="-122"/>
              <a:ea typeface="华文行楷" panose="02010800040101010101" pitchFamily="2" charset="-122"/>
            </a:endParaRPr>
          </a:p>
        </p:txBody>
      </p:sp>
      <p:graphicFrame>
        <p:nvGraphicFramePr>
          <p:cNvPr id="4" name="内容占位符 3"/>
          <p:cNvGraphicFramePr>
            <a:graphicFrameLocks noGrp="1"/>
          </p:cNvGraphicFramePr>
          <p:nvPr>
            <p:ph idx="4294967295"/>
          </p:nvPr>
        </p:nvGraphicFramePr>
        <p:xfrm>
          <a:off x="0" y="1065213"/>
          <a:ext cx="10320339" cy="5486400"/>
        </p:xfrm>
        <a:graphic>
          <a:graphicData uri="http://schemas.openxmlformats.org/drawingml/2006/table">
            <a:tbl>
              <a:tblPr firstRow="1" bandRow="1">
                <a:tableStyleId>{5C22544A-7EE6-4342-B048-85BDC9FD1C3A}</a:tableStyleId>
              </a:tblPr>
              <a:tblGrid>
                <a:gridCol w="3440113"/>
                <a:gridCol w="3440113"/>
                <a:gridCol w="3440113"/>
              </a:tblGrid>
              <a:tr h="370840">
                <a:tc>
                  <a:txBody>
                    <a:bodyPr/>
                    <a:lstStyle/>
                    <a:p>
                      <a:pPr algn="ctr"/>
                      <a:r>
                        <a:rPr lang="zh-CN" altLang="en-US" dirty="0" smtClean="0"/>
                        <a:t>器官</a:t>
                      </a:r>
                      <a:endParaRPr lang="zh-CN" altLang="en-US" dirty="0"/>
                    </a:p>
                  </a:txBody>
                  <a:tcPr anchor="ctr"/>
                </a:tc>
                <a:tc>
                  <a:txBody>
                    <a:bodyPr/>
                    <a:lstStyle/>
                    <a:p>
                      <a:pPr algn="ctr"/>
                      <a:r>
                        <a:rPr lang="zh-CN" altLang="en-US" dirty="0" smtClean="0"/>
                        <a:t>交感兴奋</a:t>
                      </a:r>
                      <a:endParaRPr lang="zh-CN" altLang="en-US" dirty="0"/>
                    </a:p>
                  </a:txBody>
                  <a:tcPr anchor="ctr"/>
                </a:tc>
                <a:tc>
                  <a:txBody>
                    <a:bodyPr/>
                    <a:lstStyle/>
                    <a:p>
                      <a:pPr algn="ctr"/>
                      <a:r>
                        <a:rPr lang="zh-CN" altLang="en-US" dirty="0" smtClean="0"/>
                        <a:t>副交感兴奋</a:t>
                      </a:r>
                      <a:endParaRPr lang="zh-CN" altLang="en-US" dirty="0"/>
                    </a:p>
                  </a:txBody>
                  <a:tcPr anchor="ctr"/>
                </a:tc>
              </a:tr>
              <a:tr h="370840">
                <a:tc>
                  <a:txBody>
                    <a:bodyPr/>
                    <a:lstStyle/>
                    <a:p>
                      <a:pPr algn="ctr"/>
                      <a:r>
                        <a:rPr lang="zh-CN" altLang="en-US" dirty="0" smtClean="0"/>
                        <a:t>瞳孔</a:t>
                      </a:r>
                      <a:endParaRPr lang="zh-CN" altLang="en-US" dirty="0"/>
                    </a:p>
                  </a:txBody>
                  <a:tcPr anchor="ctr"/>
                </a:tc>
                <a:tc>
                  <a:txBody>
                    <a:bodyPr/>
                    <a:lstStyle/>
                    <a:p>
                      <a:pPr algn="ctr"/>
                      <a:r>
                        <a:rPr lang="zh-CN" altLang="en-US" dirty="0" smtClean="0">
                          <a:solidFill>
                            <a:srgbClr val="FF0000"/>
                          </a:solidFill>
                        </a:rPr>
                        <a:t>扩大</a:t>
                      </a:r>
                      <a:endParaRPr lang="zh-CN" altLang="en-US" dirty="0">
                        <a:solidFill>
                          <a:srgbClr val="FF0000"/>
                        </a:solidFill>
                      </a:endParaRPr>
                    </a:p>
                  </a:txBody>
                  <a:tcPr anchor="ctr"/>
                </a:tc>
                <a:tc>
                  <a:txBody>
                    <a:bodyPr/>
                    <a:lstStyle/>
                    <a:p>
                      <a:pPr algn="ctr"/>
                      <a:r>
                        <a:rPr lang="zh-CN" altLang="en-US" dirty="0" smtClean="0"/>
                        <a:t>缩小</a:t>
                      </a:r>
                      <a:endParaRPr lang="zh-CN" altLang="en-US" dirty="0"/>
                    </a:p>
                  </a:txBody>
                  <a:tcPr anchor="ctr"/>
                </a:tc>
              </a:tr>
              <a:tr h="370840">
                <a:tc>
                  <a:txBody>
                    <a:bodyPr/>
                    <a:lstStyle/>
                    <a:p>
                      <a:pPr algn="ctr"/>
                      <a:r>
                        <a:rPr lang="zh-CN" altLang="en-US" dirty="0" smtClean="0"/>
                        <a:t>消化系统</a:t>
                      </a:r>
                      <a:endParaRPr lang="zh-CN" altLang="en-US" dirty="0"/>
                    </a:p>
                  </a:txBody>
                  <a:tcPr anchor="ctr"/>
                </a:tc>
                <a:tc>
                  <a:txBody>
                    <a:bodyPr/>
                    <a:lstStyle/>
                    <a:p>
                      <a:pPr algn="ctr"/>
                      <a:r>
                        <a:rPr lang="zh-CN" altLang="en-US" dirty="0" smtClean="0"/>
                        <a:t>抑制</a:t>
                      </a:r>
                      <a:endParaRPr lang="zh-CN" altLang="en-US" dirty="0"/>
                    </a:p>
                  </a:txBody>
                  <a:tcPr anchor="ctr"/>
                </a:tc>
                <a:tc>
                  <a:txBody>
                    <a:bodyPr/>
                    <a:lstStyle/>
                    <a:p>
                      <a:pPr algn="ctr"/>
                      <a:r>
                        <a:rPr lang="zh-CN" altLang="en-US" dirty="0" smtClean="0">
                          <a:solidFill>
                            <a:srgbClr val="FF0000"/>
                          </a:solidFill>
                        </a:rPr>
                        <a:t>增强</a:t>
                      </a:r>
                      <a:endParaRPr lang="zh-CN" altLang="en-US" dirty="0">
                        <a:solidFill>
                          <a:srgbClr val="FF0000"/>
                        </a:solidFill>
                      </a:endParaRPr>
                    </a:p>
                  </a:txBody>
                  <a:tcPr anchor="ctr"/>
                </a:tc>
              </a:tr>
              <a:tr h="370840">
                <a:tc>
                  <a:txBody>
                    <a:bodyPr/>
                    <a:lstStyle/>
                    <a:p>
                      <a:pPr algn="ctr"/>
                      <a:r>
                        <a:rPr lang="zh-CN" altLang="en-US" dirty="0" smtClean="0"/>
                        <a:t>血糖</a:t>
                      </a:r>
                      <a:endParaRPr lang="zh-CN" altLang="en-US" dirty="0"/>
                    </a:p>
                  </a:txBody>
                  <a:tcPr anchor="ctr"/>
                </a:tc>
                <a:tc>
                  <a:txBody>
                    <a:bodyPr/>
                    <a:lstStyle/>
                    <a:p>
                      <a:pPr algn="ctr"/>
                      <a:r>
                        <a:rPr lang="zh-CN" altLang="en-US" dirty="0" smtClean="0">
                          <a:solidFill>
                            <a:srgbClr val="FF0000"/>
                          </a:solidFill>
                        </a:rPr>
                        <a:t>升高</a:t>
                      </a:r>
                      <a:endParaRPr lang="zh-CN" altLang="en-US" dirty="0">
                        <a:solidFill>
                          <a:srgbClr val="FF0000"/>
                        </a:solidFill>
                      </a:endParaRPr>
                    </a:p>
                  </a:txBody>
                  <a:tcPr anchor="ctr"/>
                </a:tc>
                <a:tc>
                  <a:txBody>
                    <a:bodyPr/>
                    <a:lstStyle/>
                    <a:p>
                      <a:pPr algn="ctr"/>
                      <a:r>
                        <a:rPr lang="zh-CN" altLang="en-US" dirty="0" smtClean="0"/>
                        <a:t>降低</a:t>
                      </a:r>
                      <a:endParaRPr lang="zh-CN" altLang="en-US" dirty="0"/>
                    </a:p>
                  </a:txBody>
                  <a:tcPr anchor="ctr"/>
                </a:tc>
              </a:tr>
              <a:tr h="370840">
                <a:tc>
                  <a:txBody>
                    <a:bodyPr/>
                    <a:lstStyle/>
                    <a:p>
                      <a:pPr algn="ctr"/>
                      <a:r>
                        <a:rPr lang="zh-CN" altLang="en-US" dirty="0" smtClean="0"/>
                        <a:t>心、脑、骨骼肌血管</a:t>
                      </a:r>
                      <a:endParaRPr lang="zh-CN" altLang="en-US" dirty="0"/>
                    </a:p>
                  </a:txBody>
                  <a:tcPr anchor="ctr"/>
                </a:tc>
                <a:tc>
                  <a:txBody>
                    <a:bodyPr/>
                    <a:lstStyle/>
                    <a:p>
                      <a:pPr algn="ctr"/>
                      <a:r>
                        <a:rPr lang="zh-CN" altLang="en-US" dirty="0" smtClean="0"/>
                        <a:t>舒张</a:t>
                      </a:r>
                      <a:endParaRPr lang="zh-CN" altLang="en-US" dirty="0"/>
                    </a:p>
                  </a:txBody>
                  <a:tcPr anchor="ctr"/>
                </a:tc>
                <a:tc>
                  <a:txBody>
                    <a:bodyPr/>
                    <a:lstStyle/>
                    <a:p>
                      <a:pPr algn="ctr"/>
                      <a:r>
                        <a:rPr lang="zh-CN" altLang="en-US" dirty="0" smtClean="0">
                          <a:solidFill>
                            <a:srgbClr val="FF0000"/>
                          </a:solidFill>
                        </a:rPr>
                        <a:t>收缩</a:t>
                      </a:r>
                      <a:endParaRPr lang="zh-CN" altLang="en-US" dirty="0">
                        <a:solidFill>
                          <a:srgbClr val="FF0000"/>
                        </a:solidFill>
                      </a:endParaRPr>
                    </a:p>
                  </a:txBody>
                  <a:tcPr anchor="ctr"/>
                </a:tc>
              </a:tr>
              <a:tr h="370840">
                <a:tc>
                  <a:txBody>
                    <a:bodyPr/>
                    <a:lstStyle/>
                    <a:p>
                      <a:pPr algn="ctr"/>
                      <a:r>
                        <a:rPr lang="zh-CN" altLang="en-US" dirty="0" smtClean="0"/>
                        <a:t>皮肤及内脏血管</a:t>
                      </a:r>
                      <a:endParaRPr lang="zh-CN" altLang="en-US" dirty="0"/>
                    </a:p>
                  </a:txBody>
                  <a:tcPr anchor="ctr"/>
                </a:tc>
                <a:tc>
                  <a:txBody>
                    <a:bodyPr/>
                    <a:lstStyle/>
                    <a:p>
                      <a:pPr algn="ctr"/>
                      <a:r>
                        <a:rPr lang="zh-CN" altLang="en-US" dirty="0" smtClean="0">
                          <a:solidFill>
                            <a:srgbClr val="FF0000"/>
                          </a:solidFill>
                        </a:rPr>
                        <a:t>收缩</a:t>
                      </a:r>
                      <a:endParaRPr lang="zh-CN" altLang="en-US" dirty="0">
                        <a:solidFill>
                          <a:srgbClr val="FF0000"/>
                        </a:solidFill>
                      </a:endParaRPr>
                    </a:p>
                  </a:txBody>
                  <a:tcPr anchor="ctr"/>
                </a:tc>
                <a:tc>
                  <a:txBody>
                    <a:bodyPr/>
                    <a:lstStyle/>
                    <a:p>
                      <a:pPr algn="ctr"/>
                      <a:r>
                        <a:rPr lang="zh-CN" altLang="en-US" dirty="0" smtClean="0"/>
                        <a:t>舒张</a:t>
                      </a:r>
                      <a:endParaRPr lang="zh-CN" altLang="en-US" dirty="0"/>
                    </a:p>
                  </a:txBody>
                  <a:tcPr anchor="ctr"/>
                </a:tc>
              </a:tr>
              <a:tr h="370840">
                <a:tc>
                  <a:txBody>
                    <a:bodyPr/>
                    <a:lstStyle/>
                    <a:p>
                      <a:pPr algn="ctr"/>
                      <a:r>
                        <a:rPr lang="zh-CN" altLang="en-US" dirty="0" smtClean="0"/>
                        <a:t>心率</a:t>
                      </a:r>
                      <a:endParaRPr lang="zh-CN" altLang="en-US" dirty="0"/>
                    </a:p>
                  </a:txBody>
                  <a:tcPr anchor="ctr"/>
                </a:tc>
                <a:tc>
                  <a:txBody>
                    <a:bodyPr/>
                    <a:lstStyle/>
                    <a:p>
                      <a:pPr algn="ctr"/>
                      <a:r>
                        <a:rPr lang="zh-CN" altLang="en-US" dirty="0" smtClean="0">
                          <a:solidFill>
                            <a:srgbClr val="FF0000"/>
                          </a:solidFill>
                        </a:rPr>
                        <a:t>升高</a:t>
                      </a:r>
                      <a:endParaRPr lang="zh-CN" altLang="en-US" dirty="0">
                        <a:solidFill>
                          <a:srgbClr val="FF0000"/>
                        </a:solidFill>
                      </a:endParaRPr>
                    </a:p>
                  </a:txBody>
                  <a:tcPr anchor="ctr"/>
                </a:tc>
                <a:tc>
                  <a:txBody>
                    <a:bodyPr/>
                    <a:lstStyle/>
                    <a:p>
                      <a:pPr algn="ctr"/>
                      <a:r>
                        <a:rPr lang="zh-CN" altLang="en-US" dirty="0" smtClean="0"/>
                        <a:t>降低</a:t>
                      </a:r>
                      <a:endParaRPr lang="zh-CN" altLang="en-US" dirty="0"/>
                    </a:p>
                  </a:txBody>
                  <a:tcPr anchor="ctr"/>
                </a:tc>
              </a:tr>
              <a:tr h="370840">
                <a:tc>
                  <a:txBody>
                    <a:bodyPr/>
                    <a:lstStyle/>
                    <a:p>
                      <a:pPr algn="ctr"/>
                      <a:r>
                        <a:rPr lang="zh-CN" altLang="en-US" dirty="0" smtClean="0"/>
                        <a:t>血压</a:t>
                      </a:r>
                      <a:endParaRPr lang="zh-CN" altLang="en-US" dirty="0"/>
                    </a:p>
                  </a:txBody>
                  <a:tcPr anchor="ctr"/>
                </a:tc>
                <a:tc>
                  <a:txBody>
                    <a:bodyPr/>
                    <a:lstStyle/>
                    <a:p>
                      <a:pPr algn="ctr"/>
                      <a:r>
                        <a:rPr lang="zh-CN" altLang="en-US" dirty="0" smtClean="0">
                          <a:solidFill>
                            <a:srgbClr val="FF0000"/>
                          </a:solidFill>
                        </a:rPr>
                        <a:t>升高</a:t>
                      </a:r>
                      <a:endParaRPr lang="zh-CN" altLang="en-US" dirty="0">
                        <a:solidFill>
                          <a:srgbClr val="FF0000"/>
                        </a:solidFill>
                      </a:endParaRPr>
                    </a:p>
                  </a:txBody>
                  <a:tcPr anchor="ctr"/>
                </a:tc>
                <a:tc>
                  <a:txBody>
                    <a:bodyPr/>
                    <a:lstStyle/>
                    <a:p>
                      <a:pPr algn="ctr"/>
                      <a:r>
                        <a:rPr lang="zh-CN" altLang="en-US" dirty="0" smtClean="0"/>
                        <a:t>降低</a:t>
                      </a:r>
                      <a:endParaRPr lang="zh-CN" altLang="en-US" dirty="0"/>
                    </a:p>
                  </a:txBody>
                  <a:tcPr anchor="ctr"/>
                </a:tc>
              </a:tr>
              <a:tr h="370840">
                <a:tc>
                  <a:txBody>
                    <a:bodyPr/>
                    <a:lstStyle/>
                    <a:p>
                      <a:pPr algn="ctr"/>
                      <a:r>
                        <a:rPr lang="zh-CN" altLang="en-US" dirty="0" smtClean="0"/>
                        <a:t>呼吸频率</a:t>
                      </a:r>
                      <a:endParaRPr lang="zh-CN" altLang="en-US" dirty="0"/>
                    </a:p>
                  </a:txBody>
                  <a:tcPr anchor="ctr"/>
                </a:tc>
                <a:tc>
                  <a:txBody>
                    <a:bodyPr/>
                    <a:lstStyle/>
                    <a:p>
                      <a:pPr algn="ctr"/>
                      <a:r>
                        <a:rPr lang="zh-CN" altLang="en-US" dirty="0" smtClean="0">
                          <a:solidFill>
                            <a:srgbClr val="FF0000"/>
                          </a:solidFill>
                        </a:rPr>
                        <a:t>加快</a:t>
                      </a:r>
                      <a:endParaRPr lang="zh-CN" altLang="en-US" dirty="0">
                        <a:solidFill>
                          <a:srgbClr val="FF0000"/>
                        </a:solidFill>
                      </a:endParaRPr>
                    </a:p>
                  </a:txBody>
                  <a:tcPr anchor="ctr"/>
                </a:tc>
                <a:tc>
                  <a:txBody>
                    <a:bodyPr/>
                    <a:lstStyle/>
                    <a:p>
                      <a:pPr algn="ctr"/>
                      <a:r>
                        <a:rPr lang="zh-CN" altLang="en-US" dirty="0" smtClean="0"/>
                        <a:t>减慢</a:t>
                      </a:r>
                      <a:endParaRPr lang="zh-CN" altLang="en-US" dirty="0"/>
                    </a:p>
                  </a:txBody>
                  <a:tcPr anchor="ctr"/>
                </a:tc>
              </a:tr>
              <a:tr h="370840">
                <a:tc>
                  <a:txBody>
                    <a:bodyPr/>
                    <a:lstStyle/>
                    <a:p>
                      <a:pPr algn="ctr"/>
                      <a:r>
                        <a:rPr lang="zh-CN" altLang="en-US" smtClean="0"/>
                        <a:t>支气管</a:t>
                      </a:r>
                      <a:endParaRPr lang="zh-CN" altLang="en-US" dirty="0"/>
                    </a:p>
                  </a:txBody>
                  <a:tcPr anchor="ctr"/>
                </a:tc>
                <a:tc>
                  <a:txBody>
                    <a:bodyPr/>
                    <a:lstStyle/>
                    <a:p>
                      <a:pPr algn="ctr"/>
                      <a:r>
                        <a:rPr lang="zh-CN" altLang="en-US" dirty="0" smtClean="0">
                          <a:solidFill>
                            <a:srgbClr val="FF0000"/>
                          </a:solidFill>
                        </a:rPr>
                        <a:t>舒张</a:t>
                      </a:r>
                      <a:endParaRPr lang="zh-CN" altLang="en-US" dirty="0">
                        <a:solidFill>
                          <a:srgbClr val="FF0000"/>
                        </a:solidFill>
                      </a:endParaRPr>
                    </a:p>
                  </a:txBody>
                  <a:tcPr anchor="ctr"/>
                </a:tc>
                <a:tc>
                  <a:txBody>
                    <a:bodyPr/>
                    <a:lstStyle/>
                    <a:p>
                      <a:pPr algn="ctr"/>
                      <a:r>
                        <a:rPr lang="zh-CN" altLang="en-US" dirty="0" smtClean="0"/>
                        <a:t>收缩</a:t>
                      </a:r>
                      <a:endParaRPr lang="zh-CN" altLang="en-US" dirty="0"/>
                    </a:p>
                  </a:txBody>
                  <a:tcPr anchor="ctr"/>
                </a:tc>
              </a:tr>
              <a:tr h="370840">
                <a:tc>
                  <a:txBody>
                    <a:bodyPr/>
                    <a:lstStyle/>
                    <a:p>
                      <a:pPr algn="ctr"/>
                      <a:r>
                        <a:rPr lang="zh-CN" altLang="en-US" dirty="0" smtClean="0"/>
                        <a:t>汗腺</a:t>
                      </a:r>
                      <a:endParaRPr lang="zh-CN" altLang="en-US" dirty="0"/>
                    </a:p>
                  </a:txBody>
                  <a:tcPr anchor="ctr"/>
                </a:tc>
                <a:tc>
                  <a:txBody>
                    <a:bodyPr/>
                    <a:lstStyle/>
                    <a:p>
                      <a:pPr algn="ctr"/>
                      <a:r>
                        <a:rPr lang="zh-CN" altLang="en-US" dirty="0" smtClean="0">
                          <a:solidFill>
                            <a:srgbClr val="FF0000"/>
                          </a:solidFill>
                        </a:rPr>
                        <a:t>分泌</a:t>
                      </a:r>
                      <a:endParaRPr lang="zh-CN" altLang="en-US" dirty="0">
                        <a:solidFill>
                          <a:srgbClr val="FF0000"/>
                        </a:solidFill>
                      </a:endParaRPr>
                    </a:p>
                  </a:txBody>
                  <a:tcPr anchor="ctr"/>
                </a:tc>
                <a:tc>
                  <a:txBody>
                    <a:bodyPr/>
                    <a:lstStyle/>
                    <a:p>
                      <a:pPr algn="ctr"/>
                      <a:r>
                        <a:rPr lang="zh-CN" altLang="en-US" dirty="0" smtClean="0"/>
                        <a:t>抑制</a:t>
                      </a:r>
                      <a:endParaRPr lang="zh-CN" altLang="en-US" dirty="0"/>
                    </a:p>
                  </a:txBody>
                  <a:tcPr anchor="ctr"/>
                </a:tc>
              </a:tr>
              <a:tr h="370840">
                <a:tc>
                  <a:txBody>
                    <a:bodyPr/>
                    <a:lstStyle/>
                    <a:p>
                      <a:pPr algn="ctr"/>
                      <a:r>
                        <a:rPr lang="zh-CN" altLang="en-US" dirty="0" smtClean="0"/>
                        <a:t>二便</a:t>
                      </a:r>
                      <a:endParaRPr lang="zh-CN" altLang="en-US" dirty="0"/>
                    </a:p>
                  </a:txBody>
                  <a:tcPr anchor="ctr"/>
                </a:tc>
                <a:tc>
                  <a:txBody>
                    <a:bodyPr/>
                    <a:lstStyle/>
                    <a:p>
                      <a:pPr algn="ctr"/>
                      <a:r>
                        <a:rPr lang="zh-CN" altLang="en-US" dirty="0" smtClean="0"/>
                        <a:t>潴留</a:t>
                      </a:r>
                      <a:endParaRPr lang="zh-CN" altLang="en-US" dirty="0"/>
                    </a:p>
                  </a:txBody>
                  <a:tcPr anchor="ctr"/>
                </a:tc>
                <a:tc>
                  <a:txBody>
                    <a:bodyPr/>
                    <a:lstStyle/>
                    <a:p>
                      <a:pPr algn="ctr"/>
                      <a:r>
                        <a:rPr lang="zh-CN" altLang="en-US" dirty="0" smtClean="0"/>
                        <a:t>排出</a:t>
                      </a:r>
                      <a:endParaRPr lang="zh-CN" altLang="en-US" dirty="0"/>
                    </a:p>
                  </a:txBody>
                  <a:tcPr anchor="ctr"/>
                </a:tc>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idx="4294967295"/>
          </p:nvPr>
        </p:nvSpPr>
        <p:spPr>
          <a:xfrm>
            <a:off x="0" y="119588"/>
            <a:ext cx="7528264" cy="1139825"/>
          </a:xfrm>
        </p:spPr>
        <p:txBody>
          <a:bodyPr>
            <a:normAutofit/>
          </a:bodyPr>
          <a:lstStyle/>
          <a:p>
            <a:pPr algn="l" eaLnBrk="1" hangingPunct="1"/>
            <a:r>
              <a:rPr lang="zh-CN" altLang="en-US" sz="4800" b="1" dirty="0" smtClean="0">
                <a:solidFill>
                  <a:schemeClr val="bg1"/>
                </a:solidFill>
                <a:latin typeface="华文行楷" panose="02010800040101010101" pitchFamily="2" charset="-122"/>
                <a:ea typeface="华文行楷" panose="02010800040101010101" pitchFamily="2" charset="-122"/>
              </a:rPr>
              <a:t>自主神经的功能</a:t>
            </a:r>
            <a:endParaRPr lang="zh-CN" altLang="en-US" sz="4800" b="1" dirty="0">
              <a:solidFill>
                <a:schemeClr val="bg1"/>
              </a:solidFill>
              <a:latin typeface="华文行楷" panose="02010800040101010101" pitchFamily="2" charset="-122"/>
              <a:ea typeface="华文行楷" panose="02010800040101010101" pitchFamily="2" charset="-122"/>
            </a:endParaRPr>
          </a:p>
        </p:txBody>
      </p:sp>
      <p:sp>
        <p:nvSpPr>
          <p:cNvPr id="45058" name="内容占位符 2"/>
          <p:cNvSpPr>
            <a:spLocks noGrp="1" noChangeArrowheads="1"/>
          </p:cNvSpPr>
          <p:nvPr>
            <p:ph idx="4294967295"/>
          </p:nvPr>
        </p:nvSpPr>
        <p:spPr>
          <a:xfrm>
            <a:off x="-1" y="1064624"/>
            <a:ext cx="10319657" cy="5543210"/>
          </a:xfrm>
        </p:spPr>
        <p:txBody>
          <a:bodyPr anchor="t">
            <a:normAutofit/>
          </a:bodyPr>
          <a:lstStyle/>
          <a:p>
            <a:pPr marL="355600" indent="-355600">
              <a:lnSpc>
                <a:spcPct val="150000"/>
              </a:lnSpc>
              <a:buClr>
                <a:srgbClr val="7AB800"/>
              </a:buClr>
              <a:buFont typeface="Wingdings" panose="05000000000000000000" pitchFamily="2" charset="2"/>
              <a:buChar char="ü"/>
            </a:pPr>
            <a:r>
              <a:rPr lang="zh-CN" altLang="en-US" sz="3600" dirty="0" smtClean="0">
                <a:latin typeface="微软雅黑" panose="020B0503020204020204" pitchFamily="34" charset="-122"/>
                <a:ea typeface="微软雅黑" panose="020B0503020204020204" pitchFamily="34" charset="-122"/>
              </a:rPr>
              <a:t>交感神经系统：战斗或逃跑（</a:t>
            </a:r>
            <a:r>
              <a:rPr lang="en-US" altLang="zh-CN" sz="3600" dirty="0" smtClean="0">
                <a:latin typeface="微软雅黑" panose="020B0503020204020204" pitchFamily="34" charset="-122"/>
                <a:ea typeface="微软雅黑" panose="020B0503020204020204" pitchFamily="34" charset="-122"/>
              </a:rPr>
              <a:t>Fight or Flight</a:t>
            </a:r>
            <a:r>
              <a:rPr lang="zh-CN" altLang="en-US" sz="3600" dirty="0" smtClean="0">
                <a:latin typeface="微软雅黑" panose="020B0503020204020204" pitchFamily="34" charset="-122"/>
                <a:ea typeface="微软雅黑" panose="020B0503020204020204" pitchFamily="34" charset="-122"/>
              </a:rPr>
              <a:t>）</a:t>
            </a:r>
            <a:endParaRPr lang="en-US" altLang="zh-CN" sz="3600" dirty="0" smtClean="0">
              <a:latin typeface="微软雅黑" panose="020B0503020204020204" pitchFamily="34" charset="-122"/>
              <a:ea typeface="微软雅黑" panose="020B0503020204020204" pitchFamily="34" charset="-122"/>
            </a:endParaRPr>
          </a:p>
          <a:p>
            <a:pPr marL="355600" indent="-355600">
              <a:lnSpc>
                <a:spcPct val="150000"/>
              </a:lnSpc>
              <a:buClr>
                <a:srgbClr val="7AB800"/>
              </a:buClr>
              <a:buFont typeface="Wingdings" panose="05000000000000000000" pitchFamily="2" charset="2"/>
              <a:buChar char="ü"/>
            </a:pPr>
            <a:endParaRPr lang="en-US" altLang="zh-CN" sz="3600" dirty="0" smtClean="0">
              <a:latin typeface="微软雅黑" panose="020B0503020204020204" pitchFamily="34" charset="-122"/>
              <a:ea typeface="微软雅黑" panose="020B0503020204020204" pitchFamily="34" charset="-122"/>
            </a:endParaRPr>
          </a:p>
          <a:p>
            <a:pPr marL="355600" indent="-355600">
              <a:lnSpc>
                <a:spcPct val="150000"/>
              </a:lnSpc>
              <a:buClr>
                <a:srgbClr val="7AB800"/>
              </a:buClr>
              <a:buFont typeface="Wingdings" panose="05000000000000000000" pitchFamily="2" charset="2"/>
              <a:buChar char="ü"/>
            </a:pPr>
            <a:r>
              <a:rPr lang="zh-CN" altLang="en-US" sz="3600" dirty="0" smtClean="0">
                <a:latin typeface="微软雅黑" panose="020B0503020204020204" pitchFamily="34" charset="-122"/>
                <a:ea typeface="微软雅黑" panose="020B0503020204020204" pitchFamily="34" charset="-122"/>
              </a:rPr>
              <a:t>副交感神经系统：为战斗或逃跑做准备</a:t>
            </a:r>
            <a:endParaRPr lang="zh-CN" altLang="en-US" sz="3600" dirty="0" smtClean="0">
              <a:latin typeface="微软雅黑" panose="020B0503020204020204" pitchFamily="34" charset="-122"/>
              <a:ea typeface="微软雅黑" panose="020B0503020204020204" pitchFamily="34" charset="-122"/>
            </a:endParaRPr>
          </a:p>
        </p:txBody>
      </p:sp>
      <p:pic>
        <p:nvPicPr>
          <p:cNvPr id="4" name="Picture 2"/>
          <p:cNvPicPr>
            <a:picLocks noChangeAspect="1" noChangeArrowheads="1"/>
          </p:cNvPicPr>
          <p:nvPr/>
        </p:nvPicPr>
        <p:blipFill>
          <a:blip r:embed="rId1"/>
          <a:srcRect/>
          <a:stretch>
            <a:fillRect/>
          </a:stretch>
        </p:blipFill>
        <p:spPr bwMode="auto">
          <a:xfrm>
            <a:off x="1248672" y="1180740"/>
            <a:ext cx="6075153" cy="5467638"/>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8">
                                            <p:txEl>
                                              <p:pRg st="0" end="0"/>
                                            </p:txEl>
                                          </p:spTgt>
                                        </p:tgtEl>
                                        <p:attrNameLst>
                                          <p:attrName>style.visibility</p:attrName>
                                        </p:attrNameLst>
                                      </p:cBhvr>
                                      <p:to>
                                        <p:strVal val="visible"/>
                                      </p:to>
                                    </p:set>
                                    <p:anim calcmode="lin" valueType="num">
                                      <p:cBhvr additive="base">
                                        <p:cTn id="7" dur="500" fill="hold"/>
                                        <p:tgtEl>
                                          <p:spTgt spid="4505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5058">
                                            <p:txEl>
                                              <p:pRg st="2" end="2"/>
                                            </p:txEl>
                                          </p:spTgt>
                                        </p:tgtEl>
                                        <p:attrNameLst>
                                          <p:attrName>style.visibility</p:attrName>
                                        </p:attrNameLst>
                                      </p:cBhvr>
                                      <p:to>
                                        <p:strVal val="visible"/>
                                      </p:to>
                                    </p:set>
                                    <p:anim calcmode="lin" valueType="num">
                                      <p:cBhvr additive="base">
                                        <p:cTn id="13" dur="500" fill="hold"/>
                                        <p:tgtEl>
                                          <p:spTgt spid="4505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505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 presetClass="entr" presetSubtype="1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linds(horizont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idx="4294967295"/>
          </p:nvPr>
        </p:nvSpPr>
        <p:spPr>
          <a:xfrm>
            <a:off x="0" y="119588"/>
            <a:ext cx="7528264" cy="1139825"/>
          </a:xfrm>
        </p:spPr>
        <p:txBody>
          <a:bodyPr>
            <a:normAutofit fontScale="90000"/>
          </a:bodyPr>
          <a:lstStyle/>
          <a:p>
            <a:pPr algn="l" eaLnBrk="1" hangingPunct="1"/>
            <a:r>
              <a:rPr lang="zh-CN" altLang="en-US" sz="4800" b="1" dirty="0" smtClean="0">
                <a:solidFill>
                  <a:schemeClr val="bg1"/>
                </a:solidFill>
                <a:latin typeface="华文行楷" panose="02010800040101010101" pitchFamily="2" charset="-122"/>
                <a:ea typeface="华文行楷" panose="02010800040101010101" pitchFamily="2" charset="-122"/>
              </a:rPr>
              <a:t>自主神经作用于靶器官的效应</a:t>
            </a:r>
            <a:endParaRPr lang="zh-CN" altLang="en-US" sz="4800" b="1" dirty="0">
              <a:solidFill>
                <a:schemeClr val="bg1"/>
              </a:solidFill>
              <a:latin typeface="华文行楷" panose="02010800040101010101" pitchFamily="2" charset="-122"/>
              <a:ea typeface="华文行楷" panose="02010800040101010101" pitchFamily="2" charset="-122"/>
            </a:endParaRPr>
          </a:p>
        </p:txBody>
      </p:sp>
      <p:graphicFrame>
        <p:nvGraphicFramePr>
          <p:cNvPr id="4" name="内容占位符 3"/>
          <p:cNvGraphicFramePr>
            <a:graphicFrameLocks noGrp="1"/>
          </p:cNvGraphicFramePr>
          <p:nvPr>
            <p:ph idx="4294967295"/>
          </p:nvPr>
        </p:nvGraphicFramePr>
        <p:xfrm>
          <a:off x="0" y="1677772"/>
          <a:ext cx="10320339" cy="2636748"/>
        </p:xfrm>
        <a:graphic>
          <a:graphicData uri="http://schemas.openxmlformats.org/drawingml/2006/table">
            <a:tbl>
              <a:tblPr firstRow="1" bandRow="1">
                <a:tableStyleId>{5C22544A-7EE6-4342-B048-85BDC9FD1C3A}</a:tableStyleId>
              </a:tblPr>
              <a:tblGrid>
                <a:gridCol w="3440113"/>
                <a:gridCol w="3440113"/>
                <a:gridCol w="3440113"/>
              </a:tblGrid>
              <a:tr h="878916">
                <a:tc>
                  <a:txBody>
                    <a:bodyPr/>
                    <a:lstStyle/>
                    <a:p>
                      <a:pPr algn="ctr"/>
                      <a:r>
                        <a:rPr lang="zh-CN" altLang="en-US" sz="3200" dirty="0" smtClean="0"/>
                        <a:t>器官</a:t>
                      </a:r>
                      <a:endParaRPr lang="zh-CN" altLang="en-US" sz="3200" dirty="0"/>
                    </a:p>
                  </a:txBody>
                  <a:tcPr anchor="ctr"/>
                </a:tc>
                <a:tc>
                  <a:txBody>
                    <a:bodyPr/>
                    <a:lstStyle/>
                    <a:p>
                      <a:pPr algn="ctr"/>
                      <a:r>
                        <a:rPr lang="zh-CN" altLang="en-US" sz="3200" dirty="0" smtClean="0"/>
                        <a:t>交感神经兴奋</a:t>
                      </a:r>
                      <a:endParaRPr lang="zh-CN" altLang="en-US" sz="3200" dirty="0"/>
                    </a:p>
                  </a:txBody>
                  <a:tcPr anchor="ctr"/>
                </a:tc>
                <a:tc>
                  <a:txBody>
                    <a:bodyPr/>
                    <a:lstStyle/>
                    <a:p>
                      <a:pPr algn="ctr"/>
                      <a:r>
                        <a:rPr lang="zh-CN" altLang="en-US" sz="3200" dirty="0" smtClean="0"/>
                        <a:t>副交感神经兴奋</a:t>
                      </a:r>
                      <a:endParaRPr lang="zh-CN" altLang="en-US" sz="3200" dirty="0"/>
                    </a:p>
                  </a:txBody>
                  <a:tcPr anchor="ctr"/>
                </a:tc>
              </a:tr>
              <a:tr h="878916">
                <a:tc>
                  <a:txBody>
                    <a:bodyPr/>
                    <a:lstStyle/>
                    <a:p>
                      <a:pPr algn="ctr"/>
                      <a:r>
                        <a:rPr lang="zh-CN" altLang="en-US" sz="3200" dirty="0" smtClean="0"/>
                        <a:t>瞳孔</a:t>
                      </a:r>
                      <a:endParaRPr lang="zh-CN" altLang="en-US" sz="3200" dirty="0"/>
                    </a:p>
                  </a:txBody>
                  <a:tcPr anchor="ctr"/>
                </a:tc>
                <a:tc>
                  <a:txBody>
                    <a:bodyPr/>
                    <a:lstStyle/>
                    <a:p>
                      <a:pPr algn="ctr"/>
                      <a:endParaRPr lang="zh-CN" altLang="en-US" sz="3200" dirty="0"/>
                    </a:p>
                  </a:txBody>
                  <a:tcPr anchor="ctr"/>
                </a:tc>
                <a:tc>
                  <a:txBody>
                    <a:bodyPr/>
                    <a:lstStyle/>
                    <a:p>
                      <a:pPr algn="ctr"/>
                      <a:endParaRPr lang="zh-CN" altLang="en-US" sz="3200" dirty="0"/>
                    </a:p>
                  </a:txBody>
                  <a:tcPr anchor="ctr"/>
                </a:tc>
              </a:tr>
              <a:tr h="878916">
                <a:tc>
                  <a:txBody>
                    <a:bodyPr/>
                    <a:lstStyle/>
                    <a:p>
                      <a:pPr algn="ctr"/>
                      <a:r>
                        <a:rPr lang="zh-CN" altLang="en-US" sz="3200" dirty="0" smtClean="0"/>
                        <a:t>眼压</a:t>
                      </a:r>
                      <a:endParaRPr lang="zh-CN" altLang="en-US" sz="3200" dirty="0"/>
                    </a:p>
                  </a:txBody>
                  <a:tcPr anchor="ctr"/>
                </a:tc>
                <a:tc>
                  <a:txBody>
                    <a:bodyPr/>
                    <a:lstStyle/>
                    <a:p>
                      <a:pPr algn="ctr"/>
                      <a:endParaRPr lang="zh-CN" altLang="en-US" sz="3200" dirty="0"/>
                    </a:p>
                  </a:txBody>
                  <a:tcPr anchor="ctr"/>
                </a:tc>
                <a:tc>
                  <a:txBody>
                    <a:bodyPr/>
                    <a:lstStyle/>
                    <a:p>
                      <a:pPr algn="ctr"/>
                      <a:endParaRPr lang="zh-CN" altLang="en-US" sz="3200" dirty="0"/>
                    </a:p>
                  </a:txBody>
                  <a:tcPr anchor="ctr"/>
                </a:tc>
              </a:tr>
            </a:tbl>
          </a:graphicData>
        </a:graphic>
      </p:graphicFrame>
      <p:sp>
        <p:nvSpPr>
          <p:cNvPr id="5" name="TextBox 4"/>
          <p:cNvSpPr txBox="1"/>
          <p:nvPr/>
        </p:nvSpPr>
        <p:spPr>
          <a:xfrm>
            <a:off x="4385569" y="2654423"/>
            <a:ext cx="1686757" cy="584775"/>
          </a:xfrm>
          <a:prstGeom prst="rect">
            <a:avLst/>
          </a:prstGeom>
          <a:noFill/>
        </p:spPr>
        <p:txBody>
          <a:bodyPr wrap="square" rtlCol="0">
            <a:spAutoFit/>
          </a:bodyPr>
          <a:lstStyle/>
          <a:p>
            <a:pPr algn="ctr"/>
            <a:r>
              <a:rPr lang="zh-CN" altLang="en-US" sz="3200" dirty="0" smtClean="0"/>
              <a:t>扩大</a:t>
            </a:r>
            <a:endParaRPr lang="zh-CN" altLang="en-US" sz="3200" dirty="0"/>
          </a:p>
        </p:txBody>
      </p:sp>
      <p:sp>
        <p:nvSpPr>
          <p:cNvPr id="6" name="TextBox 5"/>
          <p:cNvSpPr txBox="1"/>
          <p:nvPr/>
        </p:nvSpPr>
        <p:spPr>
          <a:xfrm>
            <a:off x="4395927" y="3579180"/>
            <a:ext cx="1686757" cy="584775"/>
          </a:xfrm>
          <a:prstGeom prst="rect">
            <a:avLst/>
          </a:prstGeom>
          <a:noFill/>
        </p:spPr>
        <p:txBody>
          <a:bodyPr wrap="square" rtlCol="0">
            <a:spAutoFit/>
          </a:bodyPr>
          <a:lstStyle/>
          <a:p>
            <a:pPr algn="ctr"/>
            <a:r>
              <a:rPr lang="zh-CN" altLang="en-US" sz="3200" dirty="0" smtClean="0"/>
              <a:t>升高</a:t>
            </a:r>
            <a:endParaRPr lang="zh-CN" altLang="en-US" sz="3200" dirty="0"/>
          </a:p>
        </p:txBody>
      </p:sp>
      <p:sp>
        <p:nvSpPr>
          <p:cNvPr id="7" name="TextBox 6"/>
          <p:cNvSpPr txBox="1"/>
          <p:nvPr/>
        </p:nvSpPr>
        <p:spPr>
          <a:xfrm>
            <a:off x="7779799" y="3598416"/>
            <a:ext cx="1686757" cy="584775"/>
          </a:xfrm>
          <a:prstGeom prst="rect">
            <a:avLst/>
          </a:prstGeom>
          <a:noFill/>
        </p:spPr>
        <p:txBody>
          <a:bodyPr wrap="square" rtlCol="0">
            <a:spAutoFit/>
          </a:bodyPr>
          <a:lstStyle/>
          <a:p>
            <a:pPr algn="ctr"/>
            <a:r>
              <a:rPr lang="zh-CN" altLang="en-US" sz="3200" dirty="0" smtClean="0"/>
              <a:t>降低</a:t>
            </a:r>
            <a:endParaRPr lang="zh-CN" altLang="en-US" sz="3200" dirty="0"/>
          </a:p>
        </p:txBody>
      </p:sp>
      <p:sp>
        <p:nvSpPr>
          <p:cNvPr id="8" name="TextBox 7"/>
          <p:cNvSpPr txBox="1"/>
          <p:nvPr/>
        </p:nvSpPr>
        <p:spPr>
          <a:xfrm>
            <a:off x="7781278" y="2694373"/>
            <a:ext cx="1686757" cy="584775"/>
          </a:xfrm>
          <a:prstGeom prst="rect">
            <a:avLst/>
          </a:prstGeom>
          <a:noFill/>
        </p:spPr>
        <p:txBody>
          <a:bodyPr wrap="square" rtlCol="0">
            <a:spAutoFit/>
          </a:bodyPr>
          <a:lstStyle/>
          <a:p>
            <a:pPr algn="ctr"/>
            <a:r>
              <a:rPr lang="zh-CN" altLang="en-US" sz="3200" dirty="0" smtClean="0"/>
              <a:t>缩小</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idx="4294967295"/>
          </p:nvPr>
        </p:nvSpPr>
        <p:spPr>
          <a:xfrm>
            <a:off x="0" y="119588"/>
            <a:ext cx="7528264" cy="1139825"/>
          </a:xfrm>
        </p:spPr>
        <p:txBody>
          <a:bodyPr>
            <a:normAutofit fontScale="90000"/>
          </a:bodyPr>
          <a:lstStyle/>
          <a:p>
            <a:pPr algn="l" eaLnBrk="1" hangingPunct="1"/>
            <a:r>
              <a:rPr lang="zh-CN" altLang="en-US" sz="4800" b="1" dirty="0" smtClean="0">
                <a:solidFill>
                  <a:schemeClr val="bg1"/>
                </a:solidFill>
                <a:latin typeface="华文行楷" panose="02010800040101010101" pitchFamily="2" charset="-122"/>
                <a:ea typeface="华文行楷" panose="02010800040101010101" pitchFamily="2" charset="-122"/>
              </a:rPr>
              <a:t>自主神经作用于靶器官的效应</a:t>
            </a:r>
            <a:endParaRPr lang="zh-CN" altLang="en-US" sz="4800" b="1" dirty="0">
              <a:solidFill>
                <a:schemeClr val="bg1"/>
              </a:solidFill>
              <a:latin typeface="华文行楷" panose="02010800040101010101" pitchFamily="2" charset="-122"/>
              <a:ea typeface="华文行楷" panose="02010800040101010101" pitchFamily="2" charset="-122"/>
            </a:endParaRPr>
          </a:p>
        </p:txBody>
      </p:sp>
      <p:graphicFrame>
        <p:nvGraphicFramePr>
          <p:cNvPr id="4" name="内容占位符 3"/>
          <p:cNvGraphicFramePr>
            <a:graphicFrameLocks noGrp="1"/>
          </p:cNvGraphicFramePr>
          <p:nvPr>
            <p:ph idx="4294967295"/>
          </p:nvPr>
        </p:nvGraphicFramePr>
        <p:xfrm>
          <a:off x="0" y="1677772"/>
          <a:ext cx="10320339" cy="2636748"/>
        </p:xfrm>
        <a:graphic>
          <a:graphicData uri="http://schemas.openxmlformats.org/drawingml/2006/table">
            <a:tbl>
              <a:tblPr firstRow="1" bandRow="1">
                <a:tableStyleId>{5C22544A-7EE6-4342-B048-85BDC9FD1C3A}</a:tableStyleId>
              </a:tblPr>
              <a:tblGrid>
                <a:gridCol w="3440113"/>
                <a:gridCol w="3440113"/>
                <a:gridCol w="3440113"/>
              </a:tblGrid>
              <a:tr h="878916">
                <a:tc>
                  <a:txBody>
                    <a:bodyPr/>
                    <a:lstStyle/>
                    <a:p>
                      <a:pPr algn="ctr"/>
                      <a:r>
                        <a:rPr lang="zh-CN" altLang="en-US" sz="3200" dirty="0" smtClean="0"/>
                        <a:t>器官</a:t>
                      </a:r>
                      <a:endParaRPr lang="zh-CN" altLang="en-US" sz="3200" dirty="0"/>
                    </a:p>
                  </a:txBody>
                  <a:tcPr anchor="ctr"/>
                </a:tc>
                <a:tc>
                  <a:txBody>
                    <a:bodyPr/>
                    <a:lstStyle/>
                    <a:p>
                      <a:pPr algn="ctr"/>
                      <a:r>
                        <a:rPr lang="zh-CN" altLang="en-US" sz="3200" dirty="0" smtClean="0"/>
                        <a:t>交感神经兴奋</a:t>
                      </a:r>
                      <a:endParaRPr lang="zh-CN" altLang="en-US" sz="3200" dirty="0"/>
                    </a:p>
                  </a:txBody>
                  <a:tcPr anchor="ctr"/>
                </a:tc>
                <a:tc>
                  <a:txBody>
                    <a:bodyPr/>
                    <a:lstStyle/>
                    <a:p>
                      <a:pPr algn="ctr"/>
                      <a:r>
                        <a:rPr lang="zh-CN" altLang="en-US" sz="3200" dirty="0" smtClean="0"/>
                        <a:t>副交感神经兴奋</a:t>
                      </a:r>
                      <a:endParaRPr lang="zh-CN" altLang="en-US" sz="3200" dirty="0"/>
                    </a:p>
                  </a:txBody>
                  <a:tcPr anchor="ctr"/>
                </a:tc>
              </a:tr>
              <a:tr h="878916">
                <a:tc>
                  <a:txBody>
                    <a:bodyPr/>
                    <a:lstStyle/>
                    <a:p>
                      <a:pPr algn="ctr"/>
                      <a:r>
                        <a:rPr lang="zh-CN" altLang="en-US" sz="3200" dirty="0" smtClean="0"/>
                        <a:t>消化腺</a:t>
                      </a:r>
                      <a:endParaRPr lang="zh-CN" altLang="en-US" sz="3200" dirty="0"/>
                    </a:p>
                  </a:txBody>
                  <a:tcPr anchor="ctr"/>
                </a:tc>
                <a:tc>
                  <a:txBody>
                    <a:bodyPr/>
                    <a:lstStyle/>
                    <a:p>
                      <a:pPr algn="ctr"/>
                      <a:endParaRPr lang="zh-CN" altLang="en-US" sz="3200" dirty="0"/>
                    </a:p>
                  </a:txBody>
                  <a:tcPr anchor="ctr"/>
                </a:tc>
                <a:tc>
                  <a:txBody>
                    <a:bodyPr/>
                    <a:lstStyle/>
                    <a:p>
                      <a:pPr algn="ctr"/>
                      <a:endParaRPr lang="zh-CN" altLang="en-US" sz="3200" dirty="0"/>
                    </a:p>
                  </a:txBody>
                  <a:tcPr anchor="ctr"/>
                </a:tc>
              </a:tr>
              <a:tr h="878916">
                <a:tc>
                  <a:txBody>
                    <a:bodyPr/>
                    <a:lstStyle/>
                    <a:p>
                      <a:pPr algn="ctr"/>
                      <a:r>
                        <a:rPr lang="zh-CN" altLang="en-US" sz="3200" dirty="0" smtClean="0"/>
                        <a:t>胃肠蠕动</a:t>
                      </a:r>
                      <a:endParaRPr lang="zh-CN" altLang="en-US" sz="3200" dirty="0"/>
                    </a:p>
                  </a:txBody>
                  <a:tcPr anchor="ctr"/>
                </a:tc>
                <a:tc>
                  <a:txBody>
                    <a:bodyPr/>
                    <a:lstStyle/>
                    <a:p>
                      <a:pPr algn="ctr"/>
                      <a:endParaRPr lang="zh-CN" altLang="en-US" sz="3200" dirty="0"/>
                    </a:p>
                  </a:txBody>
                  <a:tcPr anchor="ctr"/>
                </a:tc>
                <a:tc>
                  <a:txBody>
                    <a:bodyPr/>
                    <a:lstStyle/>
                    <a:p>
                      <a:pPr algn="ctr"/>
                      <a:endParaRPr lang="zh-CN" altLang="en-US" sz="3200" dirty="0"/>
                    </a:p>
                  </a:txBody>
                  <a:tcPr anchor="ctr"/>
                </a:tc>
              </a:tr>
            </a:tbl>
          </a:graphicData>
        </a:graphic>
      </p:graphicFrame>
      <p:sp>
        <p:nvSpPr>
          <p:cNvPr id="5" name="TextBox 4"/>
          <p:cNvSpPr txBox="1"/>
          <p:nvPr/>
        </p:nvSpPr>
        <p:spPr>
          <a:xfrm>
            <a:off x="4385569" y="2654423"/>
            <a:ext cx="1811045" cy="583565"/>
          </a:xfrm>
          <a:prstGeom prst="rect">
            <a:avLst/>
          </a:prstGeom>
          <a:noFill/>
        </p:spPr>
        <p:txBody>
          <a:bodyPr wrap="square" rtlCol="0">
            <a:spAutoFit/>
          </a:bodyPr>
          <a:lstStyle/>
          <a:p>
            <a:pPr algn="ctr"/>
            <a:r>
              <a:rPr lang="zh-CN" altLang="en-US" sz="3200" dirty="0" smtClean="0"/>
              <a:t>减少</a:t>
            </a:r>
            <a:endParaRPr lang="zh-CN" altLang="en-US" sz="3200" dirty="0" smtClean="0"/>
          </a:p>
        </p:txBody>
      </p:sp>
      <p:sp>
        <p:nvSpPr>
          <p:cNvPr id="6" name="TextBox 5"/>
          <p:cNvSpPr txBox="1"/>
          <p:nvPr/>
        </p:nvSpPr>
        <p:spPr>
          <a:xfrm>
            <a:off x="4395927" y="3579180"/>
            <a:ext cx="1686757" cy="583565"/>
          </a:xfrm>
          <a:prstGeom prst="rect">
            <a:avLst/>
          </a:prstGeom>
          <a:noFill/>
        </p:spPr>
        <p:txBody>
          <a:bodyPr wrap="square" rtlCol="0">
            <a:spAutoFit/>
          </a:bodyPr>
          <a:lstStyle/>
          <a:p>
            <a:pPr algn="ctr"/>
            <a:r>
              <a:rPr lang="zh-CN" altLang="en-US" sz="3200" dirty="0" smtClean="0"/>
              <a:t>减少</a:t>
            </a:r>
            <a:endParaRPr lang="zh-CN" altLang="en-US" sz="3200" dirty="0" smtClean="0"/>
          </a:p>
        </p:txBody>
      </p:sp>
      <p:sp>
        <p:nvSpPr>
          <p:cNvPr id="7" name="TextBox 6"/>
          <p:cNvSpPr txBox="1"/>
          <p:nvPr/>
        </p:nvSpPr>
        <p:spPr>
          <a:xfrm>
            <a:off x="7779799" y="3598416"/>
            <a:ext cx="1686757" cy="583565"/>
          </a:xfrm>
          <a:prstGeom prst="rect">
            <a:avLst/>
          </a:prstGeom>
          <a:noFill/>
        </p:spPr>
        <p:txBody>
          <a:bodyPr wrap="square" rtlCol="0">
            <a:spAutoFit/>
          </a:bodyPr>
          <a:lstStyle/>
          <a:p>
            <a:pPr algn="ctr"/>
            <a:r>
              <a:rPr lang="zh-CN" altLang="en-US" sz="3200" dirty="0" smtClean="0"/>
              <a:t>增加</a:t>
            </a:r>
            <a:endParaRPr lang="zh-CN" altLang="en-US" sz="3200" dirty="0" smtClean="0"/>
          </a:p>
        </p:txBody>
      </p:sp>
      <p:sp>
        <p:nvSpPr>
          <p:cNvPr id="8" name="TextBox 7"/>
          <p:cNvSpPr txBox="1"/>
          <p:nvPr/>
        </p:nvSpPr>
        <p:spPr>
          <a:xfrm>
            <a:off x="7781278" y="2694373"/>
            <a:ext cx="1686757" cy="583565"/>
          </a:xfrm>
          <a:prstGeom prst="rect">
            <a:avLst/>
          </a:prstGeom>
          <a:noFill/>
        </p:spPr>
        <p:txBody>
          <a:bodyPr wrap="square" rtlCol="0">
            <a:spAutoFit/>
          </a:bodyPr>
          <a:lstStyle/>
          <a:p>
            <a:pPr algn="ctr"/>
            <a:r>
              <a:rPr lang="zh-CN" altLang="en-US" sz="3200" dirty="0" smtClean="0"/>
              <a:t>增加</a:t>
            </a:r>
            <a:endParaRPr lang="zh-CN" altLang="en-US" sz="32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idx="4294967295"/>
          </p:nvPr>
        </p:nvSpPr>
        <p:spPr>
          <a:xfrm>
            <a:off x="0" y="119588"/>
            <a:ext cx="7528264" cy="1139825"/>
          </a:xfrm>
        </p:spPr>
        <p:txBody>
          <a:bodyPr>
            <a:normAutofit fontScale="90000"/>
          </a:bodyPr>
          <a:lstStyle/>
          <a:p>
            <a:pPr algn="l" eaLnBrk="1" hangingPunct="1"/>
            <a:r>
              <a:rPr lang="zh-CN" altLang="en-US" sz="4800" b="1" dirty="0" smtClean="0">
                <a:solidFill>
                  <a:schemeClr val="bg1"/>
                </a:solidFill>
                <a:latin typeface="华文行楷" panose="02010800040101010101" pitchFamily="2" charset="-122"/>
                <a:ea typeface="华文行楷" panose="02010800040101010101" pitchFamily="2" charset="-122"/>
              </a:rPr>
              <a:t>自主神经作用于靶器官的效应</a:t>
            </a:r>
            <a:endParaRPr lang="zh-CN" altLang="en-US" sz="4800" b="1" dirty="0">
              <a:solidFill>
                <a:schemeClr val="bg1"/>
              </a:solidFill>
              <a:latin typeface="华文行楷" panose="02010800040101010101" pitchFamily="2" charset="-122"/>
              <a:ea typeface="华文行楷" panose="02010800040101010101" pitchFamily="2" charset="-122"/>
            </a:endParaRPr>
          </a:p>
        </p:txBody>
      </p:sp>
      <p:graphicFrame>
        <p:nvGraphicFramePr>
          <p:cNvPr id="4" name="内容占位符 3"/>
          <p:cNvGraphicFramePr>
            <a:graphicFrameLocks noGrp="1"/>
          </p:cNvGraphicFramePr>
          <p:nvPr>
            <p:ph idx="4294967295"/>
          </p:nvPr>
        </p:nvGraphicFramePr>
        <p:xfrm>
          <a:off x="0" y="1677772"/>
          <a:ext cx="10320339" cy="2636748"/>
        </p:xfrm>
        <a:graphic>
          <a:graphicData uri="http://schemas.openxmlformats.org/drawingml/2006/table">
            <a:tbl>
              <a:tblPr firstRow="1" bandRow="1">
                <a:tableStyleId>{5C22544A-7EE6-4342-B048-85BDC9FD1C3A}</a:tableStyleId>
              </a:tblPr>
              <a:tblGrid>
                <a:gridCol w="3440113"/>
                <a:gridCol w="3440113"/>
                <a:gridCol w="3440113"/>
              </a:tblGrid>
              <a:tr h="878916">
                <a:tc>
                  <a:txBody>
                    <a:bodyPr/>
                    <a:lstStyle/>
                    <a:p>
                      <a:pPr algn="ctr"/>
                      <a:r>
                        <a:rPr lang="zh-CN" altLang="en-US" sz="3200" dirty="0" smtClean="0"/>
                        <a:t>器官</a:t>
                      </a:r>
                      <a:endParaRPr lang="zh-CN" altLang="en-US" sz="3200" dirty="0"/>
                    </a:p>
                  </a:txBody>
                  <a:tcPr anchor="ctr"/>
                </a:tc>
                <a:tc>
                  <a:txBody>
                    <a:bodyPr/>
                    <a:lstStyle/>
                    <a:p>
                      <a:pPr algn="ctr"/>
                      <a:r>
                        <a:rPr lang="zh-CN" altLang="en-US" sz="3200" dirty="0" smtClean="0"/>
                        <a:t>交感神经兴奋</a:t>
                      </a:r>
                      <a:endParaRPr lang="zh-CN" altLang="en-US" sz="3200" dirty="0"/>
                    </a:p>
                  </a:txBody>
                  <a:tcPr anchor="ctr"/>
                </a:tc>
                <a:tc>
                  <a:txBody>
                    <a:bodyPr/>
                    <a:lstStyle/>
                    <a:p>
                      <a:pPr algn="ctr"/>
                      <a:r>
                        <a:rPr lang="zh-CN" altLang="en-US" sz="3200" dirty="0" smtClean="0"/>
                        <a:t>副交感神经兴奋</a:t>
                      </a:r>
                      <a:endParaRPr lang="zh-CN" altLang="en-US" sz="3200" dirty="0"/>
                    </a:p>
                  </a:txBody>
                  <a:tcPr anchor="ctr"/>
                </a:tc>
              </a:tr>
              <a:tr h="878916">
                <a:tc>
                  <a:txBody>
                    <a:bodyPr/>
                    <a:lstStyle/>
                    <a:p>
                      <a:pPr algn="ctr"/>
                      <a:r>
                        <a:rPr lang="zh-CN" altLang="en-US" sz="3200" dirty="0" smtClean="0"/>
                        <a:t>心率</a:t>
                      </a:r>
                      <a:endParaRPr lang="zh-CN" altLang="en-US" sz="3200" dirty="0"/>
                    </a:p>
                  </a:txBody>
                  <a:tcPr anchor="ctr"/>
                </a:tc>
                <a:tc>
                  <a:txBody>
                    <a:bodyPr/>
                    <a:lstStyle/>
                    <a:p>
                      <a:pPr algn="ctr"/>
                      <a:endParaRPr lang="zh-CN" altLang="en-US" sz="3200" dirty="0"/>
                    </a:p>
                  </a:txBody>
                  <a:tcPr anchor="ctr"/>
                </a:tc>
                <a:tc>
                  <a:txBody>
                    <a:bodyPr/>
                    <a:lstStyle/>
                    <a:p>
                      <a:pPr algn="ctr"/>
                      <a:endParaRPr lang="zh-CN" altLang="en-US" sz="3200" dirty="0"/>
                    </a:p>
                  </a:txBody>
                  <a:tcPr anchor="ctr"/>
                </a:tc>
              </a:tr>
              <a:tr h="878916">
                <a:tc>
                  <a:txBody>
                    <a:bodyPr/>
                    <a:lstStyle/>
                    <a:p>
                      <a:pPr algn="ctr"/>
                      <a:r>
                        <a:rPr lang="zh-CN" altLang="en-US" sz="3200" dirty="0" smtClean="0"/>
                        <a:t>血压</a:t>
                      </a:r>
                      <a:endParaRPr lang="zh-CN" altLang="en-US" sz="3200" dirty="0"/>
                    </a:p>
                  </a:txBody>
                  <a:tcPr anchor="ctr"/>
                </a:tc>
                <a:tc>
                  <a:txBody>
                    <a:bodyPr/>
                    <a:lstStyle/>
                    <a:p>
                      <a:pPr algn="ctr"/>
                      <a:endParaRPr lang="zh-CN" altLang="en-US" sz="3200" dirty="0"/>
                    </a:p>
                  </a:txBody>
                  <a:tcPr anchor="ctr"/>
                </a:tc>
                <a:tc>
                  <a:txBody>
                    <a:bodyPr/>
                    <a:lstStyle/>
                    <a:p>
                      <a:pPr algn="ctr"/>
                      <a:endParaRPr lang="zh-CN" altLang="en-US" sz="3200" dirty="0"/>
                    </a:p>
                  </a:txBody>
                  <a:tcPr anchor="ctr"/>
                </a:tc>
              </a:tr>
            </a:tbl>
          </a:graphicData>
        </a:graphic>
      </p:graphicFrame>
      <p:sp>
        <p:nvSpPr>
          <p:cNvPr id="5" name="TextBox 4"/>
          <p:cNvSpPr txBox="1"/>
          <p:nvPr/>
        </p:nvSpPr>
        <p:spPr>
          <a:xfrm>
            <a:off x="4385569" y="2654423"/>
            <a:ext cx="1686757" cy="584775"/>
          </a:xfrm>
          <a:prstGeom prst="rect">
            <a:avLst/>
          </a:prstGeom>
          <a:noFill/>
        </p:spPr>
        <p:txBody>
          <a:bodyPr wrap="square" rtlCol="0">
            <a:spAutoFit/>
          </a:bodyPr>
          <a:lstStyle/>
          <a:p>
            <a:pPr algn="ctr"/>
            <a:r>
              <a:rPr lang="zh-CN" altLang="en-US" sz="3200" dirty="0" smtClean="0"/>
              <a:t>加快</a:t>
            </a:r>
            <a:endParaRPr lang="zh-CN" altLang="en-US" sz="3200" dirty="0"/>
          </a:p>
        </p:txBody>
      </p:sp>
      <p:sp>
        <p:nvSpPr>
          <p:cNvPr id="6" name="TextBox 5"/>
          <p:cNvSpPr txBox="1"/>
          <p:nvPr/>
        </p:nvSpPr>
        <p:spPr>
          <a:xfrm>
            <a:off x="4395927" y="3579180"/>
            <a:ext cx="1686757" cy="584775"/>
          </a:xfrm>
          <a:prstGeom prst="rect">
            <a:avLst/>
          </a:prstGeom>
          <a:noFill/>
        </p:spPr>
        <p:txBody>
          <a:bodyPr wrap="square" rtlCol="0">
            <a:spAutoFit/>
          </a:bodyPr>
          <a:lstStyle/>
          <a:p>
            <a:pPr algn="ctr"/>
            <a:r>
              <a:rPr lang="zh-CN" altLang="en-US" sz="3200" dirty="0" smtClean="0"/>
              <a:t>升高</a:t>
            </a:r>
            <a:endParaRPr lang="zh-CN" altLang="en-US" sz="3200" dirty="0"/>
          </a:p>
        </p:txBody>
      </p:sp>
      <p:sp>
        <p:nvSpPr>
          <p:cNvPr id="7" name="TextBox 6"/>
          <p:cNvSpPr txBox="1"/>
          <p:nvPr/>
        </p:nvSpPr>
        <p:spPr>
          <a:xfrm>
            <a:off x="7779799" y="3598416"/>
            <a:ext cx="1686757" cy="584775"/>
          </a:xfrm>
          <a:prstGeom prst="rect">
            <a:avLst/>
          </a:prstGeom>
          <a:noFill/>
        </p:spPr>
        <p:txBody>
          <a:bodyPr wrap="square" rtlCol="0">
            <a:spAutoFit/>
          </a:bodyPr>
          <a:lstStyle/>
          <a:p>
            <a:pPr algn="ctr"/>
            <a:r>
              <a:rPr lang="zh-CN" altLang="en-US" sz="3200" dirty="0" smtClean="0"/>
              <a:t>降低</a:t>
            </a:r>
            <a:endParaRPr lang="zh-CN" altLang="en-US" sz="3200" dirty="0"/>
          </a:p>
        </p:txBody>
      </p:sp>
      <p:sp>
        <p:nvSpPr>
          <p:cNvPr id="8" name="TextBox 7"/>
          <p:cNvSpPr txBox="1"/>
          <p:nvPr/>
        </p:nvSpPr>
        <p:spPr>
          <a:xfrm>
            <a:off x="7781278" y="2694373"/>
            <a:ext cx="1686757" cy="584775"/>
          </a:xfrm>
          <a:prstGeom prst="rect">
            <a:avLst/>
          </a:prstGeom>
          <a:noFill/>
        </p:spPr>
        <p:txBody>
          <a:bodyPr wrap="square" rtlCol="0">
            <a:spAutoFit/>
          </a:bodyPr>
          <a:lstStyle/>
          <a:p>
            <a:pPr algn="ctr"/>
            <a:r>
              <a:rPr lang="zh-CN" altLang="en-US" sz="3200" dirty="0" smtClean="0"/>
              <a:t>减慢</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idx="4294967295"/>
          </p:nvPr>
        </p:nvSpPr>
        <p:spPr>
          <a:xfrm>
            <a:off x="0" y="119588"/>
            <a:ext cx="7528264" cy="1139825"/>
          </a:xfrm>
        </p:spPr>
        <p:txBody>
          <a:bodyPr>
            <a:normAutofit fontScale="90000"/>
          </a:bodyPr>
          <a:lstStyle/>
          <a:p>
            <a:pPr algn="l" eaLnBrk="1" hangingPunct="1"/>
            <a:r>
              <a:rPr lang="zh-CN" altLang="en-US" sz="4800" b="1" dirty="0" smtClean="0">
                <a:solidFill>
                  <a:schemeClr val="bg1"/>
                </a:solidFill>
                <a:latin typeface="华文行楷" panose="02010800040101010101" pitchFamily="2" charset="-122"/>
                <a:ea typeface="华文行楷" panose="02010800040101010101" pitchFamily="2" charset="-122"/>
              </a:rPr>
              <a:t>自主神经作用于靶器官的效应</a:t>
            </a:r>
            <a:endParaRPr lang="zh-CN" altLang="en-US" sz="4800" b="1" dirty="0">
              <a:solidFill>
                <a:schemeClr val="bg1"/>
              </a:solidFill>
              <a:latin typeface="华文行楷" panose="02010800040101010101" pitchFamily="2" charset="-122"/>
              <a:ea typeface="华文行楷" panose="02010800040101010101" pitchFamily="2" charset="-122"/>
            </a:endParaRPr>
          </a:p>
        </p:txBody>
      </p:sp>
      <p:graphicFrame>
        <p:nvGraphicFramePr>
          <p:cNvPr id="4" name="内容占位符 3"/>
          <p:cNvGraphicFramePr>
            <a:graphicFrameLocks noGrp="1"/>
          </p:cNvGraphicFramePr>
          <p:nvPr>
            <p:ph idx="4294967295"/>
          </p:nvPr>
        </p:nvGraphicFramePr>
        <p:xfrm>
          <a:off x="0" y="1677772"/>
          <a:ext cx="10320339" cy="2636748"/>
        </p:xfrm>
        <a:graphic>
          <a:graphicData uri="http://schemas.openxmlformats.org/drawingml/2006/table">
            <a:tbl>
              <a:tblPr firstRow="1" bandRow="1">
                <a:tableStyleId>{5C22544A-7EE6-4342-B048-85BDC9FD1C3A}</a:tableStyleId>
              </a:tblPr>
              <a:tblGrid>
                <a:gridCol w="3440113"/>
                <a:gridCol w="3440113"/>
                <a:gridCol w="3440113"/>
              </a:tblGrid>
              <a:tr h="878916">
                <a:tc>
                  <a:txBody>
                    <a:bodyPr/>
                    <a:lstStyle/>
                    <a:p>
                      <a:pPr algn="ctr"/>
                      <a:r>
                        <a:rPr lang="zh-CN" altLang="en-US" sz="3200" dirty="0" smtClean="0"/>
                        <a:t>器官</a:t>
                      </a:r>
                      <a:endParaRPr lang="zh-CN" altLang="en-US" sz="3200" dirty="0"/>
                    </a:p>
                  </a:txBody>
                  <a:tcPr anchor="ctr"/>
                </a:tc>
                <a:tc>
                  <a:txBody>
                    <a:bodyPr/>
                    <a:lstStyle/>
                    <a:p>
                      <a:pPr algn="ctr"/>
                      <a:r>
                        <a:rPr lang="zh-CN" altLang="en-US" sz="3200" dirty="0" smtClean="0"/>
                        <a:t>交感神经兴奋</a:t>
                      </a:r>
                      <a:endParaRPr lang="zh-CN" altLang="en-US" sz="3200" dirty="0"/>
                    </a:p>
                  </a:txBody>
                  <a:tcPr anchor="ctr"/>
                </a:tc>
                <a:tc>
                  <a:txBody>
                    <a:bodyPr/>
                    <a:lstStyle/>
                    <a:p>
                      <a:pPr algn="ctr"/>
                      <a:r>
                        <a:rPr lang="zh-CN" altLang="en-US" sz="3200" dirty="0" smtClean="0"/>
                        <a:t>副交感神经兴奋</a:t>
                      </a:r>
                      <a:endParaRPr lang="zh-CN" altLang="en-US" sz="3200" dirty="0"/>
                    </a:p>
                  </a:txBody>
                  <a:tcPr anchor="ctr"/>
                </a:tc>
              </a:tr>
              <a:tr h="878916">
                <a:tc>
                  <a:txBody>
                    <a:bodyPr/>
                    <a:lstStyle/>
                    <a:p>
                      <a:pPr algn="ctr"/>
                      <a:r>
                        <a:rPr lang="zh-CN" altLang="en-US" sz="3200" dirty="0" smtClean="0"/>
                        <a:t>呼吸频率</a:t>
                      </a:r>
                      <a:endParaRPr lang="zh-CN" altLang="en-US" sz="3200" dirty="0"/>
                    </a:p>
                  </a:txBody>
                  <a:tcPr anchor="ctr"/>
                </a:tc>
                <a:tc>
                  <a:txBody>
                    <a:bodyPr/>
                    <a:lstStyle/>
                    <a:p>
                      <a:pPr algn="ctr"/>
                      <a:endParaRPr lang="zh-CN" altLang="en-US" sz="3200" dirty="0"/>
                    </a:p>
                  </a:txBody>
                  <a:tcPr anchor="ctr"/>
                </a:tc>
                <a:tc>
                  <a:txBody>
                    <a:bodyPr/>
                    <a:lstStyle/>
                    <a:p>
                      <a:pPr algn="ctr"/>
                      <a:endParaRPr lang="zh-CN" altLang="en-US" sz="3200" dirty="0"/>
                    </a:p>
                  </a:txBody>
                  <a:tcPr anchor="ctr"/>
                </a:tc>
              </a:tr>
              <a:tr h="878916">
                <a:tc>
                  <a:txBody>
                    <a:bodyPr/>
                    <a:lstStyle/>
                    <a:p>
                      <a:pPr algn="ctr"/>
                      <a:r>
                        <a:rPr lang="zh-CN" altLang="en-US" sz="3200" dirty="0" smtClean="0"/>
                        <a:t>支气管</a:t>
                      </a:r>
                      <a:endParaRPr lang="zh-CN" altLang="en-US" sz="3200" dirty="0"/>
                    </a:p>
                  </a:txBody>
                  <a:tcPr anchor="ctr"/>
                </a:tc>
                <a:tc>
                  <a:txBody>
                    <a:bodyPr/>
                    <a:lstStyle/>
                    <a:p>
                      <a:pPr algn="ctr"/>
                      <a:endParaRPr lang="zh-CN" altLang="en-US" sz="3200" dirty="0"/>
                    </a:p>
                  </a:txBody>
                  <a:tcPr anchor="ctr"/>
                </a:tc>
                <a:tc>
                  <a:txBody>
                    <a:bodyPr/>
                    <a:lstStyle/>
                    <a:p>
                      <a:pPr algn="ctr"/>
                      <a:endParaRPr lang="zh-CN" altLang="en-US" sz="3200" dirty="0"/>
                    </a:p>
                  </a:txBody>
                  <a:tcPr anchor="ctr"/>
                </a:tc>
              </a:tr>
            </a:tbl>
          </a:graphicData>
        </a:graphic>
      </p:graphicFrame>
      <p:sp>
        <p:nvSpPr>
          <p:cNvPr id="5" name="TextBox 4"/>
          <p:cNvSpPr txBox="1"/>
          <p:nvPr/>
        </p:nvSpPr>
        <p:spPr>
          <a:xfrm>
            <a:off x="4385569" y="2654423"/>
            <a:ext cx="1686757" cy="584775"/>
          </a:xfrm>
          <a:prstGeom prst="rect">
            <a:avLst/>
          </a:prstGeom>
          <a:noFill/>
        </p:spPr>
        <p:txBody>
          <a:bodyPr wrap="square" rtlCol="0">
            <a:spAutoFit/>
          </a:bodyPr>
          <a:lstStyle/>
          <a:p>
            <a:pPr algn="ctr"/>
            <a:r>
              <a:rPr lang="zh-CN" altLang="en-US" sz="3200" dirty="0" smtClean="0"/>
              <a:t>加快</a:t>
            </a:r>
            <a:endParaRPr lang="zh-CN" altLang="en-US" sz="3200" dirty="0"/>
          </a:p>
        </p:txBody>
      </p:sp>
      <p:sp>
        <p:nvSpPr>
          <p:cNvPr id="6" name="TextBox 5"/>
          <p:cNvSpPr txBox="1"/>
          <p:nvPr/>
        </p:nvSpPr>
        <p:spPr>
          <a:xfrm>
            <a:off x="4395927" y="3579180"/>
            <a:ext cx="1686757" cy="584775"/>
          </a:xfrm>
          <a:prstGeom prst="rect">
            <a:avLst/>
          </a:prstGeom>
          <a:noFill/>
        </p:spPr>
        <p:txBody>
          <a:bodyPr wrap="square" rtlCol="0">
            <a:spAutoFit/>
          </a:bodyPr>
          <a:lstStyle/>
          <a:p>
            <a:pPr algn="ctr"/>
            <a:r>
              <a:rPr lang="zh-CN" altLang="en-US" sz="3200" dirty="0" smtClean="0"/>
              <a:t>舒张</a:t>
            </a:r>
            <a:endParaRPr lang="zh-CN" altLang="en-US" sz="3200" dirty="0"/>
          </a:p>
        </p:txBody>
      </p:sp>
      <p:sp>
        <p:nvSpPr>
          <p:cNvPr id="7" name="TextBox 6"/>
          <p:cNvSpPr txBox="1"/>
          <p:nvPr/>
        </p:nvSpPr>
        <p:spPr>
          <a:xfrm>
            <a:off x="7779799" y="3598416"/>
            <a:ext cx="1686757" cy="584775"/>
          </a:xfrm>
          <a:prstGeom prst="rect">
            <a:avLst/>
          </a:prstGeom>
          <a:noFill/>
        </p:spPr>
        <p:txBody>
          <a:bodyPr wrap="square" rtlCol="0">
            <a:spAutoFit/>
          </a:bodyPr>
          <a:lstStyle/>
          <a:p>
            <a:pPr algn="ctr"/>
            <a:r>
              <a:rPr lang="zh-CN" altLang="en-US" sz="3200" dirty="0" smtClean="0"/>
              <a:t>收缩</a:t>
            </a:r>
            <a:endParaRPr lang="zh-CN" altLang="en-US" sz="3200" dirty="0"/>
          </a:p>
        </p:txBody>
      </p:sp>
      <p:sp>
        <p:nvSpPr>
          <p:cNvPr id="8" name="TextBox 7"/>
          <p:cNvSpPr txBox="1"/>
          <p:nvPr/>
        </p:nvSpPr>
        <p:spPr>
          <a:xfrm>
            <a:off x="7781278" y="2694373"/>
            <a:ext cx="1686757" cy="584775"/>
          </a:xfrm>
          <a:prstGeom prst="rect">
            <a:avLst/>
          </a:prstGeom>
          <a:noFill/>
        </p:spPr>
        <p:txBody>
          <a:bodyPr wrap="square" rtlCol="0">
            <a:spAutoFit/>
          </a:bodyPr>
          <a:lstStyle/>
          <a:p>
            <a:pPr algn="ctr"/>
            <a:r>
              <a:rPr lang="zh-CN" altLang="en-US" sz="3200" dirty="0" smtClean="0"/>
              <a:t>减慢</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idx="4294967295"/>
          </p:nvPr>
        </p:nvSpPr>
        <p:spPr>
          <a:xfrm>
            <a:off x="0" y="119588"/>
            <a:ext cx="7528264" cy="1139825"/>
          </a:xfrm>
        </p:spPr>
        <p:txBody>
          <a:bodyPr>
            <a:normAutofit fontScale="90000"/>
          </a:bodyPr>
          <a:lstStyle/>
          <a:p>
            <a:pPr algn="l" eaLnBrk="1" hangingPunct="1"/>
            <a:r>
              <a:rPr lang="zh-CN" altLang="en-US" sz="4800" b="1" dirty="0" smtClean="0">
                <a:solidFill>
                  <a:schemeClr val="bg1"/>
                </a:solidFill>
                <a:latin typeface="华文行楷" panose="02010800040101010101" pitchFamily="2" charset="-122"/>
                <a:ea typeface="华文行楷" panose="02010800040101010101" pitchFamily="2" charset="-122"/>
              </a:rPr>
              <a:t>自主神经作用于靶器官的效应</a:t>
            </a:r>
            <a:endParaRPr lang="zh-CN" altLang="en-US" sz="4800" b="1" dirty="0">
              <a:solidFill>
                <a:schemeClr val="bg1"/>
              </a:solidFill>
              <a:latin typeface="华文行楷" panose="02010800040101010101" pitchFamily="2" charset="-122"/>
              <a:ea typeface="华文行楷" panose="02010800040101010101" pitchFamily="2" charset="-122"/>
            </a:endParaRPr>
          </a:p>
        </p:txBody>
      </p:sp>
      <p:graphicFrame>
        <p:nvGraphicFramePr>
          <p:cNvPr id="4" name="内容占位符 3"/>
          <p:cNvGraphicFramePr>
            <a:graphicFrameLocks noGrp="1"/>
          </p:cNvGraphicFramePr>
          <p:nvPr>
            <p:ph idx="4294967295"/>
          </p:nvPr>
        </p:nvGraphicFramePr>
        <p:xfrm>
          <a:off x="0" y="1677772"/>
          <a:ext cx="10320339" cy="2636748"/>
        </p:xfrm>
        <a:graphic>
          <a:graphicData uri="http://schemas.openxmlformats.org/drawingml/2006/table">
            <a:tbl>
              <a:tblPr firstRow="1" bandRow="1">
                <a:tableStyleId>{5C22544A-7EE6-4342-B048-85BDC9FD1C3A}</a:tableStyleId>
              </a:tblPr>
              <a:tblGrid>
                <a:gridCol w="3440113"/>
                <a:gridCol w="3440113"/>
                <a:gridCol w="3440113"/>
              </a:tblGrid>
              <a:tr h="878916">
                <a:tc>
                  <a:txBody>
                    <a:bodyPr/>
                    <a:lstStyle/>
                    <a:p>
                      <a:pPr algn="ctr"/>
                      <a:r>
                        <a:rPr lang="zh-CN" altLang="en-US" sz="3200" dirty="0" smtClean="0"/>
                        <a:t>器官</a:t>
                      </a:r>
                      <a:endParaRPr lang="zh-CN" altLang="en-US" sz="3200" dirty="0"/>
                    </a:p>
                  </a:txBody>
                  <a:tcPr anchor="ctr"/>
                </a:tc>
                <a:tc>
                  <a:txBody>
                    <a:bodyPr/>
                    <a:lstStyle/>
                    <a:p>
                      <a:pPr algn="ctr"/>
                      <a:r>
                        <a:rPr lang="zh-CN" altLang="en-US" sz="3200" dirty="0" smtClean="0"/>
                        <a:t>交感神经兴奋</a:t>
                      </a:r>
                      <a:endParaRPr lang="zh-CN" altLang="en-US" sz="3200" dirty="0"/>
                    </a:p>
                  </a:txBody>
                  <a:tcPr anchor="ctr"/>
                </a:tc>
                <a:tc>
                  <a:txBody>
                    <a:bodyPr/>
                    <a:lstStyle/>
                    <a:p>
                      <a:pPr algn="ctr"/>
                      <a:r>
                        <a:rPr lang="zh-CN" altLang="en-US" sz="3200" dirty="0" smtClean="0"/>
                        <a:t>副交感神经兴奋</a:t>
                      </a:r>
                      <a:endParaRPr lang="zh-CN" altLang="en-US" sz="3200" dirty="0"/>
                    </a:p>
                  </a:txBody>
                  <a:tcPr anchor="ctr"/>
                </a:tc>
              </a:tr>
              <a:tr h="878916">
                <a:tc>
                  <a:txBody>
                    <a:bodyPr/>
                    <a:lstStyle/>
                    <a:p>
                      <a:pPr algn="ctr"/>
                      <a:r>
                        <a:rPr lang="zh-CN" altLang="en-US" sz="3200" dirty="0" smtClean="0"/>
                        <a:t>汗腺</a:t>
                      </a:r>
                      <a:endParaRPr lang="zh-CN" altLang="en-US" sz="3200" dirty="0"/>
                    </a:p>
                  </a:txBody>
                  <a:tcPr anchor="ctr"/>
                </a:tc>
                <a:tc>
                  <a:txBody>
                    <a:bodyPr/>
                    <a:lstStyle/>
                    <a:p>
                      <a:pPr algn="ctr"/>
                      <a:endParaRPr lang="zh-CN" altLang="en-US" sz="3200" dirty="0"/>
                    </a:p>
                  </a:txBody>
                  <a:tcPr anchor="ctr"/>
                </a:tc>
                <a:tc>
                  <a:txBody>
                    <a:bodyPr/>
                    <a:lstStyle/>
                    <a:p>
                      <a:pPr algn="ctr"/>
                      <a:endParaRPr lang="zh-CN" altLang="en-US" sz="3200" dirty="0"/>
                    </a:p>
                  </a:txBody>
                  <a:tcPr anchor="ctr"/>
                </a:tc>
              </a:tr>
              <a:tr h="878916">
                <a:tc>
                  <a:txBody>
                    <a:bodyPr/>
                    <a:lstStyle/>
                    <a:p>
                      <a:pPr algn="ctr"/>
                      <a:r>
                        <a:rPr lang="zh-CN" altLang="en-US" sz="3200" dirty="0" smtClean="0"/>
                        <a:t>血糖</a:t>
                      </a:r>
                      <a:endParaRPr lang="zh-CN" altLang="en-US" sz="3200" dirty="0"/>
                    </a:p>
                  </a:txBody>
                  <a:tcPr anchor="ctr"/>
                </a:tc>
                <a:tc>
                  <a:txBody>
                    <a:bodyPr/>
                    <a:lstStyle/>
                    <a:p>
                      <a:pPr algn="ctr"/>
                      <a:endParaRPr lang="zh-CN" altLang="en-US" sz="3200" dirty="0"/>
                    </a:p>
                  </a:txBody>
                  <a:tcPr anchor="ctr"/>
                </a:tc>
                <a:tc>
                  <a:txBody>
                    <a:bodyPr/>
                    <a:lstStyle/>
                    <a:p>
                      <a:pPr algn="ctr"/>
                      <a:endParaRPr lang="zh-CN" altLang="en-US" sz="3200" dirty="0"/>
                    </a:p>
                  </a:txBody>
                  <a:tcPr anchor="ctr"/>
                </a:tc>
              </a:tr>
            </a:tbl>
          </a:graphicData>
        </a:graphic>
      </p:graphicFrame>
      <p:sp>
        <p:nvSpPr>
          <p:cNvPr id="5" name="TextBox 4"/>
          <p:cNvSpPr txBox="1"/>
          <p:nvPr/>
        </p:nvSpPr>
        <p:spPr>
          <a:xfrm>
            <a:off x="4385569" y="2654423"/>
            <a:ext cx="1686757" cy="584775"/>
          </a:xfrm>
          <a:prstGeom prst="rect">
            <a:avLst/>
          </a:prstGeom>
          <a:noFill/>
        </p:spPr>
        <p:txBody>
          <a:bodyPr wrap="square" rtlCol="0">
            <a:spAutoFit/>
          </a:bodyPr>
          <a:lstStyle/>
          <a:p>
            <a:pPr algn="ctr"/>
            <a:r>
              <a:rPr lang="zh-CN" altLang="en-US" sz="3200" dirty="0" smtClean="0"/>
              <a:t>分泌</a:t>
            </a:r>
            <a:endParaRPr lang="zh-CN" altLang="en-US" sz="3200" dirty="0"/>
          </a:p>
        </p:txBody>
      </p:sp>
      <p:sp>
        <p:nvSpPr>
          <p:cNvPr id="6" name="TextBox 5"/>
          <p:cNvSpPr txBox="1"/>
          <p:nvPr/>
        </p:nvSpPr>
        <p:spPr>
          <a:xfrm>
            <a:off x="4395927" y="3579180"/>
            <a:ext cx="1686757" cy="584775"/>
          </a:xfrm>
          <a:prstGeom prst="rect">
            <a:avLst/>
          </a:prstGeom>
          <a:noFill/>
        </p:spPr>
        <p:txBody>
          <a:bodyPr wrap="square" rtlCol="0">
            <a:spAutoFit/>
          </a:bodyPr>
          <a:lstStyle/>
          <a:p>
            <a:pPr algn="ctr"/>
            <a:r>
              <a:rPr lang="zh-CN" altLang="en-US" sz="3200" dirty="0" smtClean="0"/>
              <a:t>升高</a:t>
            </a:r>
            <a:endParaRPr lang="zh-CN" altLang="en-US" sz="3200" dirty="0"/>
          </a:p>
        </p:txBody>
      </p:sp>
      <p:sp>
        <p:nvSpPr>
          <p:cNvPr id="7" name="TextBox 6"/>
          <p:cNvSpPr txBox="1"/>
          <p:nvPr/>
        </p:nvSpPr>
        <p:spPr>
          <a:xfrm>
            <a:off x="7779799" y="3598416"/>
            <a:ext cx="1686757" cy="584775"/>
          </a:xfrm>
          <a:prstGeom prst="rect">
            <a:avLst/>
          </a:prstGeom>
          <a:noFill/>
        </p:spPr>
        <p:txBody>
          <a:bodyPr wrap="square" rtlCol="0">
            <a:spAutoFit/>
          </a:bodyPr>
          <a:lstStyle/>
          <a:p>
            <a:pPr algn="ctr"/>
            <a:r>
              <a:rPr lang="zh-CN" altLang="en-US" sz="3200" dirty="0" smtClean="0"/>
              <a:t>降低</a:t>
            </a:r>
            <a:endParaRPr lang="zh-CN" altLang="en-US" sz="3200" dirty="0"/>
          </a:p>
        </p:txBody>
      </p:sp>
      <p:sp>
        <p:nvSpPr>
          <p:cNvPr id="8" name="TextBox 7"/>
          <p:cNvSpPr txBox="1"/>
          <p:nvPr/>
        </p:nvSpPr>
        <p:spPr>
          <a:xfrm>
            <a:off x="7781278" y="2694373"/>
            <a:ext cx="1686757" cy="584775"/>
          </a:xfrm>
          <a:prstGeom prst="rect">
            <a:avLst/>
          </a:prstGeom>
          <a:noFill/>
        </p:spPr>
        <p:txBody>
          <a:bodyPr wrap="square" rtlCol="0">
            <a:spAutoFit/>
          </a:bodyPr>
          <a:lstStyle/>
          <a:p>
            <a:pPr algn="ctr"/>
            <a:r>
              <a:rPr lang="zh-CN" altLang="en-US" sz="3200" dirty="0" smtClean="0"/>
              <a:t>抑制</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idx="4294967295"/>
          </p:nvPr>
        </p:nvSpPr>
        <p:spPr>
          <a:xfrm>
            <a:off x="0" y="119588"/>
            <a:ext cx="7528264" cy="1139825"/>
          </a:xfrm>
        </p:spPr>
        <p:txBody>
          <a:bodyPr>
            <a:normAutofit fontScale="90000"/>
          </a:bodyPr>
          <a:lstStyle/>
          <a:p>
            <a:pPr algn="l" eaLnBrk="1" hangingPunct="1"/>
            <a:r>
              <a:rPr lang="zh-CN" altLang="en-US" sz="4800" b="1" dirty="0" smtClean="0">
                <a:solidFill>
                  <a:schemeClr val="bg1"/>
                </a:solidFill>
                <a:latin typeface="华文行楷" panose="02010800040101010101" pitchFamily="2" charset="-122"/>
                <a:ea typeface="华文行楷" panose="02010800040101010101" pitchFamily="2" charset="-122"/>
              </a:rPr>
              <a:t>自主神经作用于靶器官的效应</a:t>
            </a:r>
            <a:endParaRPr lang="zh-CN" altLang="en-US" sz="4800" b="1" dirty="0">
              <a:solidFill>
                <a:schemeClr val="bg1"/>
              </a:solidFill>
              <a:latin typeface="华文行楷" panose="02010800040101010101" pitchFamily="2" charset="-122"/>
              <a:ea typeface="华文行楷" panose="02010800040101010101" pitchFamily="2" charset="-122"/>
            </a:endParaRPr>
          </a:p>
        </p:txBody>
      </p:sp>
      <p:graphicFrame>
        <p:nvGraphicFramePr>
          <p:cNvPr id="4" name="内容占位符 3"/>
          <p:cNvGraphicFramePr>
            <a:graphicFrameLocks noGrp="1"/>
          </p:cNvGraphicFramePr>
          <p:nvPr>
            <p:ph idx="4294967295"/>
          </p:nvPr>
        </p:nvGraphicFramePr>
        <p:xfrm>
          <a:off x="0" y="1677772"/>
          <a:ext cx="10320339" cy="1757832"/>
        </p:xfrm>
        <a:graphic>
          <a:graphicData uri="http://schemas.openxmlformats.org/drawingml/2006/table">
            <a:tbl>
              <a:tblPr firstRow="1" bandRow="1">
                <a:tableStyleId>{5C22544A-7EE6-4342-B048-85BDC9FD1C3A}</a:tableStyleId>
              </a:tblPr>
              <a:tblGrid>
                <a:gridCol w="3440113"/>
                <a:gridCol w="3440113"/>
                <a:gridCol w="3440113"/>
              </a:tblGrid>
              <a:tr h="878916">
                <a:tc>
                  <a:txBody>
                    <a:bodyPr/>
                    <a:lstStyle/>
                    <a:p>
                      <a:pPr algn="ctr"/>
                      <a:r>
                        <a:rPr lang="zh-CN" altLang="en-US" sz="3200" dirty="0" smtClean="0"/>
                        <a:t>器官</a:t>
                      </a:r>
                      <a:endParaRPr lang="zh-CN" altLang="en-US" sz="3200" dirty="0"/>
                    </a:p>
                  </a:txBody>
                  <a:tcPr anchor="ctr"/>
                </a:tc>
                <a:tc>
                  <a:txBody>
                    <a:bodyPr/>
                    <a:lstStyle/>
                    <a:p>
                      <a:pPr algn="ctr"/>
                      <a:r>
                        <a:rPr lang="zh-CN" altLang="en-US" sz="3200" dirty="0" smtClean="0"/>
                        <a:t>交感神经兴奋</a:t>
                      </a:r>
                      <a:endParaRPr lang="zh-CN" altLang="en-US" sz="3200" dirty="0"/>
                    </a:p>
                  </a:txBody>
                  <a:tcPr anchor="ctr"/>
                </a:tc>
                <a:tc>
                  <a:txBody>
                    <a:bodyPr/>
                    <a:lstStyle/>
                    <a:p>
                      <a:pPr algn="ctr"/>
                      <a:r>
                        <a:rPr lang="zh-CN" altLang="en-US" sz="3200" dirty="0" smtClean="0"/>
                        <a:t>副交感神经兴奋</a:t>
                      </a:r>
                      <a:endParaRPr lang="zh-CN" altLang="en-US" sz="3200" dirty="0"/>
                    </a:p>
                  </a:txBody>
                  <a:tcPr anchor="ctr"/>
                </a:tc>
              </a:tr>
              <a:tr h="878916">
                <a:tc>
                  <a:txBody>
                    <a:bodyPr/>
                    <a:lstStyle/>
                    <a:p>
                      <a:pPr algn="ctr"/>
                      <a:r>
                        <a:rPr lang="zh-CN" altLang="en-US" sz="3200" dirty="0" smtClean="0"/>
                        <a:t>二便</a:t>
                      </a:r>
                      <a:endParaRPr lang="zh-CN" altLang="en-US" sz="3200" dirty="0"/>
                    </a:p>
                  </a:txBody>
                  <a:tcPr anchor="ctr"/>
                </a:tc>
                <a:tc>
                  <a:txBody>
                    <a:bodyPr/>
                    <a:lstStyle/>
                    <a:p>
                      <a:pPr algn="ctr"/>
                      <a:endParaRPr lang="zh-CN" altLang="en-US" sz="3200" dirty="0"/>
                    </a:p>
                  </a:txBody>
                  <a:tcPr anchor="ctr"/>
                </a:tc>
                <a:tc>
                  <a:txBody>
                    <a:bodyPr/>
                    <a:lstStyle/>
                    <a:p>
                      <a:pPr algn="ctr"/>
                      <a:endParaRPr lang="zh-CN" altLang="en-US" sz="3200" dirty="0"/>
                    </a:p>
                  </a:txBody>
                  <a:tcPr anchor="ctr"/>
                </a:tc>
              </a:tr>
            </a:tbl>
          </a:graphicData>
        </a:graphic>
      </p:graphicFrame>
      <p:sp>
        <p:nvSpPr>
          <p:cNvPr id="5" name="TextBox 4"/>
          <p:cNvSpPr txBox="1"/>
          <p:nvPr/>
        </p:nvSpPr>
        <p:spPr>
          <a:xfrm>
            <a:off x="4385569" y="2654423"/>
            <a:ext cx="1686757" cy="584775"/>
          </a:xfrm>
          <a:prstGeom prst="rect">
            <a:avLst/>
          </a:prstGeom>
          <a:noFill/>
        </p:spPr>
        <p:txBody>
          <a:bodyPr wrap="square" rtlCol="0">
            <a:spAutoFit/>
          </a:bodyPr>
          <a:lstStyle/>
          <a:p>
            <a:pPr algn="ctr"/>
            <a:r>
              <a:rPr lang="zh-CN" altLang="en-US" sz="3200" dirty="0" smtClean="0"/>
              <a:t>潴留</a:t>
            </a:r>
            <a:endParaRPr lang="zh-CN" altLang="en-US" sz="3200" dirty="0"/>
          </a:p>
        </p:txBody>
      </p:sp>
      <p:sp>
        <p:nvSpPr>
          <p:cNvPr id="8" name="TextBox 7"/>
          <p:cNvSpPr txBox="1"/>
          <p:nvPr/>
        </p:nvSpPr>
        <p:spPr>
          <a:xfrm>
            <a:off x="7781278" y="2694373"/>
            <a:ext cx="1686757" cy="584775"/>
          </a:xfrm>
          <a:prstGeom prst="rect">
            <a:avLst/>
          </a:prstGeom>
          <a:noFill/>
        </p:spPr>
        <p:txBody>
          <a:bodyPr wrap="square" rtlCol="0">
            <a:spAutoFit/>
          </a:bodyPr>
          <a:lstStyle/>
          <a:p>
            <a:pPr algn="ctr"/>
            <a:r>
              <a:rPr lang="zh-CN" altLang="en-US" sz="3200" dirty="0" smtClean="0"/>
              <a:t>排出</a:t>
            </a:r>
            <a:endParaRPr lang="zh-CN" alt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linds(horizont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7758113" y="849778"/>
            <a:ext cx="1385887" cy="5638800"/>
            <a:chOff x="4887" y="624"/>
            <a:chExt cx="873" cy="3552"/>
          </a:xfrm>
        </p:grpSpPr>
        <p:pic>
          <p:nvPicPr>
            <p:cNvPr id="37890" name="Picture 3" descr="SC3A"/>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b="6502"/>
            <a:stretch>
              <a:fillRect/>
            </a:stretch>
          </p:blipFill>
          <p:spPr bwMode="auto">
            <a:xfrm>
              <a:off x="4887" y="624"/>
              <a:ext cx="873" cy="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886788" name="Text Box 4"/>
            <p:cNvSpPr txBox="1">
              <a:spLocks noChangeArrowheads="1"/>
            </p:cNvSpPr>
            <p:nvPr/>
          </p:nvSpPr>
          <p:spPr bwMode="auto">
            <a:xfrm>
              <a:off x="5088" y="2640"/>
              <a:ext cx="528" cy="192"/>
            </a:xfrm>
            <a:prstGeom prst="rect">
              <a:avLst/>
            </a:prstGeom>
            <a:noFill/>
            <a:ln w="114300" algn="ctr">
              <a:noFill/>
              <a:miter lim="800000"/>
            </a:ln>
            <a:effectLst/>
          </p:spPr>
          <p:txBody>
            <a:bodyPr>
              <a:spAutoFit/>
            </a:bodyPr>
            <a:lstStyle/>
            <a:p>
              <a:pPr algn="ctr" eaLnBrk="0" hangingPunct="0">
                <a:spcBef>
                  <a:spcPct val="50000"/>
                </a:spcBef>
                <a:buFontTx/>
                <a:buNone/>
                <a:defRPr/>
              </a:pPr>
              <a:r>
                <a:rPr lang="en-US" sz="1400" b="1">
                  <a:solidFill>
                    <a:srgbClr val="FFFF00"/>
                  </a:solidFill>
                  <a:effectLst>
                    <a:outerShdw blurRad="38100" dist="38100" dir="2700000" algn="tl">
                      <a:srgbClr val="000000"/>
                    </a:outerShdw>
                  </a:effectLst>
                </a:rPr>
                <a:t>(L2)</a:t>
              </a:r>
              <a:endParaRPr lang="en-US" sz="1400" b="1">
                <a:solidFill>
                  <a:srgbClr val="FFFF00"/>
                </a:solidFill>
                <a:effectLst>
                  <a:outerShdw blurRad="38100" dist="38100" dir="2700000" algn="tl">
                    <a:srgbClr val="000000"/>
                  </a:outerShdw>
                </a:effectLst>
              </a:endParaRPr>
            </a:p>
          </p:txBody>
        </p:sp>
        <p:sp>
          <p:nvSpPr>
            <p:cNvPr id="886789" name="Text Box 5"/>
            <p:cNvSpPr txBox="1">
              <a:spLocks noChangeArrowheads="1"/>
            </p:cNvSpPr>
            <p:nvPr/>
          </p:nvSpPr>
          <p:spPr bwMode="auto">
            <a:xfrm>
              <a:off x="5040" y="3168"/>
              <a:ext cx="528" cy="192"/>
            </a:xfrm>
            <a:prstGeom prst="rect">
              <a:avLst/>
            </a:prstGeom>
            <a:noFill/>
            <a:ln w="114300" algn="ctr">
              <a:noFill/>
              <a:miter lim="800000"/>
            </a:ln>
            <a:effectLst/>
          </p:spPr>
          <p:txBody>
            <a:bodyPr>
              <a:spAutoFit/>
            </a:bodyPr>
            <a:lstStyle/>
            <a:p>
              <a:pPr algn="ctr" eaLnBrk="0" hangingPunct="0">
                <a:spcBef>
                  <a:spcPct val="50000"/>
                </a:spcBef>
                <a:buFontTx/>
                <a:buNone/>
                <a:defRPr/>
              </a:pPr>
              <a:r>
                <a:rPr lang="en-US" sz="1400" b="1">
                  <a:solidFill>
                    <a:srgbClr val="FFFF00"/>
                  </a:solidFill>
                  <a:effectLst>
                    <a:outerShdw blurRad="38100" dist="38100" dir="2700000" algn="tl">
                      <a:srgbClr val="000000"/>
                    </a:outerShdw>
                  </a:effectLst>
                </a:rPr>
                <a:t>(L5)</a:t>
              </a:r>
              <a:endParaRPr lang="en-US" sz="1400" b="1">
                <a:solidFill>
                  <a:srgbClr val="FFFF00"/>
                </a:solidFill>
                <a:effectLst>
                  <a:outerShdw blurRad="38100" dist="38100" dir="2700000" algn="tl">
                    <a:srgbClr val="000000"/>
                  </a:outerShdw>
                </a:effectLst>
              </a:endParaRPr>
            </a:p>
          </p:txBody>
        </p:sp>
        <p:sp>
          <p:nvSpPr>
            <p:cNvPr id="886790" name="Text Box 6"/>
            <p:cNvSpPr txBox="1">
              <a:spLocks noChangeArrowheads="1"/>
            </p:cNvSpPr>
            <p:nvPr/>
          </p:nvSpPr>
          <p:spPr bwMode="auto">
            <a:xfrm>
              <a:off x="5040" y="3360"/>
              <a:ext cx="528" cy="192"/>
            </a:xfrm>
            <a:prstGeom prst="rect">
              <a:avLst/>
            </a:prstGeom>
            <a:noFill/>
            <a:ln w="114300" algn="ctr">
              <a:noFill/>
              <a:miter lim="800000"/>
            </a:ln>
            <a:effectLst/>
          </p:spPr>
          <p:txBody>
            <a:bodyPr>
              <a:spAutoFit/>
            </a:bodyPr>
            <a:lstStyle/>
            <a:p>
              <a:pPr algn="ctr" eaLnBrk="0" hangingPunct="0">
                <a:spcBef>
                  <a:spcPct val="50000"/>
                </a:spcBef>
                <a:buFontTx/>
                <a:buNone/>
                <a:defRPr/>
              </a:pPr>
              <a:r>
                <a:rPr lang="en-US" sz="1400" b="1">
                  <a:solidFill>
                    <a:srgbClr val="FFFF00"/>
                  </a:solidFill>
                  <a:effectLst>
                    <a:outerShdw blurRad="38100" dist="38100" dir="2700000" algn="tl">
                      <a:srgbClr val="000000"/>
                    </a:outerShdw>
                  </a:effectLst>
                </a:rPr>
                <a:t>(S1)</a:t>
              </a:r>
              <a:endParaRPr lang="en-US" sz="1400" b="1">
                <a:solidFill>
                  <a:srgbClr val="FFFF00"/>
                </a:solidFill>
                <a:effectLst>
                  <a:outerShdw blurRad="38100" dist="38100" dir="2700000" algn="tl">
                    <a:srgbClr val="000000"/>
                  </a:outerShdw>
                </a:effectLst>
              </a:endParaRPr>
            </a:p>
          </p:txBody>
        </p:sp>
        <p:sp>
          <p:nvSpPr>
            <p:cNvPr id="886791" name="Text Box 7"/>
            <p:cNvSpPr txBox="1">
              <a:spLocks noChangeArrowheads="1"/>
            </p:cNvSpPr>
            <p:nvPr/>
          </p:nvSpPr>
          <p:spPr bwMode="auto">
            <a:xfrm>
              <a:off x="5040" y="3552"/>
              <a:ext cx="528" cy="192"/>
            </a:xfrm>
            <a:prstGeom prst="rect">
              <a:avLst/>
            </a:prstGeom>
            <a:noFill/>
            <a:ln w="114300" algn="ctr">
              <a:noFill/>
              <a:miter lim="800000"/>
            </a:ln>
            <a:effectLst/>
          </p:spPr>
          <p:txBody>
            <a:bodyPr>
              <a:spAutoFit/>
            </a:bodyPr>
            <a:lstStyle/>
            <a:p>
              <a:pPr algn="ctr" eaLnBrk="0" hangingPunct="0">
                <a:spcBef>
                  <a:spcPct val="50000"/>
                </a:spcBef>
                <a:buFontTx/>
                <a:buNone/>
                <a:defRPr/>
              </a:pPr>
              <a:r>
                <a:rPr lang="en-US" sz="1400" b="1">
                  <a:solidFill>
                    <a:srgbClr val="FFFF00"/>
                  </a:solidFill>
                  <a:effectLst>
                    <a:outerShdw blurRad="38100" dist="38100" dir="2700000" algn="tl">
                      <a:srgbClr val="000000"/>
                    </a:outerShdw>
                  </a:effectLst>
                </a:rPr>
                <a:t>(S2)</a:t>
              </a:r>
              <a:endParaRPr lang="en-US" sz="1400" b="1">
                <a:solidFill>
                  <a:srgbClr val="FFFF00"/>
                </a:solidFill>
                <a:effectLst>
                  <a:outerShdw blurRad="38100" dist="38100" dir="2700000" algn="tl">
                    <a:srgbClr val="000000"/>
                  </a:outerShdw>
                </a:effectLst>
              </a:endParaRPr>
            </a:p>
          </p:txBody>
        </p:sp>
        <p:sp>
          <p:nvSpPr>
            <p:cNvPr id="886792" name="Text Box 8"/>
            <p:cNvSpPr txBox="1">
              <a:spLocks noChangeArrowheads="1"/>
            </p:cNvSpPr>
            <p:nvPr/>
          </p:nvSpPr>
          <p:spPr bwMode="auto">
            <a:xfrm>
              <a:off x="5040" y="3744"/>
              <a:ext cx="528" cy="192"/>
            </a:xfrm>
            <a:prstGeom prst="rect">
              <a:avLst/>
            </a:prstGeom>
            <a:noFill/>
            <a:ln w="114300" algn="ctr">
              <a:noFill/>
              <a:miter lim="800000"/>
            </a:ln>
            <a:effectLst/>
          </p:spPr>
          <p:txBody>
            <a:bodyPr>
              <a:spAutoFit/>
            </a:bodyPr>
            <a:lstStyle/>
            <a:p>
              <a:pPr algn="ctr" eaLnBrk="0" hangingPunct="0">
                <a:spcBef>
                  <a:spcPct val="50000"/>
                </a:spcBef>
                <a:buFontTx/>
                <a:buNone/>
                <a:defRPr/>
              </a:pPr>
              <a:r>
                <a:rPr lang="en-US" sz="1400" b="1">
                  <a:solidFill>
                    <a:srgbClr val="FFFF00"/>
                  </a:solidFill>
                  <a:effectLst>
                    <a:outerShdw blurRad="38100" dist="38100" dir="2700000" algn="tl">
                      <a:srgbClr val="000000"/>
                    </a:outerShdw>
                  </a:effectLst>
                </a:rPr>
                <a:t>(S3)</a:t>
              </a:r>
              <a:endParaRPr lang="en-US" sz="1400" b="1">
                <a:solidFill>
                  <a:srgbClr val="FFFF00"/>
                </a:solidFill>
                <a:effectLst>
                  <a:outerShdw blurRad="38100" dist="38100" dir="2700000" algn="tl">
                    <a:srgbClr val="000000"/>
                  </a:outerShdw>
                </a:effectLst>
              </a:endParaRPr>
            </a:p>
          </p:txBody>
        </p:sp>
      </p:grpSp>
      <p:sp>
        <p:nvSpPr>
          <p:cNvPr id="886793" name="Freeform 9"/>
          <p:cNvSpPr>
            <a:spLocks noChangeArrowheads="1"/>
          </p:cNvSpPr>
          <p:nvPr>
            <p:custDataLst>
              <p:tags r:id="rId3"/>
            </p:custDataLst>
          </p:nvPr>
        </p:nvSpPr>
        <p:spPr bwMode="auto">
          <a:xfrm>
            <a:off x="8489950" y="4110503"/>
            <a:ext cx="550863" cy="1931988"/>
          </a:xfrm>
          <a:custGeom>
            <a:avLst/>
            <a:gdLst>
              <a:gd name="T0" fmla="*/ 297 w 347"/>
              <a:gd name="T1" fmla="*/ 0 h 1217"/>
              <a:gd name="T2" fmla="*/ 340 w 347"/>
              <a:gd name="T3" fmla="*/ 250 h 1217"/>
              <a:gd name="T4" fmla="*/ 340 w 347"/>
              <a:gd name="T5" fmla="*/ 711 h 1217"/>
              <a:gd name="T6" fmla="*/ 306 w 347"/>
              <a:gd name="T7" fmla="*/ 1136 h 1217"/>
              <a:gd name="T8" fmla="*/ 162 w 347"/>
              <a:gd name="T9" fmla="*/ 1198 h 1217"/>
              <a:gd name="T10" fmla="*/ 0 w 347"/>
              <a:gd name="T11" fmla="*/ 1197 h 1217"/>
            </a:gdLst>
            <a:ahLst/>
            <a:cxnLst>
              <a:cxn ang="0">
                <a:pos x="T0" y="T1"/>
              </a:cxn>
              <a:cxn ang="0">
                <a:pos x="T2" y="T3"/>
              </a:cxn>
              <a:cxn ang="0">
                <a:pos x="T4" y="T5"/>
              </a:cxn>
              <a:cxn ang="0">
                <a:pos x="T6" y="T7"/>
              </a:cxn>
              <a:cxn ang="0">
                <a:pos x="T8" y="T9"/>
              </a:cxn>
              <a:cxn ang="0">
                <a:pos x="T10" y="T11"/>
              </a:cxn>
            </a:cxnLst>
            <a:rect l="0" t="0" r="r" b="b"/>
            <a:pathLst>
              <a:path w="347" h="1217">
                <a:moveTo>
                  <a:pt x="297" y="0"/>
                </a:moveTo>
                <a:cubicBezTo>
                  <a:pt x="304" y="42"/>
                  <a:pt x="333" y="132"/>
                  <a:pt x="340" y="250"/>
                </a:cubicBezTo>
                <a:cubicBezTo>
                  <a:pt x="347" y="368"/>
                  <a:pt x="346" y="563"/>
                  <a:pt x="340" y="711"/>
                </a:cubicBezTo>
                <a:cubicBezTo>
                  <a:pt x="334" y="859"/>
                  <a:pt x="336" y="1055"/>
                  <a:pt x="306" y="1136"/>
                </a:cubicBezTo>
                <a:cubicBezTo>
                  <a:pt x="276" y="1217"/>
                  <a:pt x="213" y="1188"/>
                  <a:pt x="162" y="1198"/>
                </a:cubicBezTo>
                <a:cubicBezTo>
                  <a:pt x="111" y="1208"/>
                  <a:pt x="34" y="1197"/>
                  <a:pt x="0" y="1197"/>
                </a:cubicBezTo>
              </a:path>
            </a:pathLst>
          </a:custGeom>
          <a:noFill/>
          <a:ln w="57150">
            <a:solidFill>
              <a:schemeClr val="folHlink"/>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886794" name="Freeform 10" descr="ParaSymp N line"/>
          <p:cNvSpPr/>
          <p:nvPr/>
        </p:nvSpPr>
        <p:spPr bwMode="auto">
          <a:xfrm>
            <a:off x="3525837" y="2630953"/>
            <a:ext cx="5537200" cy="3201988"/>
          </a:xfrm>
          <a:custGeom>
            <a:avLst/>
            <a:gdLst>
              <a:gd name="T0" fmla="*/ 2147483647 w 3488"/>
              <a:gd name="T1" fmla="*/ 2147483647 h 2017"/>
              <a:gd name="T2" fmla="*/ 2147483647 w 3488"/>
              <a:gd name="T3" fmla="*/ 2147483647 h 2017"/>
              <a:gd name="T4" fmla="*/ 2147483647 w 3488"/>
              <a:gd name="T5" fmla="*/ 2147483647 h 2017"/>
              <a:gd name="T6" fmla="*/ 2147483647 w 3488"/>
              <a:gd name="T7" fmla="*/ 2147483647 h 2017"/>
              <a:gd name="T8" fmla="*/ 2147483647 w 3488"/>
              <a:gd name="T9" fmla="*/ 2147483647 h 2017"/>
              <a:gd name="T10" fmla="*/ 2147483647 w 3488"/>
              <a:gd name="T11" fmla="*/ 2147483647 h 2017"/>
              <a:gd name="T12" fmla="*/ 2147483647 w 3488"/>
              <a:gd name="T13" fmla="*/ 2147483647 h 2017"/>
              <a:gd name="T14" fmla="*/ 2147483647 w 3488"/>
              <a:gd name="T15" fmla="*/ 2147483647 h 2017"/>
              <a:gd name="T16" fmla="*/ 2147483647 w 3488"/>
              <a:gd name="T17" fmla="*/ 2147483647 h 2017"/>
              <a:gd name="T18" fmla="*/ 2147483647 w 3488"/>
              <a:gd name="T19" fmla="*/ 2147483647 h 2017"/>
              <a:gd name="T20" fmla="*/ 2147483647 w 3488"/>
              <a:gd name="T21" fmla="*/ 2147483647 h 2017"/>
              <a:gd name="T22" fmla="*/ 2147483647 w 3488"/>
              <a:gd name="T23" fmla="*/ 2147483647 h 2017"/>
              <a:gd name="T24" fmla="*/ 2147483647 w 3488"/>
              <a:gd name="T25" fmla="*/ 2147483647 h 2017"/>
              <a:gd name="T26" fmla="*/ 2147483647 w 3488"/>
              <a:gd name="T27" fmla="*/ 2147483647 h 2017"/>
              <a:gd name="T28" fmla="*/ 2147483647 w 3488"/>
              <a:gd name="T29" fmla="*/ 2147483647 h 2017"/>
              <a:gd name="T30" fmla="*/ 2147483647 w 3488"/>
              <a:gd name="T31" fmla="*/ 2147483647 h 2017"/>
              <a:gd name="T32" fmla="*/ 2147483647 w 3488"/>
              <a:gd name="T33" fmla="*/ 2147483647 h 2017"/>
              <a:gd name="T34" fmla="*/ 2147483647 w 3488"/>
              <a:gd name="T35" fmla="*/ 2147483647 h 2017"/>
              <a:gd name="T36" fmla="*/ 2147483647 w 3488"/>
              <a:gd name="T37" fmla="*/ 2147483647 h 2017"/>
              <a:gd name="T38" fmla="*/ 2147483647 w 3488"/>
              <a:gd name="T39" fmla="*/ 2147483647 h 2017"/>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3488" h="2017">
                <a:moveTo>
                  <a:pt x="48" y="728"/>
                </a:moveTo>
                <a:cubicBezTo>
                  <a:pt x="49" y="698"/>
                  <a:pt x="0" y="574"/>
                  <a:pt x="48" y="545"/>
                </a:cubicBezTo>
                <a:cubicBezTo>
                  <a:pt x="96" y="516"/>
                  <a:pt x="264" y="561"/>
                  <a:pt x="336" y="555"/>
                </a:cubicBezTo>
                <a:cubicBezTo>
                  <a:pt x="408" y="549"/>
                  <a:pt x="397" y="523"/>
                  <a:pt x="483" y="510"/>
                </a:cubicBezTo>
                <a:cubicBezTo>
                  <a:pt x="569" y="497"/>
                  <a:pt x="732" y="492"/>
                  <a:pt x="853" y="478"/>
                </a:cubicBezTo>
                <a:cubicBezTo>
                  <a:pt x="974" y="464"/>
                  <a:pt x="1130" y="448"/>
                  <a:pt x="1208" y="426"/>
                </a:cubicBezTo>
                <a:cubicBezTo>
                  <a:pt x="1286" y="404"/>
                  <a:pt x="1281" y="382"/>
                  <a:pt x="1322" y="345"/>
                </a:cubicBezTo>
                <a:cubicBezTo>
                  <a:pt x="1363" y="308"/>
                  <a:pt x="1406" y="243"/>
                  <a:pt x="1454" y="207"/>
                </a:cubicBezTo>
                <a:cubicBezTo>
                  <a:pt x="1502" y="171"/>
                  <a:pt x="1527" y="151"/>
                  <a:pt x="1613" y="128"/>
                </a:cubicBezTo>
                <a:cubicBezTo>
                  <a:pt x="1699" y="105"/>
                  <a:pt x="1833" y="84"/>
                  <a:pt x="1973" y="70"/>
                </a:cubicBezTo>
                <a:cubicBezTo>
                  <a:pt x="2113" y="56"/>
                  <a:pt x="2311" y="46"/>
                  <a:pt x="2453" y="42"/>
                </a:cubicBezTo>
                <a:cubicBezTo>
                  <a:pt x="2595" y="38"/>
                  <a:pt x="2736" y="0"/>
                  <a:pt x="2825" y="45"/>
                </a:cubicBezTo>
                <a:cubicBezTo>
                  <a:pt x="2914" y="90"/>
                  <a:pt x="2918" y="258"/>
                  <a:pt x="2987" y="314"/>
                </a:cubicBezTo>
                <a:cubicBezTo>
                  <a:pt x="3056" y="370"/>
                  <a:pt x="3160" y="367"/>
                  <a:pt x="3239" y="382"/>
                </a:cubicBezTo>
                <a:cubicBezTo>
                  <a:pt x="3318" y="397"/>
                  <a:pt x="3430" y="317"/>
                  <a:pt x="3459" y="406"/>
                </a:cubicBezTo>
                <a:cubicBezTo>
                  <a:pt x="3488" y="495"/>
                  <a:pt x="3425" y="770"/>
                  <a:pt x="3413" y="918"/>
                </a:cubicBezTo>
                <a:cubicBezTo>
                  <a:pt x="3401" y="1066"/>
                  <a:pt x="3393" y="1176"/>
                  <a:pt x="3386" y="1293"/>
                </a:cubicBezTo>
                <a:cubicBezTo>
                  <a:pt x="3379" y="1410"/>
                  <a:pt x="3377" y="1513"/>
                  <a:pt x="3368" y="1623"/>
                </a:cubicBezTo>
                <a:cubicBezTo>
                  <a:pt x="3359" y="1733"/>
                  <a:pt x="3364" y="1889"/>
                  <a:pt x="3335" y="1953"/>
                </a:cubicBezTo>
                <a:cubicBezTo>
                  <a:pt x="3306" y="2017"/>
                  <a:pt x="3223" y="1995"/>
                  <a:pt x="3193" y="2006"/>
                </a:cubicBezTo>
              </a:path>
            </a:pathLst>
          </a:custGeom>
          <a:noFill/>
          <a:ln w="57150" cap="flat" cmpd="sng">
            <a:solidFill>
              <a:schemeClr val="folHlink"/>
            </a:solidFill>
            <a:prstDash val="solid"/>
            <a:round/>
            <a:headEnd type="none" w="med" len="med"/>
            <a:tailEnd type="none" w="med" len="med"/>
          </a:ln>
          <a:effectLst>
            <a:outerShdw dist="28398" dir="3806097" algn="ctr" rotWithShape="0">
              <a:schemeClr val="bg2"/>
            </a:outerShdw>
          </a:effectLst>
        </p:spPr>
        <p:txBody>
          <a:bodyPr/>
          <a:lstStyle/>
          <a:p>
            <a:pPr>
              <a:buFontTx/>
              <a:buNone/>
              <a:defRPr/>
            </a:pPr>
            <a:endParaRPr lang="zh-CN" altLang="en-US"/>
          </a:p>
        </p:txBody>
      </p:sp>
      <p:pic>
        <p:nvPicPr>
          <p:cNvPr id="886796" name="Picture 12" descr="PSymp"/>
          <p:cNvPicPr>
            <a:picLocks noChangeAspect="1" noChangeArrowheads="1"/>
          </p:cNvPicPr>
          <p:nvPr>
            <p:custDataLst>
              <p:tags r:id="rId4"/>
            </p:custDataLst>
          </p:nvPr>
        </p:nvPicPr>
        <p:blipFill>
          <a:blip r:embed="rId5">
            <a:extLst>
              <a:ext uri="{28A0092B-C50C-407E-A947-70E740481C1C}">
                <a14:useLocalDpi xmlns:a14="http://schemas.microsoft.com/office/drawing/2010/main" val="0"/>
              </a:ext>
            </a:extLst>
          </a:blip>
          <a:srcRect/>
          <a:stretch>
            <a:fillRect/>
          </a:stretch>
        </p:blipFill>
        <p:spPr bwMode="auto">
          <a:xfrm>
            <a:off x="6019799" y="2297578"/>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37899" name="Freeform 13"/>
          <p:cNvSpPr>
            <a:spLocks noChangeArrowheads="1"/>
          </p:cNvSpPr>
          <p:nvPr/>
        </p:nvSpPr>
        <p:spPr bwMode="auto">
          <a:xfrm>
            <a:off x="7639050" y="5417016"/>
            <a:ext cx="500063" cy="152400"/>
          </a:xfrm>
          <a:custGeom>
            <a:avLst/>
            <a:gdLst>
              <a:gd name="T0" fmla="*/ 0 w 315"/>
              <a:gd name="T1" fmla="*/ 96 h 96"/>
              <a:gd name="T2" fmla="*/ 162 w 315"/>
              <a:gd name="T3" fmla="*/ 81 h 96"/>
              <a:gd name="T4" fmla="*/ 240 w 315"/>
              <a:gd name="T5" fmla="*/ 18 h 96"/>
              <a:gd name="T6" fmla="*/ 315 w 315"/>
              <a:gd name="T7" fmla="*/ 0 h 96"/>
            </a:gdLst>
            <a:ahLst/>
            <a:cxnLst>
              <a:cxn ang="0">
                <a:pos x="T0" y="T1"/>
              </a:cxn>
              <a:cxn ang="0">
                <a:pos x="T2" y="T3"/>
              </a:cxn>
              <a:cxn ang="0">
                <a:pos x="T4" y="T5"/>
              </a:cxn>
              <a:cxn ang="0">
                <a:pos x="T6" y="T7"/>
              </a:cxn>
            </a:cxnLst>
            <a:rect l="0" t="0" r="r" b="b"/>
            <a:pathLst>
              <a:path w="315" h="96">
                <a:moveTo>
                  <a:pt x="0" y="96"/>
                </a:moveTo>
                <a:cubicBezTo>
                  <a:pt x="27" y="94"/>
                  <a:pt x="122" y="94"/>
                  <a:pt x="162" y="81"/>
                </a:cubicBezTo>
                <a:cubicBezTo>
                  <a:pt x="202" y="68"/>
                  <a:pt x="215" y="31"/>
                  <a:pt x="240" y="18"/>
                </a:cubicBezTo>
                <a:cubicBezTo>
                  <a:pt x="265" y="5"/>
                  <a:pt x="300" y="4"/>
                  <a:pt x="315" y="0"/>
                </a:cubicBezTo>
              </a:path>
            </a:pathLst>
          </a:custGeom>
          <a:noFill/>
          <a:ln w="57150">
            <a:solidFill>
              <a:srgbClr val="EDB985"/>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30727" name="Freeform 14" descr="Pudendal N"/>
          <p:cNvSpPr/>
          <p:nvPr/>
        </p:nvSpPr>
        <p:spPr bwMode="auto">
          <a:xfrm>
            <a:off x="4030663" y="5050303"/>
            <a:ext cx="4137025" cy="858838"/>
          </a:xfrm>
          <a:custGeom>
            <a:avLst/>
            <a:gdLst>
              <a:gd name="T0" fmla="*/ 0 w 2606"/>
              <a:gd name="T1" fmla="*/ 2147483647 h 541"/>
              <a:gd name="T2" fmla="*/ 2147483647 w 2606"/>
              <a:gd name="T3" fmla="*/ 2147483647 h 541"/>
              <a:gd name="T4" fmla="*/ 2147483647 w 2606"/>
              <a:gd name="T5" fmla="*/ 2147483647 h 541"/>
              <a:gd name="T6" fmla="*/ 2147483647 w 2606"/>
              <a:gd name="T7" fmla="*/ 2147483647 h 541"/>
              <a:gd name="T8" fmla="*/ 2147483647 w 2606"/>
              <a:gd name="T9" fmla="*/ 2147483647 h 541"/>
              <a:gd name="T10" fmla="*/ 2147483647 w 2606"/>
              <a:gd name="T11" fmla="*/ 2147483647 h 541"/>
              <a:gd name="T12" fmla="*/ 2147483647 w 2606"/>
              <a:gd name="T13" fmla="*/ 2147483647 h 541"/>
              <a:gd name="T14" fmla="*/ 2147483647 w 2606"/>
              <a:gd name="T15" fmla="*/ 2147483647 h 541"/>
              <a:gd name="T16" fmla="*/ 2147483647 w 2606"/>
              <a:gd name="T17" fmla="*/ 2147483647 h 541"/>
              <a:gd name="T18" fmla="*/ 2147483647 w 2606"/>
              <a:gd name="T19" fmla="*/ 0 h 5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06" h="541">
                <a:moveTo>
                  <a:pt x="0" y="541"/>
                </a:moveTo>
                <a:cubicBezTo>
                  <a:pt x="54" y="526"/>
                  <a:pt x="163" y="467"/>
                  <a:pt x="325" y="450"/>
                </a:cubicBezTo>
                <a:cubicBezTo>
                  <a:pt x="487" y="433"/>
                  <a:pt x="796" y="443"/>
                  <a:pt x="971" y="438"/>
                </a:cubicBezTo>
                <a:cubicBezTo>
                  <a:pt x="1146" y="433"/>
                  <a:pt x="1232" y="428"/>
                  <a:pt x="1373" y="420"/>
                </a:cubicBezTo>
                <a:cubicBezTo>
                  <a:pt x="1514" y="412"/>
                  <a:pt x="1725" y="395"/>
                  <a:pt x="1819" y="387"/>
                </a:cubicBezTo>
                <a:cubicBezTo>
                  <a:pt x="1913" y="379"/>
                  <a:pt x="1863" y="381"/>
                  <a:pt x="1937" y="372"/>
                </a:cubicBezTo>
                <a:cubicBezTo>
                  <a:pt x="2011" y="363"/>
                  <a:pt x="2199" y="372"/>
                  <a:pt x="2264" y="333"/>
                </a:cubicBezTo>
                <a:cubicBezTo>
                  <a:pt x="2329" y="294"/>
                  <a:pt x="2298" y="188"/>
                  <a:pt x="2324" y="138"/>
                </a:cubicBezTo>
                <a:cubicBezTo>
                  <a:pt x="2350" y="88"/>
                  <a:pt x="2373" y="53"/>
                  <a:pt x="2420" y="30"/>
                </a:cubicBezTo>
                <a:cubicBezTo>
                  <a:pt x="2467" y="7"/>
                  <a:pt x="2567" y="6"/>
                  <a:pt x="2606" y="0"/>
                </a:cubicBezTo>
              </a:path>
            </a:pathLst>
          </a:custGeom>
          <a:noFill/>
          <a:ln w="57150" cap="flat" cmpd="sng">
            <a:solidFill>
              <a:srgbClr val="EDB985"/>
            </a:solidFill>
            <a:prstDash val="solid"/>
            <a:round/>
            <a:headEnd type="none" w="med" len="med"/>
            <a:tailEnd type="none" w="med" len="med"/>
          </a:ln>
          <a:effectLst>
            <a:outerShdw dist="28398" dir="3806097" algn="ctr" rotWithShape="0">
              <a:schemeClr val="bg2"/>
            </a:outerShdw>
          </a:effectLst>
        </p:spPr>
        <p:txBody>
          <a:bodyPr/>
          <a:lstStyle/>
          <a:p>
            <a:pPr>
              <a:buFontTx/>
              <a:buNone/>
              <a:defRPr/>
            </a:pPr>
            <a:endParaRPr lang="zh-CN" altLang="en-US"/>
          </a:p>
        </p:txBody>
      </p:sp>
      <p:sp>
        <p:nvSpPr>
          <p:cNvPr id="886799" name="Freeform 15" descr="Pudendal N line"/>
          <p:cNvSpPr/>
          <p:nvPr/>
        </p:nvSpPr>
        <p:spPr bwMode="auto">
          <a:xfrm>
            <a:off x="4267199" y="3581867"/>
            <a:ext cx="4237038" cy="454025"/>
          </a:xfrm>
          <a:custGeom>
            <a:avLst/>
            <a:gdLst>
              <a:gd name="T0" fmla="*/ 2147483647 w 2669"/>
              <a:gd name="T1" fmla="*/ 2147483647 h 286"/>
              <a:gd name="T2" fmla="*/ 2147483647 w 2669"/>
              <a:gd name="T3" fmla="*/ 2147483647 h 286"/>
              <a:gd name="T4" fmla="*/ 2147483647 w 2669"/>
              <a:gd name="T5" fmla="*/ 2147483647 h 286"/>
              <a:gd name="T6" fmla="*/ 2147483647 w 2669"/>
              <a:gd name="T7" fmla="*/ 2147483647 h 286"/>
              <a:gd name="T8" fmla="*/ 2147483647 w 2669"/>
              <a:gd name="T9" fmla="*/ 2147483647 h 286"/>
              <a:gd name="T10" fmla="*/ 2147483647 w 2669"/>
              <a:gd name="T11" fmla="*/ 2147483647 h 286"/>
              <a:gd name="T12" fmla="*/ 2147483647 w 2669"/>
              <a:gd name="T13" fmla="*/ 2147483647 h 286"/>
              <a:gd name="T14" fmla="*/ 2147483647 w 2669"/>
              <a:gd name="T15" fmla="*/ 2147483647 h 286"/>
              <a:gd name="T16" fmla="*/ 2147483647 w 2669"/>
              <a:gd name="T17" fmla="*/ 2147483647 h 286"/>
              <a:gd name="T18" fmla="*/ 2147483647 w 2669"/>
              <a:gd name="T19" fmla="*/ 2147483647 h 28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9" h="286">
                <a:moveTo>
                  <a:pt x="7" y="130"/>
                </a:moveTo>
                <a:cubicBezTo>
                  <a:pt x="28" y="121"/>
                  <a:pt x="0" y="85"/>
                  <a:pt x="130" y="76"/>
                </a:cubicBezTo>
                <a:cubicBezTo>
                  <a:pt x="260" y="67"/>
                  <a:pt x="621" y="47"/>
                  <a:pt x="788" y="77"/>
                </a:cubicBezTo>
                <a:cubicBezTo>
                  <a:pt x="955" y="107"/>
                  <a:pt x="1021" y="222"/>
                  <a:pt x="1131" y="254"/>
                </a:cubicBezTo>
                <a:cubicBezTo>
                  <a:pt x="1241" y="286"/>
                  <a:pt x="1339" y="269"/>
                  <a:pt x="1447" y="268"/>
                </a:cubicBezTo>
                <a:cubicBezTo>
                  <a:pt x="1555" y="267"/>
                  <a:pt x="1684" y="254"/>
                  <a:pt x="1780" y="249"/>
                </a:cubicBezTo>
                <a:cubicBezTo>
                  <a:pt x="1876" y="244"/>
                  <a:pt x="1944" y="246"/>
                  <a:pt x="2023" y="240"/>
                </a:cubicBezTo>
                <a:cubicBezTo>
                  <a:pt x="2102" y="234"/>
                  <a:pt x="2188" y="247"/>
                  <a:pt x="2256" y="213"/>
                </a:cubicBezTo>
                <a:cubicBezTo>
                  <a:pt x="2324" y="179"/>
                  <a:pt x="2365" y="68"/>
                  <a:pt x="2434" y="34"/>
                </a:cubicBezTo>
                <a:cubicBezTo>
                  <a:pt x="2503" y="0"/>
                  <a:pt x="2620" y="14"/>
                  <a:pt x="2669" y="9"/>
                </a:cubicBezTo>
              </a:path>
            </a:pathLst>
          </a:custGeom>
          <a:noFill/>
          <a:ln w="57150" cap="flat" cmpd="sng">
            <a:solidFill>
              <a:schemeClr val="accent2"/>
            </a:solidFill>
            <a:prstDash val="solid"/>
            <a:round/>
            <a:headEnd type="none" w="med" len="med"/>
            <a:tailEnd type="none" w="med" len="med"/>
          </a:ln>
          <a:effectLst>
            <a:outerShdw dist="28398" dir="3806097" algn="ctr" rotWithShape="0">
              <a:schemeClr val="bg2"/>
            </a:outerShdw>
          </a:effectLst>
        </p:spPr>
        <p:txBody>
          <a:bodyPr/>
          <a:lstStyle/>
          <a:p>
            <a:pPr>
              <a:buFontTx/>
              <a:buNone/>
              <a:defRPr/>
            </a:pPr>
            <a:endParaRPr lang="zh-CN" altLang="en-US"/>
          </a:p>
        </p:txBody>
      </p:sp>
      <p:sp>
        <p:nvSpPr>
          <p:cNvPr id="886803" name="Freeform 19" descr="R  urine in Ureter"/>
          <p:cNvSpPr>
            <a:spLocks noChangeArrowheads="1"/>
          </p:cNvSpPr>
          <p:nvPr/>
        </p:nvSpPr>
        <p:spPr bwMode="auto">
          <a:xfrm flipH="1">
            <a:off x="4991099" y="2946866"/>
            <a:ext cx="342900" cy="950912"/>
          </a:xfrm>
          <a:custGeom>
            <a:avLst/>
            <a:gdLst>
              <a:gd name="T0" fmla="*/ 0 w 264"/>
              <a:gd name="T1" fmla="*/ 56 h 599"/>
              <a:gd name="T2" fmla="*/ 56 w 264"/>
              <a:gd name="T3" fmla="*/ 340 h 599"/>
              <a:gd name="T4" fmla="*/ 120 w 264"/>
              <a:gd name="T5" fmla="*/ 484 h 599"/>
              <a:gd name="T6" fmla="*/ 192 w 264"/>
              <a:gd name="T7" fmla="*/ 588 h 599"/>
              <a:gd name="T8" fmla="*/ 264 w 264"/>
              <a:gd name="T9" fmla="*/ 548 h 599"/>
              <a:gd name="T10" fmla="*/ 192 w 264"/>
              <a:gd name="T11" fmla="*/ 476 h 599"/>
              <a:gd name="T12" fmla="*/ 96 w 264"/>
              <a:gd name="T13" fmla="*/ 292 h 599"/>
              <a:gd name="T14" fmla="*/ 59 w 264"/>
              <a:gd name="T15" fmla="*/ 104 h 599"/>
              <a:gd name="T16" fmla="*/ 39 w 264"/>
              <a:gd name="T17" fmla="*/ 56 h 599"/>
              <a:gd name="T18" fmla="*/ 0 w 264"/>
              <a:gd name="T19" fmla="*/ 56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599">
                <a:moveTo>
                  <a:pt x="0" y="56"/>
                </a:moveTo>
                <a:cubicBezTo>
                  <a:pt x="3" y="103"/>
                  <a:pt x="36" y="269"/>
                  <a:pt x="56" y="340"/>
                </a:cubicBezTo>
                <a:cubicBezTo>
                  <a:pt x="76" y="411"/>
                  <a:pt x="97" y="443"/>
                  <a:pt x="120" y="484"/>
                </a:cubicBezTo>
                <a:cubicBezTo>
                  <a:pt x="143" y="525"/>
                  <a:pt x="168" y="577"/>
                  <a:pt x="192" y="588"/>
                </a:cubicBezTo>
                <a:cubicBezTo>
                  <a:pt x="216" y="599"/>
                  <a:pt x="264" y="567"/>
                  <a:pt x="264" y="548"/>
                </a:cubicBezTo>
                <a:cubicBezTo>
                  <a:pt x="264" y="529"/>
                  <a:pt x="220" y="519"/>
                  <a:pt x="192" y="476"/>
                </a:cubicBezTo>
                <a:cubicBezTo>
                  <a:pt x="164" y="433"/>
                  <a:pt x="118" y="354"/>
                  <a:pt x="96" y="292"/>
                </a:cubicBezTo>
                <a:cubicBezTo>
                  <a:pt x="74" y="230"/>
                  <a:pt x="68" y="143"/>
                  <a:pt x="59" y="104"/>
                </a:cubicBezTo>
                <a:cubicBezTo>
                  <a:pt x="50" y="65"/>
                  <a:pt x="49" y="64"/>
                  <a:pt x="39" y="56"/>
                </a:cubicBezTo>
                <a:cubicBezTo>
                  <a:pt x="29" y="48"/>
                  <a:pt x="0" y="0"/>
                  <a:pt x="0" y="56"/>
                </a:cubicBezTo>
                <a:close/>
              </a:path>
            </a:pathLst>
          </a:custGeom>
          <a:solidFill>
            <a:srgbClr val="FFFF00"/>
          </a:solidFill>
          <a:ln>
            <a:noFill/>
          </a:ln>
          <a:extLst>
            <a:ext uri="{91240B29-F687-4F45-9708-019B960494DF}">
              <a14:hiddenLine xmlns:a14="http://schemas.microsoft.com/office/drawing/2010/main" w="19050">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886804" name="Freeform 20" descr="L urine in Ureter"/>
          <p:cNvSpPr>
            <a:spLocks noChangeArrowheads="1"/>
          </p:cNvSpPr>
          <p:nvPr/>
        </p:nvSpPr>
        <p:spPr bwMode="auto">
          <a:xfrm>
            <a:off x="2057399" y="3059579"/>
            <a:ext cx="419100" cy="950913"/>
          </a:xfrm>
          <a:custGeom>
            <a:avLst/>
            <a:gdLst>
              <a:gd name="T0" fmla="*/ 0 w 264"/>
              <a:gd name="T1" fmla="*/ 56 h 599"/>
              <a:gd name="T2" fmla="*/ 56 w 264"/>
              <a:gd name="T3" fmla="*/ 340 h 599"/>
              <a:gd name="T4" fmla="*/ 120 w 264"/>
              <a:gd name="T5" fmla="*/ 484 h 599"/>
              <a:gd name="T6" fmla="*/ 192 w 264"/>
              <a:gd name="T7" fmla="*/ 588 h 599"/>
              <a:gd name="T8" fmla="*/ 264 w 264"/>
              <a:gd name="T9" fmla="*/ 548 h 599"/>
              <a:gd name="T10" fmla="*/ 192 w 264"/>
              <a:gd name="T11" fmla="*/ 476 h 599"/>
              <a:gd name="T12" fmla="*/ 96 w 264"/>
              <a:gd name="T13" fmla="*/ 292 h 599"/>
              <a:gd name="T14" fmla="*/ 59 w 264"/>
              <a:gd name="T15" fmla="*/ 104 h 599"/>
              <a:gd name="T16" fmla="*/ 39 w 264"/>
              <a:gd name="T17" fmla="*/ 56 h 599"/>
              <a:gd name="T18" fmla="*/ 0 w 264"/>
              <a:gd name="T19" fmla="*/ 56 h 5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4" h="599">
                <a:moveTo>
                  <a:pt x="0" y="56"/>
                </a:moveTo>
                <a:cubicBezTo>
                  <a:pt x="3" y="103"/>
                  <a:pt x="36" y="269"/>
                  <a:pt x="56" y="340"/>
                </a:cubicBezTo>
                <a:cubicBezTo>
                  <a:pt x="76" y="411"/>
                  <a:pt x="97" y="443"/>
                  <a:pt x="120" y="484"/>
                </a:cubicBezTo>
                <a:cubicBezTo>
                  <a:pt x="143" y="525"/>
                  <a:pt x="168" y="577"/>
                  <a:pt x="192" y="588"/>
                </a:cubicBezTo>
                <a:cubicBezTo>
                  <a:pt x="216" y="599"/>
                  <a:pt x="264" y="567"/>
                  <a:pt x="264" y="548"/>
                </a:cubicBezTo>
                <a:cubicBezTo>
                  <a:pt x="264" y="529"/>
                  <a:pt x="220" y="519"/>
                  <a:pt x="192" y="476"/>
                </a:cubicBezTo>
                <a:cubicBezTo>
                  <a:pt x="164" y="433"/>
                  <a:pt x="118" y="354"/>
                  <a:pt x="96" y="292"/>
                </a:cubicBezTo>
                <a:cubicBezTo>
                  <a:pt x="74" y="230"/>
                  <a:pt x="68" y="143"/>
                  <a:pt x="59" y="104"/>
                </a:cubicBezTo>
                <a:cubicBezTo>
                  <a:pt x="50" y="65"/>
                  <a:pt x="49" y="64"/>
                  <a:pt x="39" y="56"/>
                </a:cubicBezTo>
                <a:cubicBezTo>
                  <a:pt x="29" y="48"/>
                  <a:pt x="0" y="0"/>
                  <a:pt x="0" y="56"/>
                </a:cubicBezTo>
                <a:close/>
              </a:path>
            </a:pathLst>
          </a:custGeom>
          <a:solidFill>
            <a:srgbClr val="FFFF00"/>
          </a:solidFill>
          <a:ln>
            <a:noFill/>
          </a:ln>
          <a:extLst>
            <a:ext uri="{91240B29-F687-4F45-9708-019B960494DF}">
              <a14:hiddenLine xmlns:a14="http://schemas.microsoft.com/office/drawing/2010/main" w="19050">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pic>
        <p:nvPicPr>
          <p:cNvPr id="37904" name="Picture 21" descr="Freeform 100_pptX"/>
          <p:cNvPicPr>
            <a:picLocks noChangeAspect="1" noChangeArrowheads="1"/>
          </p:cNvPicPr>
          <p:nvPr>
            <p:custDataLst>
              <p:tags r:id="rId6"/>
            </p:custDataLst>
          </p:nvPr>
        </p:nvPicPr>
        <p:blipFill>
          <a:blip r:embed="rId7">
            <a:extLst>
              <a:ext uri="{28A0092B-C50C-407E-A947-70E740481C1C}">
                <a14:useLocalDpi xmlns:a14="http://schemas.microsoft.com/office/drawing/2010/main" val="0"/>
              </a:ext>
            </a:extLst>
          </a:blip>
          <a:srcRect/>
          <a:stretch>
            <a:fillRect/>
          </a:stretch>
        </p:blipFill>
        <p:spPr bwMode="auto">
          <a:xfrm>
            <a:off x="4952999" y="2924641"/>
            <a:ext cx="560388"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37905" name="Picture 22" descr="Freeform 99_pptX"/>
          <p:cNvPicPr>
            <a:picLocks noChangeAspect="1" noChangeArrowheads="1"/>
          </p:cNvPicPr>
          <p:nvPr>
            <p:custDataLst>
              <p:tags r:id="rId8"/>
            </p:custDataLst>
          </p:nvPr>
        </p:nvPicPr>
        <p:blipFill>
          <a:blip r:embed="rId9">
            <a:extLst>
              <a:ext uri="{28A0092B-C50C-407E-A947-70E740481C1C}">
                <a14:useLocalDpi xmlns:a14="http://schemas.microsoft.com/office/drawing/2010/main" val="0"/>
              </a:ext>
            </a:extLst>
          </a:blip>
          <a:srcRect/>
          <a:stretch>
            <a:fillRect/>
          </a:stretch>
        </p:blipFill>
        <p:spPr bwMode="auto">
          <a:xfrm>
            <a:off x="1978025" y="3067517"/>
            <a:ext cx="7270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37906" name="Picture 23" descr="bladder23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52599" y="3745379"/>
            <a:ext cx="428625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6808" name="Oval 24"/>
          <p:cNvSpPr>
            <a:spLocks noChangeArrowheads="1"/>
          </p:cNvSpPr>
          <p:nvPr/>
        </p:nvSpPr>
        <p:spPr bwMode="auto">
          <a:xfrm>
            <a:off x="3086099" y="4843928"/>
            <a:ext cx="107950" cy="76200"/>
          </a:xfrm>
          <a:prstGeom prst="ellipse">
            <a:avLst/>
          </a:prstGeom>
          <a:solidFill>
            <a:srgbClr val="FFFF00"/>
          </a:solidFill>
          <a:ln>
            <a:noFill/>
          </a:ln>
          <a:extLst>
            <a:ext uri="{91240B29-F687-4F45-9708-019B960494DF}">
              <a14:hiddenLine xmlns:a14="http://schemas.microsoft.com/office/drawing/2010/main" w="19050">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sp>
        <p:nvSpPr>
          <p:cNvPr id="886809" name="Oval 25"/>
          <p:cNvSpPr>
            <a:spLocks noChangeArrowheads="1"/>
          </p:cNvSpPr>
          <p:nvPr/>
        </p:nvSpPr>
        <p:spPr bwMode="auto">
          <a:xfrm>
            <a:off x="3124200" y="4126378"/>
            <a:ext cx="74613" cy="190500"/>
          </a:xfrm>
          <a:prstGeom prst="ellipse">
            <a:avLst/>
          </a:prstGeom>
          <a:solidFill>
            <a:srgbClr val="FFFF00"/>
          </a:solidFill>
          <a:ln>
            <a:noFill/>
          </a:ln>
          <a:extLst>
            <a:ext uri="{91240B29-F687-4F45-9708-019B960494DF}">
              <a14:hiddenLine xmlns:a14="http://schemas.microsoft.com/office/drawing/2010/main" w="19050">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sp>
        <p:nvSpPr>
          <p:cNvPr id="886810" name="Oval 26"/>
          <p:cNvSpPr>
            <a:spLocks noChangeArrowheads="1"/>
          </p:cNvSpPr>
          <p:nvPr/>
        </p:nvSpPr>
        <p:spPr bwMode="auto">
          <a:xfrm>
            <a:off x="4508499" y="4843928"/>
            <a:ext cx="107950" cy="76200"/>
          </a:xfrm>
          <a:prstGeom prst="ellipse">
            <a:avLst/>
          </a:prstGeom>
          <a:solidFill>
            <a:srgbClr val="FFFF00"/>
          </a:solidFill>
          <a:ln>
            <a:noFill/>
          </a:ln>
          <a:extLst>
            <a:ext uri="{91240B29-F687-4F45-9708-019B960494DF}">
              <a14:hiddenLine xmlns:a14="http://schemas.microsoft.com/office/drawing/2010/main" w="19050">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sp>
        <p:nvSpPr>
          <p:cNvPr id="886811" name="Oval 27"/>
          <p:cNvSpPr>
            <a:spLocks noChangeArrowheads="1"/>
          </p:cNvSpPr>
          <p:nvPr/>
        </p:nvSpPr>
        <p:spPr bwMode="auto">
          <a:xfrm>
            <a:off x="4508499" y="4126378"/>
            <a:ext cx="76200" cy="152400"/>
          </a:xfrm>
          <a:prstGeom prst="ellipse">
            <a:avLst/>
          </a:prstGeom>
          <a:solidFill>
            <a:srgbClr val="FFFF00"/>
          </a:solidFill>
          <a:ln>
            <a:noFill/>
          </a:ln>
          <a:extLst>
            <a:ext uri="{91240B29-F687-4F45-9708-019B960494DF}">
              <a14:hiddenLine xmlns:a14="http://schemas.microsoft.com/office/drawing/2010/main" w="19050">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sp>
        <p:nvSpPr>
          <p:cNvPr id="886812" name="Oval 28"/>
          <p:cNvSpPr>
            <a:spLocks noChangeArrowheads="1"/>
          </p:cNvSpPr>
          <p:nvPr/>
        </p:nvSpPr>
        <p:spPr bwMode="auto">
          <a:xfrm>
            <a:off x="3505199" y="5116978"/>
            <a:ext cx="76200" cy="152400"/>
          </a:xfrm>
          <a:prstGeom prst="ellipse">
            <a:avLst/>
          </a:prstGeom>
          <a:solidFill>
            <a:srgbClr val="FFFF00"/>
          </a:solidFill>
          <a:ln>
            <a:noFill/>
          </a:ln>
          <a:extLst>
            <a:ext uri="{91240B29-F687-4F45-9708-019B960494DF}">
              <a14:hiddenLine xmlns:a14="http://schemas.microsoft.com/office/drawing/2010/main" w="19050">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sp>
        <p:nvSpPr>
          <p:cNvPr id="886813" name="Oval 29"/>
          <p:cNvSpPr>
            <a:spLocks noChangeArrowheads="1"/>
          </p:cNvSpPr>
          <p:nvPr/>
        </p:nvSpPr>
        <p:spPr bwMode="auto">
          <a:xfrm flipH="1">
            <a:off x="4190999" y="4659778"/>
            <a:ext cx="77788" cy="190500"/>
          </a:xfrm>
          <a:prstGeom prst="ellipse">
            <a:avLst/>
          </a:prstGeom>
          <a:solidFill>
            <a:srgbClr val="FFFF00"/>
          </a:solidFill>
          <a:ln>
            <a:noFill/>
          </a:ln>
          <a:extLst>
            <a:ext uri="{91240B29-F687-4F45-9708-019B960494DF}">
              <a14:hiddenLine xmlns:a14="http://schemas.microsoft.com/office/drawing/2010/main" w="19050">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sp>
        <p:nvSpPr>
          <p:cNvPr id="886814" name="Oval 30"/>
          <p:cNvSpPr>
            <a:spLocks noChangeArrowheads="1"/>
          </p:cNvSpPr>
          <p:nvPr/>
        </p:nvSpPr>
        <p:spPr bwMode="auto">
          <a:xfrm flipH="1">
            <a:off x="4038600" y="5116978"/>
            <a:ext cx="74613" cy="152400"/>
          </a:xfrm>
          <a:prstGeom prst="ellipse">
            <a:avLst/>
          </a:prstGeom>
          <a:solidFill>
            <a:srgbClr val="FFFF00"/>
          </a:solidFill>
          <a:ln>
            <a:noFill/>
          </a:ln>
          <a:extLst>
            <a:ext uri="{91240B29-F687-4F45-9708-019B960494DF}">
              <a14:hiddenLine xmlns:a14="http://schemas.microsoft.com/office/drawing/2010/main" w="19050">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sp>
        <p:nvSpPr>
          <p:cNvPr id="886815" name="Oval 31"/>
          <p:cNvSpPr>
            <a:spLocks noChangeArrowheads="1"/>
          </p:cNvSpPr>
          <p:nvPr/>
        </p:nvSpPr>
        <p:spPr bwMode="auto">
          <a:xfrm flipH="1">
            <a:off x="4114799" y="4888378"/>
            <a:ext cx="77788" cy="190500"/>
          </a:xfrm>
          <a:prstGeom prst="ellipse">
            <a:avLst/>
          </a:prstGeom>
          <a:solidFill>
            <a:srgbClr val="FFFF00"/>
          </a:solidFill>
          <a:ln>
            <a:noFill/>
          </a:ln>
          <a:extLst>
            <a:ext uri="{91240B29-F687-4F45-9708-019B960494DF}">
              <a14:hiddenLine xmlns:a14="http://schemas.microsoft.com/office/drawing/2010/main" w="19050">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sp>
        <p:nvSpPr>
          <p:cNvPr id="886816" name="Oval 32"/>
          <p:cNvSpPr>
            <a:spLocks noChangeArrowheads="1"/>
          </p:cNvSpPr>
          <p:nvPr/>
        </p:nvSpPr>
        <p:spPr bwMode="auto">
          <a:xfrm flipH="1">
            <a:off x="3886200" y="5269378"/>
            <a:ext cx="74613" cy="152400"/>
          </a:xfrm>
          <a:prstGeom prst="ellipse">
            <a:avLst/>
          </a:prstGeom>
          <a:solidFill>
            <a:srgbClr val="FFFF00"/>
          </a:solidFill>
          <a:ln>
            <a:noFill/>
          </a:ln>
          <a:extLst>
            <a:ext uri="{91240B29-F687-4F45-9708-019B960494DF}">
              <a14:hiddenLine xmlns:a14="http://schemas.microsoft.com/office/drawing/2010/main" w="19050">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sp>
        <p:nvSpPr>
          <p:cNvPr id="886817" name="Oval 33"/>
          <p:cNvSpPr>
            <a:spLocks noChangeArrowheads="1"/>
          </p:cNvSpPr>
          <p:nvPr/>
        </p:nvSpPr>
        <p:spPr bwMode="auto">
          <a:xfrm>
            <a:off x="3429000" y="4797891"/>
            <a:ext cx="74613" cy="190500"/>
          </a:xfrm>
          <a:prstGeom prst="ellipse">
            <a:avLst/>
          </a:prstGeom>
          <a:solidFill>
            <a:srgbClr val="FFFF00"/>
          </a:solidFill>
          <a:ln>
            <a:noFill/>
          </a:ln>
          <a:extLst>
            <a:ext uri="{91240B29-F687-4F45-9708-019B960494DF}">
              <a14:hiddenLine xmlns:a14="http://schemas.microsoft.com/office/drawing/2010/main" w="19050">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sp>
        <p:nvSpPr>
          <p:cNvPr id="886818" name="Oval 34"/>
          <p:cNvSpPr>
            <a:spLocks noChangeArrowheads="1"/>
          </p:cNvSpPr>
          <p:nvPr/>
        </p:nvSpPr>
        <p:spPr bwMode="auto">
          <a:xfrm>
            <a:off x="3657599" y="5178891"/>
            <a:ext cx="76200" cy="152400"/>
          </a:xfrm>
          <a:prstGeom prst="ellipse">
            <a:avLst/>
          </a:prstGeom>
          <a:solidFill>
            <a:srgbClr val="FFFF00"/>
          </a:solidFill>
          <a:ln>
            <a:noFill/>
          </a:ln>
          <a:extLst>
            <a:ext uri="{91240B29-F687-4F45-9708-019B960494DF}">
              <a14:hiddenLine xmlns:a14="http://schemas.microsoft.com/office/drawing/2010/main" w="19050">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sp>
        <p:nvSpPr>
          <p:cNvPr id="886819" name="Oval 35"/>
          <p:cNvSpPr>
            <a:spLocks noChangeArrowheads="1"/>
          </p:cNvSpPr>
          <p:nvPr/>
        </p:nvSpPr>
        <p:spPr bwMode="auto">
          <a:xfrm>
            <a:off x="4495799" y="4393078"/>
            <a:ext cx="76200" cy="152400"/>
          </a:xfrm>
          <a:prstGeom prst="ellipse">
            <a:avLst/>
          </a:prstGeom>
          <a:solidFill>
            <a:srgbClr val="FFFF00"/>
          </a:solidFill>
          <a:ln>
            <a:noFill/>
          </a:ln>
          <a:extLst>
            <a:ext uri="{91240B29-F687-4F45-9708-019B960494DF}">
              <a14:hiddenLine xmlns:a14="http://schemas.microsoft.com/office/drawing/2010/main" w="19050">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sp>
        <p:nvSpPr>
          <p:cNvPr id="886820" name="Oval 36"/>
          <p:cNvSpPr>
            <a:spLocks noChangeArrowheads="1"/>
          </p:cNvSpPr>
          <p:nvPr/>
        </p:nvSpPr>
        <p:spPr bwMode="auto">
          <a:xfrm>
            <a:off x="3124200" y="4354978"/>
            <a:ext cx="74613" cy="190500"/>
          </a:xfrm>
          <a:prstGeom prst="ellipse">
            <a:avLst/>
          </a:prstGeom>
          <a:solidFill>
            <a:srgbClr val="FFFF00"/>
          </a:solidFill>
          <a:ln>
            <a:noFill/>
          </a:ln>
          <a:extLst>
            <a:ext uri="{91240B29-F687-4F45-9708-019B960494DF}">
              <a14:hiddenLine xmlns:a14="http://schemas.microsoft.com/office/drawing/2010/main" w="19050">
                <a:solidFill>
                  <a:srgbClr val="000000"/>
                </a:solidFill>
                <a:rou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sp>
        <p:nvSpPr>
          <p:cNvPr id="886821" name="Freeform 37"/>
          <p:cNvSpPr>
            <a:spLocks noChangeArrowheads="1"/>
          </p:cNvSpPr>
          <p:nvPr/>
        </p:nvSpPr>
        <p:spPr bwMode="auto">
          <a:xfrm>
            <a:off x="3378199" y="4989979"/>
            <a:ext cx="869950" cy="347663"/>
          </a:xfrm>
          <a:custGeom>
            <a:avLst/>
            <a:gdLst>
              <a:gd name="T0" fmla="*/ 51 w 548"/>
              <a:gd name="T1" fmla="*/ 93 h 219"/>
              <a:gd name="T2" fmla="*/ 7 w 548"/>
              <a:gd name="T3" fmla="*/ 33 h 219"/>
              <a:gd name="T4" fmla="*/ 95 w 548"/>
              <a:gd name="T5" fmla="*/ 3 h 219"/>
              <a:gd name="T6" fmla="*/ 140 w 548"/>
              <a:gd name="T7" fmla="*/ 48 h 219"/>
              <a:gd name="T8" fmla="*/ 228 w 548"/>
              <a:gd name="T9" fmla="*/ 18 h 219"/>
              <a:gd name="T10" fmla="*/ 272 w 548"/>
              <a:gd name="T11" fmla="*/ 33 h 219"/>
              <a:gd name="T12" fmla="*/ 338 w 548"/>
              <a:gd name="T13" fmla="*/ 18 h 219"/>
              <a:gd name="T14" fmla="*/ 382 w 548"/>
              <a:gd name="T15" fmla="*/ 48 h 219"/>
              <a:gd name="T16" fmla="*/ 514 w 548"/>
              <a:gd name="T17" fmla="*/ 33 h 219"/>
              <a:gd name="T18" fmla="*/ 544 w 548"/>
              <a:gd name="T19" fmla="*/ 88 h 219"/>
              <a:gd name="T20" fmla="*/ 492 w 548"/>
              <a:gd name="T21" fmla="*/ 138 h 219"/>
              <a:gd name="T22" fmla="*/ 448 w 548"/>
              <a:gd name="T23" fmla="*/ 152 h 219"/>
              <a:gd name="T24" fmla="*/ 382 w 548"/>
              <a:gd name="T25" fmla="*/ 184 h 219"/>
              <a:gd name="T26" fmla="*/ 272 w 548"/>
              <a:gd name="T27" fmla="*/ 214 h 219"/>
              <a:gd name="T28" fmla="*/ 250 w 548"/>
              <a:gd name="T29" fmla="*/ 153 h 219"/>
              <a:gd name="T30" fmla="*/ 184 w 548"/>
              <a:gd name="T31" fmla="*/ 214 h 219"/>
              <a:gd name="T32" fmla="*/ 95 w 548"/>
              <a:gd name="T33" fmla="*/ 138 h 219"/>
              <a:gd name="T34" fmla="*/ 51 w 548"/>
              <a:gd name="T35" fmla="*/ 93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48" h="219">
                <a:moveTo>
                  <a:pt x="51" y="93"/>
                </a:moveTo>
                <a:cubicBezTo>
                  <a:pt x="36" y="76"/>
                  <a:pt x="0" y="48"/>
                  <a:pt x="7" y="33"/>
                </a:cubicBezTo>
                <a:cubicBezTo>
                  <a:pt x="15" y="18"/>
                  <a:pt x="73" y="0"/>
                  <a:pt x="95" y="3"/>
                </a:cubicBezTo>
                <a:cubicBezTo>
                  <a:pt x="118" y="5"/>
                  <a:pt x="118" y="45"/>
                  <a:pt x="140" y="48"/>
                </a:cubicBezTo>
                <a:cubicBezTo>
                  <a:pt x="162" y="50"/>
                  <a:pt x="206" y="20"/>
                  <a:pt x="228" y="18"/>
                </a:cubicBezTo>
                <a:cubicBezTo>
                  <a:pt x="250" y="15"/>
                  <a:pt x="253" y="33"/>
                  <a:pt x="272" y="33"/>
                </a:cubicBezTo>
                <a:cubicBezTo>
                  <a:pt x="290" y="33"/>
                  <a:pt x="319" y="15"/>
                  <a:pt x="338" y="18"/>
                </a:cubicBezTo>
                <a:cubicBezTo>
                  <a:pt x="356" y="20"/>
                  <a:pt x="353" y="45"/>
                  <a:pt x="382" y="48"/>
                </a:cubicBezTo>
                <a:cubicBezTo>
                  <a:pt x="411" y="50"/>
                  <a:pt x="487" y="26"/>
                  <a:pt x="514" y="33"/>
                </a:cubicBezTo>
                <a:cubicBezTo>
                  <a:pt x="541" y="40"/>
                  <a:pt x="548" y="71"/>
                  <a:pt x="544" y="88"/>
                </a:cubicBezTo>
                <a:cubicBezTo>
                  <a:pt x="540" y="105"/>
                  <a:pt x="508" y="127"/>
                  <a:pt x="492" y="138"/>
                </a:cubicBezTo>
                <a:cubicBezTo>
                  <a:pt x="476" y="149"/>
                  <a:pt x="466" y="144"/>
                  <a:pt x="448" y="152"/>
                </a:cubicBezTo>
                <a:cubicBezTo>
                  <a:pt x="430" y="160"/>
                  <a:pt x="411" y="174"/>
                  <a:pt x="382" y="184"/>
                </a:cubicBezTo>
                <a:cubicBezTo>
                  <a:pt x="353" y="194"/>
                  <a:pt x="294" y="219"/>
                  <a:pt x="272" y="214"/>
                </a:cubicBezTo>
                <a:cubicBezTo>
                  <a:pt x="250" y="209"/>
                  <a:pt x="264" y="153"/>
                  <a:pt x="250" y="153"/>
                </a:cubicBezTo>
                <a:cubicBezTo>
                  <a:pt x="235" y="153"/>
                  <a:pt x="209" y="216"/>
                  <a:pt x="184" y="214"/>
                </a:cubicBezTo>
                <a:cubicBezTo>
                  <a:pt x="158" y="211"/>
                  <a:pt x="117" y="158"/>
                  <a:pt x="95" y="138"/>
                </a:cubicBezTo>
                <a:cubicBezTo>
                  <a:pt x="73" y="118"/>
                  <a:pt x="66" y="110"/>
                  <a:pt x="51" y="93"/>
                </a:cubicBezTo>
                <a:close/>
              </a:path>
            </a:pathLst>
          </a:custGeom>
          <a:solidFill>
            <a:srgbClr val="FFFF00"/>
          </a:solidFill>
          <a:ln>
            <a:noFill/>
          </a:ln>
          <a:extLst>
            <a:ext uri="{91240B29-F687-4F45-9708-019B960494DF}">
              <a14:hiddenLine xmlns:a14="http://schemas.microsoft.com/office/drawing/2010/main" w="19050">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886822" name="Rectangle 38" descr="Filling Phase Box"/>
          <p:cNvSpPr>
            <a:spLocks noChangeArrowheads="1"/>
          </p:cNvSpPr>
          <p:nvPr/>
        </p:nvSpPr>
        <p:spPr bwMode="auto">
          <a:xfrm>
            <a:off x="0" y="302516"/>
            <a:ext cx="2106291"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nchorCtr="1"/>
          <a:lstStyle>
            <a:lvl1pPr marL="177800" indent="-1778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spcAft>
                <a:spcPct val="40000"/>
              </a:spcAft>
            </a:pPr>
            <a:r>
              <a:rPr lang="zh-CN" altLang="en-US" sz="4800" b="1" dirty="0">
                <a:solidFill>
                  <a:schemeClr val="bg1"/>
                </a:solidFill>
                <a:latin typeface="华文行楷" panose="02010800040101010101" pitchFamily="2" charset="-122"/>
                <a:ea typeface="华文行楷" panose="02010800040101010101" pitchFamily="2" charset="-122"/>
                <a:cs typeface="+mj-cs"/>
              </a:rPr>
              <a:t>贮尿期</a:t>
            </a:r>
            <a:endParaRPr lang="zh-CN" altLang="en-US" sz="4800" b="1" dirty="0">
              <a:solidFill>
                <a:schemeClr val="bg1"/>
              </a:solidFill>
              <a:latin typeface="华文行楷" panose="02010800040101010101" pitchFamily="2" charset="-122"/>
              <a:ea typeface="华文行楷" panose="02010800040101010101" pitchFamily="2" charset="-122"/>
              <a:cs typeface="+mj-cs"/>
            </a:endParaRPr>
          </a:p>
        </p:txBody>
      </p:sp>
      <p:sp>
        <p:nvSpPr>
          <p:cNvPr id="886823" name="AutoShape 39"/>
          <p:cNvSpPr>
            <a:spLocks noChangeArrowheads="1"/>
          </p:cNvSpPr>
          <p:nvPr/>
        </p:nvSpPr>
        <p:spPr bwMode="auto">
          <a:xfrm>
            <a:off x="3852863" y="3767604"/>
            <a:ext cx="128587" cy="155575"/>
          </a:xfrm>
          <a:prstGeom prst="irregularSeal2">
            <a:avLst/>
          </a:prstGeom>
          <a:solidFill>
            <a:schemeClr val="folHlink"/>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sp>
        <p:nvSpPr>
          <p:cNvPr id="886824" name="AutoShape 40"/>
          <p:cNvSpPr>
            <a:spLocks noChangeArrowheads="1"/>
          </p:cNvSpPr>
          <p:nvPr/>
        </p:nvSpPr>
        <p:spPr bwMode="auto">
          <a:xfrm>
            <a:off x="2690813" y="4021604"/>
            <a:ext cx="128587" cy="155575"/>
          </a:xfrm>
          <a:prstGeom prst="irregularSeal2">
            <a:avLst/>
          </a:prstGeom>
          <a:solidFill>
            <a:schemeClr val="folHlink"/>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sp>
        <p:nvSpPr>
          <p:cNvPr id="886825" name="AutoShape 41"/>
          <p:cNvSpPr>
            <a:spLocks noChangeArrowheads="1"/>
          </p:cNvSpPr>
          <p:nvPr/>
        </p:nvSpPr>
        <p:spPr bwMode="auto">
          <a:xfrm>
            <a:off x="2989263" y="3831104"/>
            <a:ext cx="128587" cy="155575"/>
          </a:xfrm>
          <a:prstGeom prst="irregularSeal2">
            <a:avLst/>
          </a:prstGeom>
          <a:solidFill>
            <a:schemeClr val="folHlink"/>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sp>
        <p:nvSpPr>
          <p:cNvPr id="886826" name="AutoShape 42"/>
          <p:cNvSpPr>
            <a:spLocks noChangeArrowheads="1"/>
          </p:cNvSpPr>
          <p:nvPr/>
        </p:nvSpPr>
        <p:spPr bwMode="auto">
          <a:xfrm>
            <a:off x="2106613" y="4034304"/>
            <a:ext cx="128587" cy="155575"/>
          </a:xfrm>
          <a:prstGeom prst="irregularSeal2">
            <a:avLst/>
          </a:prstGeom>
          <a:solidFill>
            <a:schemeClr val="folHlink"/>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sp>
        <p:nvSpPr>
          <p:cNvPr id="886827" name="Freeform 43"/>
          <p:cNvSpPr>
            <a:spLocks noChangeArrowheads="1"/>
          </p:cNvSpPr>
          <p:nvPr/>
        </p:nvSpPr>
        <p:spPr bwMode="auto">
          <a:xfrm>
            <a:off x="3449638" y="5228103"/>
            <a:ext cx="669925" cy="438150"/>
          </a:xfrm>
          <a:custGeom>
            <a:avLst/>
            <a:gdLst>
              <a:gd name="T0" fmla="*/ 46 w 422"/>
              <a:gd name="T1" fmla="*/ 66 h 318"/>
              <a:gd name="T2" fmla="*/ 188 w 422"/>
              <a:gd name="T3" fmla="*/ 188 h 318"/>
              <a:gd name="T4" fmla="*/ 218 w 422"/>
              <a:gd name="T5" fmla="*/ 254 h 318"/>
              <a:gd name="T6" fmla="*/ 248 w 422"/>
              <a:gd name="T7" fmla="*/ 314 h 318"/>
              <a:gd name="T8" fmla="*/ 282 w 422"/>
              <a:gd name="T9" fmla="*/ 278 h 318"/>
              <a:gd name="T10" fmla="*/ 302 w 422"/>
              <a:gd name="T11" fmla="*/ 200 h 318"/>
              <a:gd name="T12" fmla="*/ 353 w 422"/>
              <a:gd name="T13" fmla="*/ 141 h 318"/>
              <a:gd name="T14" fmla="*/ 405 w 422"/>
              <a:gd name="T15" fmla="*/ 87 h 318"/>
              <a:gd name="T16" fmla="*/ 405 w 422"/>
              <a:gd name="T17" fmla="*/ 11 h 318"/>
              <a:gd name="T18" fmla="*/ 301 w 422"/>
              <a:gd name="T19" fmla="*/ 18 h 318"/>
              <a:gd name="T20" fmla="*/ 41 w 422"/>
              <a:gd name="T21" fmla="*/ 25 h 318"/>
              <a:gd name="T22" fmla="*/ 46 w 422"/>
              <a:gd name="T23" fmla="*/ 66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2" h="318">
                <a:moveTo>
                  <a:pt x="46" y="66"/>
                </a:moveTo>
                <a:cubicBezTo>
                  <a:pt x="70" y="93"/>
                  <a:pt x="159" y="157"/>
                  <a:pt x="188" y="188"/>
                </a:cubicBezTo>
                <a:cubicBezTo>
                  <a:pt x="217" y="219"/>
                  <a:pt x="208" y="233"/>
                  <a:pt x="218" y="254"/>
                </a:cubicBezTo>
                <a:cubicBezTo>
                  <a:pt x="228" y="275"/>
                  <a:pt x="237" y="310"/>
                  <a:pt x="248" y="314"/>
                </a:cubicBezTo>
                <a:cubicBezTo>
                  <a:pt x="259" y="318"/>
                  <a:pt x="273" y="297"/>
                  <a:pt x="282" y="278"/>
                </a:cubicBezTo>
                <a:cubicBezTo>
                  <a:pt x="291" y="259"/>
                  <a:pt x="290" y="223"/>
                  <a:pt x="302" y="200"/>
                </a:cubicBezTo>
                <a:cubicBezTo>
                  <a:pt x="314" y="177"/>
                  <a:pt x="336" y="160"/>
                  <a:pt x="353" y="141"/>
                </a:cubicBezTo>
                <a:cubicBezTo>
                  <a:pt x="370" y="122"/>
                  <a:pt x="396" y="108"/>
                  <a:pt x="405" y="87"/>
                </a:cubicBezTo>
                <a:cubicBezTo>
                  <a:pt x="413" y="65"/>
                  <a:pt x="422" y="23"/>
                  <a:pt x="405" y="11"/>
                </a:cubicBezTo>
                <a:cubicBezTo>
                  <a:pt x="387" y="0"/>
                  <a:pt x="361" y="16"/>
                  <a:pt x="301" y="18"/>
                </a:cubicBezTo>
                <a:cubicBezTo>
                  <a:pt x="240" y="21"/>
                  <a:pt x="82" y="17"/>
                  <a:pt x="41" y="25"/>
                </a:cubicBezTo>
                <a:cubicBezTo>
                  <a:pt x="0" y="33"/>
                  <a:pt x="18" y="39"/>
                  <a:pt x="46" y="66"/>
                </a:cubicBezTo>
                <a:close/>
              </a:path>
            </a:pathLst>
          </a:custGeom>
          <a:solidFill>
            <a:srgbClr val="FEFE00"/>
          </a:solidFill>
          <a:ln>
            <a:noFill/>
          </a:ln>
          <a:extLst>
            <a:ext uri="{91240B29-F687-4F45-9708-019B960494DF}">
              <a14:hiddenLine xmlns:a14="http://schemas.microsoft.com/office/drawing/2010/main" w="19050">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886828" name="Freeform 44"/>
          <p:cNvSpPr>
            <a:spLocks noChangeAspect="1" noChangeArrowheads="1"/>
          </p:cNvSpPr>
          <p:nvPr/>
        </p:nvSpPr>
        <p:spPr bwMode="auto">
          <a:xfrm>
            <a:off x="2038349" y="3929528"/>
            <a:ext cx="3829050" cy="1525588"/>
          </a:xfrm>
          <a:custGeom>
            <a:avLst/>
            <a:gdLst>
              <a:gd name="T0" fmla="*/ 41 w 2412"/>
              <a:gd name="T1" fmla="*/ 226 h 961"/>
              <a:gd name="T2" fmla="*/ 171 w 2412"/>
              <a:gd name="T3" fmla="*/ 183 h 961"/>
              <a:gd name="T4" fmla="*/ 279 w 2412"/>
              <a:gd name="T5" fmla="*/ 196 h 961"/>
              <a:gd name="T6" fmla="*/ 400 w 2412"/>
              <a:gd name="T7" fmla="*/ 213 h 961"/>
              <a:gd name="T8" fmla="*/ 517 w 2412"/>
              <a:gd name="T9" fmla="*/ 208 h 961"/>
              <a:gd name="T10" fmla="*/ 545 w 2412"/>
              <a:gd name="T11" fmla="*/ 136 h 961"/>
              <a:gd name="T12" fmla="*/ 586 w 2412"/>
              <a:gd name="T13" fmla="*/ 88 h 961"/>
              <a:gd name="T14" fmla="*/ 670 w 2412"/>
              <a:gd name="T15" fmla="*/ 88 h 961"/>
              <a:gd name="T16" fmla="*/ 860 w 2412"/>
              <a:gd name="T17" fmla="*/ 37 h 961"/>
              <a:gd name="T18" fmla="*/ 998 w 2412"/>
              <a:gd name="T19" fmla="*/ 3 h 961"/>
              <a:gd name="T20" fmla="*/ 1219 w 2412"/>
              <a:gd name="T21" fmla="*/ 21 h 961"/>
              <a:gd name="T22" fmla="*/ 1418 w 2412"/>
              <a:gd name="T23" fmla="*/ 13 h 961"/>
              <a:gd name="T24" fmla="*/ 1483 w 2412"/>
              <a:gd name="T25" fmla="*/ 46 h 961"/>
              <a:gd name="T26" fmla="*/ 1593 w 2412"/>
              <a:gd name="T27" fmla="*/ 78 h 961"/>
              <a:gd name="T28" fmla="*/ 1709 w 2412"/>
              <a:gd name="T29" fmla="*/ 74 h 961"/>
              <a:gd name="T30" fmla="*/ 1723 w 2412"/>
              <a:gd name="T31" fmla="*/ 61 h 961"/>
              <a:gd name="T32" fmla="*/ 1774 w 2412"/>
              <a:gd name="T33" fmla="*/ 51 h 961"/>
              <a:gd name="T34" fmla="*/ 1805 w 2412"/>
              <a:gd name="T35" fmla="*/ 89 h 961"/>
              <a:gd name="T36" fmla="*/ 1829 w 2412"/>
              <a:gd name="T37" fmla="*/ 173 h 961"/>
              <a:gd name="T38" fmla="*/ 1939 w 2412"/>
              <a:gd name="T39" fmla="*/ 196 h 961"/>
              <a:gd name="T40" fmla="*/ 2058 w 2412"/>
              <a:gd name="T41" fmla="*/ 163 h 961"/>
              <a:gd name="T42" fmla="*/ 2122 w 2412"/>
              <a:gd name="T43" fmla="*/ 157 h 961"/>
              <a:gd name="T44" fmla="*/ 2218 w 2412"/>
              <a:gd name="T45" fmla="*/ 154 h 961"/>
              <a:gd name="T46" fmla="*/ 2326 w 2412"/>
              <a:gd name="T47" fmla="*/ 196 h 961"/>
              <a:gd name="T48" fmla="*/ 2380 w 2412"/>
              <a:gd name="T49" fmla="*/ 237 h 961"/>
              <a:gd name="T50" fmla="*/ 2412 w 2412"/>
              <a:gd name="T51" fmla="*/ 286 h 961"/>
              <a:gd name="T52" fmla="*/ 2382 w 2412"/>
              <a:gd name="T53" fmla="*/ 340 h 961"/>
              <a:gd name="T54" fmla="*/ 2326 w 2412"/>
              <a:gd name="T55" fmla="*/ 388 h 961"/>
              <a:gd name="T56" fmla="*/ 2228 w 2412"/>
              <a:gd name="T57" fmla="*/ 447 h 961"/>
              <a:gd name="T58" fmla="*/ 2090 w 2412"/>
              <a:gd name="T59" fmla="*/ 511 h 961"/>
              <a:gd name="T60" fmla="*/ 1904 w 2412"/>
              <a:gd name="T61" fmla="*/ 559 h 961"/>
              <a:gd name="T62" fmla="*/ 1829 w 2412"/>
              <a:gd name="T63" fmla="*/ 580 h 961"/>
              <a:gd name="T64" fmla="*/ 1744 w 2412"/>
              <a:gd name="T65" fmla="*/ 620 h 961"/>
              <a:gd name="T66" fmla="*/ 1697 w 2412"/>
              <a:gd name="T67" fmla="*/ 700 h 961"/>
              <a:gd name="T68" fmla="*/ 1638 w 2412"/>
              <a:gd name="T69" fmla="*/ 747 h 961"/>
              <a:gd name="T70" fmla="*/ 1496 w 2412"/>
              <a:gd name="T71" fmla="*/ 822 h 961"/>
              <a:gd name="T72" fmla="*/ 1425 w 2412"/>
              <a:gd name="T73" fmla="*/ 838 h 961"/>
              <a:gd name="T74" fmla="*/ 1387 w 2412"/>
              <a:gd name="T75" fmla="*/ 869 h 961"/>
              <a:gd name="T76" fmla="*/ 1299 w 2412"/>
              <a:gd name="T77" fmla="*/ 904 h 961"/>
              <a:gd name="T78" fmla="*/ 1209 w 2412"/>
              <a:gd name="T79" fmla="*/ 952 h 961"/>
              <a:gd name="T80" fmla="*/ 1125 w 2412"/>
              <a:gd name="T81" fmla="*/ 958 h 961"/>
              <a:gd name="T82" fmla="*/ 1035 w 2412"/>
              <a:gd name="T83" fmla="*/ 934 h 961"/>
              <a:gd name="T84" fmla="*/ 975 w 2412"/>
              <a:gd name="T85" fmla="*/ 898 h 961"/>
              <a:gd name="T86" fmla="*/ 891 w 2412"/>
              <a:gd name="T87" fmla="*/ 844 h 961"/>
              <a:gd name="T88" fmla="*/ 768 w 2412"/>
              <a:gd name="T89" fmla="*/ 801 h 961"/>
              <a:gd name="T90" fmla="*/ 672 w 2412"/>
              <a:gd name="T91" fmla="*/ 741 h 961"/>
              <a:gd name="T92" fmla="*/ 638 w 2412"/>
              <a:gd name="T93" fmla="*/ 684 h 961"/>
              <a:gd name="T94" fmla="*/ 594 w 2412"/>
              <a:gd name="T95" fmla="*/ 641 h 961"/>
              <a:gd name="T96" fmla="*/ 540 w 2412"/>
              <a:gd name="T97" fmla="*/ 600 h 961"/>
              <a:gd name="T98" fmla="*/ 396 w 2412"/>
              <a:gd name="T99" fmla="*/ 553 h 961"/>
              <a:gd name="T100" fmla="*/ 223 w 2412"/>
              <a:gd name="T101" fmla="*/ 511 h 961"/>
              <a:gd name="T102" fmla="*/ 108 w 2412"/>
              <a:gd name="T103" fmla="*/ 447 h 961"/>
              <a:gd name="T104" fmla="*/ 26 w 2412"/>
              <a:gd name="T105" fmla="*/ 388 h 961"/>
              <a:gd name="T106" fmla="*/ 2 w 2412"/>
              <a:gd name="T107" fmla="*/ 292 h 961"/>
              <a:gd name="T108" fmla="*/ 41 w 2412"/>
              <a:gd name="T109" fmla="*/ 226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412" h="961">
                <a:moveTo>
                  <a:pt x="41" y="226"/>
                </a:moveTo>
                <a:cubicBezTo>
                  <a:pt x="69" y="208"/>
                  <a:pt x="132" y="189"/>
                  <a:pt x="171" y="183"/>
                </a:cubicBezTo>
                <a:cubicBezTo>
                  <a:pt x="210" y="179"/>
                  <a:pt x="240" y="190"/>
                  <a:pt x="279" y="196"/>
                </a:cubicBezTo>
                <a:cubicBezTo>
                  <a:pt x="316" y="202"/>
                  <a:pt x="361" y="211"/>
                  <a:pt x="400" y="213"/>
                </a:cubicBezTo>
                <a:cubicBezTo>
                  <a:pt x="439" y="215"/>
                  <a:pt x="493" y="220"/>
                  <a:pt x="517" y="208"/>
                </a:cubicBezTo>
                <a:cubicBezTo>
                  <a:pt x="542" y="195"/>
                  <a:pt x="534" y="155"/>
                  <a:pt x="545" y="136"/>
                </a:cubicBezTo>
                <a:cubicBezTo>
                  <a:pt x="556" y="115"/>
                  <a:pt x="566" y="95"/>
                  <a:pt x="586" y="88"/>
                </a:cubicBezTo>
                <a:cubicBezTo>
                  <a:pt x="607" y="79"/>
                  <a:pt x="625" y="95"/>
                  <a:pt x="670" y="88"/>
                </a:cubicBezTo>
                <a:cubicBezTo>
                  <a:pt x="715" y="79"/>
                  <a:pt x="806" y="51"/>
                  <a:pt x="860" y="37"/>
                </a:cubicBezTo>
                <a:cubicBezTo>
                  <a:pt x="914" y="24"/>
                  <a:pt x="938" y="6"/>
                  <a:pt x="998" y="3"/>
                </a:cubicBezTo>
                <a:cubicBezTo>
                  <a:pt x="1059" y="0"/>
                  <a:pt x="1150" y="20"/>
                  <a:pt x="1219" y="21"/>
                </a:cubicBezTo>
                <a:cubicBezTo>
                  <a:pt x="1290" y="24"/>
                  <a:pt x="1374" y="10"/>
                  <a:pt x="1418" y="13"/>
                </a:cubicBezTo>
                <a:cubicBezTo>
                  <a:pt x="1463" y="17"/>
                  <a:pt x="1454" y="34"/>
                  <a:pt x="1483" y="46"/>
                </a:cubicBezTo>
                <a:cubicBezTo>
                  <a:pt x="1511" y="55"/>
                  <a:pt x="1556" y="72"/>
                  <a:pt x="1593" y="78"/>
                </a:cubicBezTo>
                <a:cubicBezTo>
                  <a:pt x="1632" y="82"/>
                  <a:pt x="1686" y="77"/>
                  <a:pt x="1709" y="74"/>
                </a:cubicBezTo>
                <a:cubicBezTo>
                  <a:pt x="1731" y="71"/>
                  <a:pt x="1712" y="65"/>
                  <a:pt x="1723" y="61"/>
                </a:cubicBezTo>
                <a:cubicBezTo>
                  <a:pt x="1733" y="57"/>
                  <a:pt x="1759" y="46"/>
                  <a:pt x="1774" y="51"/>
                </a:cubicBezTo>
                <a:cubicBezTo>
                  <a:pt x="1787" y="55"/>
                  <a:pt x="1796" y="70"/>
                  <a:pt x="1805" y="89"/>
                </a:cubicBezTo>
                <a:cubicBezTo>
                  <a:pt x="1815" y="110"/>
                  <a:pt x="1807" y="155"/>
                  <a:pt x="1829" y="173"/>
                </a:cubicBezTo>
                <a:cubicBezTo>
                  <a:pt x="1850" y="192"/>
                  <a:pt x="1901" y="198"/>
                  <a:pt x="1939" y="196"/>
                </a:cubicBezTo>
                <a:cubicBezTo>
                  <a:pt x="1977" y="194"/>
                  <a:pt x="2028" y="169"/>
                  <a:pt x="2058" y="163"/>
                </a:cubicBezTo>
                <a:cubicBezTo>
                  <a:pt x="2088" y="157"/>
                  <a:pt x="2095" y="159"/>
                  <a:pt x="2122" y="157"/>
                </a:cubicBezTo>
                <a:cubicBezTo>
                  <a:pt x="2149" y="155"/>
                  <a:pt x="2183" y="148"/>
                  <a:pt x="2218" y="154"/>
                </a:cubicBezTo>
                <a:cubicBezTo>
                  <a:pt x="2254" y="159"/>
                  <a:pt x="2300" y="182"/>
                  <a:pt x="2326" y="196"/>
                </a:cubicBezTo>
                <a:cubicBezTo>
                  <a:pt x="2352" y="209"/>
                  <a:pt x="2365" y="222"/>
                  <a:pt x="2380" y="237"/>
                </a:cubicBezTo>
                <a:cubicBezTo>
                  <a:pt x="2393" y="253"/>
                  <a:pt x="2412" y="269"/>
                  <a:pt x="2412" y="286"/>
                </a:cubicBezTo>
                <a:cubicBezTo>
                  <a:pt x="2412" y="303"/>
                  <a:pt x="2395" y="324"/>
                  <a:pt x="2382" y="340"/>
                </a:cubicBezTo>
                <a:cubicBezTo>
                  <a:pt x="2367" y="357"/>
                  <a:pt x="2352" y="371"/>
                  <a:pt x="2326" y="388"/>
                </a:cubicBezTo>
                <a:cubicBezTo>
                  <a:pt x="2302" y="407"/>
                  <a:pt x="2267" y="426"/>
                  <a:pt x="2228" y="447"/>
                </a:cubicBezTo>
                <a:cubicBezTo>
                  <a:pt x="2189" y="466"/>
                  <a:pt x="2144" y="492"/>
                  <a:pt x="2090" y="511"/>
                </a:cubicBezTo>
                <a:cubicBezTo>
                  <a:pt x="2034" y="530"/>
                  <a:pt x="1949" y="547"/>
                  <a:pt x="1904" y="559"/>
                </a:cubicBezTo>
                <a:cubicBezTo>
                  <a:pt x="1861" y="570"/>
                  <a:pt x="1856" y="570"/>
                  <a:pt x="1829" y="580"/>
                </a:cubicBezTo>
                <a:cubicBezTo>
                  <a:pt x="1802" y="591"/>
                  <a:pt x="1764" y="599"/>
                  <a:pt x="1744" y="620"/>
                </a:cubicBezTo>
                <a:cubicBezTo>
                  <a:pt x="1722" y="638"/>
                  <a:pt x="1714" y="678"/>
                  <a:pt x="1697" y="700"/>
                </a:cubicBezTo>
                <a:cubicBezTo>
                  <a:pt x="1681" y="721"/>
                  <a:pt x="1671" y="728"/>
                  <a:pt x="1638" y="747"/>
                </a:cubicBezTo>
                <a:cubicBezTo>
                  <a:pt x="1604" y="768"/>
                  <a:pt x="1532" y="807"/>
                  <a:pt x="1496" y="822"/>
                </a:cubicBezTo>
                <a:cubicBezTo>
                  <a:pt x="1460" y="837"/>
                  <a:pt x="1443" y="830"/>
                  <a:pt x="1425" y="838"/>
                </a:cubicBezTo>
                <a:cubicBezTo>
                  <a:pt x="1407" y="846"/>
                  <a:pt x="1408" y="858"/>
                  <a:pt x="1387" y="869"/>
                </a:cubicBezTo>
                <a:cubicBezTo>
                  <a:pt x="1366" y="880"/>
                  <a:pt x="1328" y="890"/>
                  <a:pt x="1299" y="904"/>
                </a:cubicBezTo>
                <a:cubicBezTo>
                  <a:pt x="1270" y="918"/>
                  <a:pt x="1238" y="943"/>
                  <a:pt x="1209" y="952"/>
                </a:cubicBezTo>
                <a:cubicBezTo>
                  <a:pt x="1180" y="961"/>
                  <a:pt x="1154" y="961"/>
                  <a:pt x="1125" y="958"/>
                </a:cubicBezTo>
                <a:cubicBezTo>
                  <a:pt x="1096" y="955"/>
                  <a:pt x="1060" y="944"/>
                  <a:pt x="1035" y="934"/>
                </a:cubicBezTo>
                <a:cubicBezTo>
                  <a:pt x="1010" y="924"/>
                  <a:pt x="999" y="913"/>
                  <a:pt x="975" y="898"/>
                </a:cubicBezTo>
                <a:cubicBezTo>
                  <a:pt x="951" y="883"/>
                  <a:pt x="926" y="860"/>
                  <a:pt x="891" y="844"/>
                </a:cubicBezTo>
                <a:cubicBezTo>
                  <a:pt x="856" y="828"/>
                  <a:pt x="804" y="817"/>
                  <a:pt x="768" y="801"/>
                </a:cubicBezTo>
                <a:cubicBezTo>
                  <a:pt x="732" y="784"/>
                  <a:pt x="694" y="760"/>
                  <a:pt x="672" y="741"/>
                </a:cubicBezTo>
                <a:cubicBezTo>
                  <a:pt x="650" y="721"/>
                  <a:pt x="651" y="700"/>
                  <a:pt x="638" y="684"/>
                </a:cubicBezTo>
                <a:cubicBezTo>
                  <a:pt x="625" y="667"/>
                  <a:pt x="610" y="655"/>
                  <a:pt x="594" y="641"/>
                </a:cubicBezTo>
                <a:cubicBezTo>
                  <a:pt x="578" y="627"/>
                  <a:pt x="573" y="615"/>
                  <a:pt x="540" y="600"/>
                </a:cubicBezTo>
                <a:cubicBezTo>
                  <a:pt x="507" y="585"/>
                  <a:pt x="449" y="567"/>
                  <a:pt x="396" y="553"/>
                </a:cubicBezTo>
                <a:cubicBezTo>
                  <a:pt x="343" y="538"/>
                  <a:pt x="271" y="529"/>
                  <a:pt x="223" y="511"/>
                </a:cubicBezTo>
                <a:cubicBezTo>
                  <a:pt x="175" y="494"/>
                  <a:pt x="141" y="466"/>
                  <a:pt x="108" y="447"/>
                </a:cubicBezTo>
                <a:cubicBezTo>
                  <a:pt x="76" y="426"/>
                  <a:pt x="45" y="414"/>
                  <a:pt x="26" y="388"/>
                </a:cubicBezTo>
                <a:cubicBezTo>
                  <a:pt x="9" y="363"/>
                  <a:pt x="0" y="320"/>
                  <a:pt x="2" y="292"/>
                </a:cubicBezTo>
                <a:cubicBezTo>
                  <a:pt x="4" y="266"/>
                  <a:pt x="13" y="250"/>
                  <a:pt x="41" y="226"/>
                </a:cubicBezTo>
                <a:close/>
              </a:path>
            </a:pathLst>
          </a:custGeom>
          <a:solidFill>
            <a:srgbClr val="FFFF00"/>
          </a:solidFill>
          <a:ln w="19050">
            <a:solidFill>
              <a:srgbClr val="FFFF66"/>
            </a:solidFill>
            <a:round/>
          </a:ln>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886829" name="Oval 45"/>
          <p:cNvSpPr>
            <a:spLocks noChangeArrowheads="1"/>
          </p:cNvSpPr>
          <p:nvPr/>
        </p:nvSpPr>
        <p:spPr bwMode="auto">
          <a:xfrm>
            <a:off x="3038474" y="5253503"/>
            <a:ext cx="1555750" cy="508000"/>
          </a:xfrm>
          <a:prstGeom prst="ellipse">
            <a:avLst/>
          </a:prstGeom>
          <a:noFill/>
          <a:ln w="19050" algn="ctr">
            <a:solidFill>
              <a:schemeClr val="folHlink"/>
            </a:solidFill>
            <a:round/>
          </a:ln>
          <a:effectLst>
            <a:outerShdw dist="35921" dir="2700000" algn="ctr" rotWithShape="0">
              <a:schemeClr val="bg2"/>
            </a:outerShdw>
          </a:effectLst>
        </p:spPr>
        <p:txBody>
          <a:bodyPr wrap="none" anchor="ctr"/>
          <a:lstStyle/>
          <a:p>
            <a:pPr algn="ctr" eaLnBrk="0" hangingPunct="0">
              <a:buFontTx/>
              <a:buNone/>
              <a:defRPr/>
            </a:pPr>
            <a:endParaRPr lang="en-US" altLang="zh-CN" sz="2000"/>
          </a:p>
        </p:txBody>
      </p:sp>
      <p:pic>
        <p:nvPicPr>
          <p:cNvPr id="37930" name="Picture 47" descr="Custom:  Freeform 74_pptX"/>
          <p:cNvPicPr>
            <a:picLocks noChangeAspect="1" noChangeArrowheads="1"/>
          </p:cNvPicPr>
          <p:nvPr>
            <p:custDataLst>
              <p:tags r:id="rId11"/>
            </p:custDataLst>
          </p:nvPr>
        </p:nvPicPr>
        <p:blipFill>
          <a:blip r:embed="rId12">
            <a:extLst>
              <a:ext uri="{28A0092B-C50C-407E-A947-70E740481C1C}">
                <a14:useLocalDpi xmlns:a14="http://schemas.microsoft.com/office/drawing/2010/main" val="0"/>
              </a:ext>
            </a:extLst>
          </a:blip>
          <a:srcRect/>
          <a:stretch>
            <a:fillRect/>
          </a:stretch>
        </p:blipFill>
        <p:spPr bwMode="auto">
          <a:xfrm>
            <a:off x="3287712" y="5304303"/>
            <a:ext cx="6667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37931" name="Picture 48" descr="Custom:  Freeform 75_pptX"/>
          <p:cNvPicPr>
            <a:picLocks noChangeAspect="1" noChangeArrowheads="1"/>
          </p:cNvPicPr>
          <p:nvPr>
            <p:custDataLst>
              <p:tags r:id="rId13"/>
            </p:custDataLst>
          </p:nvPr>
        </p:nvPicPr>
        <p:blipFill>
          <a:blip r:embed="rId14">
            <a:extLst>
              <a:ext uri="{28A0092B-C50C-407E-A947-70E740481C1C}">
                <a14:useLocalDpi xmlns:a14="http://schemas.microsoft.com/office/drawing/2010/main" val="0"/>
              </a:ext>
            </a:extLst>
          </a:blip>
          <a:srcRect/>
          <a:stretch>
            <a:fillRect/>
          </a:stretch>
        </p:blipFill>
        <p:spPr bwMode="auto">
          <a:xfrm>
            <a:off x="3838575" y="5266203"/>
            <a:ext cx="59372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grpSp>
        <p:nvGrpSpPr>
          <p:cNvPr id="3" name="Group 49"/>
          <p:cNvGrpSpPr/>
          <p:nvPr/>
        </p:nvGrpSpPr>
        <p:grpSpPr bwMode="auto">
          <a:xfrm>
            <a:off x="2341563" y="5728167"/>
            <a:ext cx="1677987" cy="593725"/>
            <a:chOff x="1461" y="3687"/>
            <a:chExt cx="1057" cy="374"/>
          </a:xfrm>
        </p:grpSpPr>
        <p:pic>
          <p:nvPicPr>
            <p:cNvPr id="37933" name="Picture 50" descr="Freeform 75_pptX"/>
            <p:cNvPicPr>
              <a:picLocks noChangeAspect="1" noChangeArrowheads="1"/>
            </p:cNvPicPr>
            <p:nvPr>
              <p:custDataLst>
                <p:tags r:id="rId15"/>
              </p:custDataLst>
            </p:nvPr>
          </p:nvPicPr>
          <p:blipFill>
            <a:blip r:embed="rId14">
              <a:extLst>
                <a:ext uri="{28A0092B-C50C-407E-A947-70E740481C1C}">
                  <a14:useLocalDpi xmlns:a14="http://schemas.microsoft.com/office/drawing/2010/main" val="0"/>
                </a:ext>
              </a:extLst>
            </a:blip>
            <a:srcRect/>
            <a:stretch>
              <a:fillRect/>
            </a:stretch>
          </p:blipFill>
          <p:spPr bwMode="auto">
            <a:xfrm rot="7145529">
              <a:off x="2158" y="3700"/>
              <a:ext cx="374"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37934" name="Picture 51" descr="RtExtSph"/>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120000">
              <a:off x="1461" y="3769"/>
              <a:ext cx="925"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52"/>
          <p:cNvGrpSpPr/>
          <p:nvPr/>
        </p:nvGrpSpPr>
        <p:grpSpPr bwMode="auto">
          <a:xfrm>
            <a:off x="3703637" y="5621803"/>
            <a:ext cx="1687512" cy="666750"/>
            <a:chOff x="2357" y="3630"/>
            <a:chExt cx="1063" cy="420"/>
          </a:xfrm>
        </p:grpSpPr>
        <p:pic>
          <p:nvPicPr>
            <p:cNvPr id="37936" name="Picture 53" descr="Freeform 74_pptX"/>
            <p:cNvPicPr>
              <a:picLocks noChangeAspect="1" noChangeArrowheads="1"/>
            </p:cNvPicPr>
            <p:nvPr>
              <p:custDataLst>
                <p:tags r:id="rId17"/>
              </p:custDataLst>
            </p:nvPr>
          </p:nvPicPr>
          <p:blipFill>
            <a:blip r:embed="rId12">
              <a:extLst>
                <a:ext uri="{28A0092B-C50C-407E-A947-70E740481C1C}">
                  <a14:useLocalDpi xmlns:a14="http://schemas.microsoft.com/office/drawing/2010/main" val="0"/>
                </a:ext>
              </a:extLst>
            </a:blip>
            <a:srcRect/>
            <a:stretch>
              <a:fillRect/>
            </a:stretch>
          </p:blipFill>
          <p:spPr bwMode="auto">
            <a:xfrm rot="-6822779">
              <a:off x="2321" y="3664"/>
              <a:ext cx="42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37937" name="Picture 54" descr="RtExtSph"/>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10653853" flipV="1">
              <a:off x="2495" y="3763"/>
              <a:ext cx="925"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86839" name="Text Box 55"/>
          <p:cNvSpPr txBox="1">
            <a:spLocks noChangeArrowheads="1"/>
          </p:cNvSpPr>
          <p:nvPr/>
        </p:nvSpPr>
        <p:spPr bwMode="auto">
          <a:xfrm>
            <a:off x="0" y="3516779"/>
            <a:ext cx="1255713" cy="523875"/>
          </a:xfrm>
          <a:prstGeom prst="rect">
            <a:avLst/>
          </a:prstGeom>
          <a:noFill/>
          <a:ln w="19050" algn="ctr">
            <a:noFill/>
            <a:miter lim="800000"/>
          </a:ln>
          <a:effectLst/>
        </p:spPr>
        <p:txBody>
          <a:bodyPr>
            <a:spAutoFit/>
          </a:bodyPr>
          <a:lstStyle/>
          <a:p>
            <a:pPr algn="ctr" eaLnBrk="0" hangingPunct="0">
              <a:spcBef>
                <a:spcPct val="50000"/>
              </a:spcBef>
              <a:buFontTx/>
              <a:buNone/>
              <a:defRPr/>
            </a:pPr>
            <a:r>
              <a:rPr lang="en-US" sz="1400" dirty="0"/>
              <a:t>Stretch</a:t>
            </a:r>
            <a:r>
              <a:rPr lang="en-US" sz="1400" b="1" dirty="0">
                <a:effectLst>
                  <a:outerShdw blurRad="38100" dist="38100" dir="2700000" algn="tl">
                    <a:srgbClr val="000000"/>
                  </a:outerShdw>
                </a:effectLst>
              </a:rPr>
              <a:t> </a:t>
            </a:r>
            <a:r>
              <a:rPr lang="en-US" sz="1400" dirty="0"/>
              <a:t>Receptors</a:t>
            </a:r>
            <a:endParaRPr lang="en-US" sz="1400" dirty="0"/>
          </a:p>
        </p:txBody>
      </p:sp>
      <p:sp>
        <p:nvSpPr>
          <p:cNvPr id="886840" name="Line 56"/>
          <p:cNvSpPr>
            <a:spLocks noChangeShapeType="1"/>
          </p:cNvSpPr>
          <p:nvPr/>
        </p:nvSpPr>
        <p:spPr bwMode="auto">
          <a:xfrm>
            <a:off x="1187450" y="3870791"/>
            <a:ext cx="817563" cy="163512"/>
          </a:xfrm>
          <a:prstGeom prst="line">
            <a:avLst/>
          </a:prstGeom>
          <a:noFill/>
          <a:ln w="1905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pic>
        <p:nvPicPr>
          <p:cNvPr id="886841" name="Picture 57" descr="somN"/>
          <p:cNvPicPr>
            <a:picLocks noChangeAspect="1" noChangeArrowheads="1"/>
          </p:cNvPicPr>
          <p:nvPr>
            <p:custDataLst>
              <p:tags r:id="rId18"/>
            </p:custDataLst>
          </p:nvPr>
        </p:nvPicPr>
        <p:blipFill>
          <a:blip r:embed="rId19">
            <a:extLst>
              <a:ext uri="{28A0092B-C50C-407E-A947-70E740481C1C}">
                <a14:useLocalDpi xmlns:a14="http://schemas.microsoft.com/office/drawing/2010/main" val="0"/>
              </a:ext>
            </a:extLst>
          </a:blip>
          <a:srcRect/>
          <a:stretch>
            <a:fillRect/>
          </a:stretch>
        </p:blipFill>
        <p:spPr bwMode="auto">
          <a:xfrm>
            <a:off x="6019799" y="5096342"/>
            <a:ext cx="1905000" cy="287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886843" name="AutoShape 59"/>
          <p:cNvSpPr>
            <a:spLocks noChangeArrowheads="1"/>
          </p:cNvSpPr>
          <p:nvPr/>
        </p:nvSpPr>
        <p:spPr bwMode="auto">
          <a:xfrm rot="15708907">
            <a:off x="4556919" y="5643235"/>
            <a:ext cx="153987" cy="241300"/>
          </a:xfrm>
          <a:prstGeom prst="triangle">
            <a:avLst>
              <a:gd name="adj" fmla="val 50000"/>
            </a:avLst>
          </a:prstGeom>
          <a:solidFill>
            <a:srgbClr val="EDB985"/>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sp>
        <p:nvSpPr>
          <p:cNvPr id="886844" name="AutoShape 60"/>
          <p:cNvSpPr>
            <a:spLocks noChangeArrowheads="1"/>
          </p:cNvSpPr>
          <p:nvPr/>
        </p:nvSpPr>
        <p:spPr bwMode="auto">
          <a:xfrm rot="15960000">
            <a:off x="6261100" y="5591641"/>
            <a:ext cx="204787" cy="249238"/>
          </a:xfrm>
          <a:prstGeom prst="triangle">
            <a:avLst>
              <a:gd name="adj" fmla="val 50000"/>
            </a:avLst>
          </a:prstGeom>
          <a:solidFill>
            <a:srgbClr val="EDB985"/>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sp>
        <p:nvSpPr>
          <p:cNvPr id="886845" name="AutoShape 61"/>
          <p:cNvSpPr>
            <a:spLocks noChangeArrowheads="1"/>
          </p:cNvSpPr>
          <p:nvPr/>
        </p:nvSpPr>
        <p:spPr bwMode="auto">
          <a:xfrm rot="16072839">
            <a:off x="7319169" y="5487660"/>
            <a:ext cx="188912" cy="276225"/>
          </a:xfrm>
          <a:prstGeom prst="triangle">
            <a:avLst>
              <a:gd name="adj" fmla="val 50000"/>
            </a:avLst>
          </a:prstGeom>
          <a:solidFill>
            <a:srgbClr val="EDB985"/>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pic>
        <p:nvPicPr>
          <p:cNvPr id="886846" name="Picture 62" descr="sensN"/>
          <p:cNvPicPr>
            <a:picLocks noChangeAspect="1" noChangeArrowheads="1"/>
          </p:cNvPicPr>
          <p:nvPr>
            <p:custDataLst>
              <p:tags r:id="rId20"/>
            </p:custDataLst>
          </p:nvPr>
        </p:nvPicPr>
        <p:blipFill>
          <a:blip r:embed="rId21">
            <a:extLst>
              <a:ext uri="{28A0092B-C50C-407E-A947-70E740481C1C}">
                <a14:useLocalDpi xmlns:a14="http://schemas.microsoft.com/office/drawing/2010/main" val="0"/>
              </a:ext>
            </a:extLst>
          </a:blip>
          <a:srcRect/>
          <a:stretch>
            <a:fillRect/>
          </a:stretch>
        </p:blipFill>
        <p:spPr bwMode="auto">
          <a:xfrm>
            <a:off x="5981699" y="3512016"/>
            <a:ext cx="1943100" cy="233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886847" name="AutoShape 63"/>
          <p:cNvSpPr>
            <a:spLocks noChangeArrowheads="1"/>
          </p:cNvSpPr>
          <p:nvPr/>
        </p:nvSpPr>
        <p:spPr bwMode="auto">
          <a:xfrm rot="5400000">
            <a:off x="5319712" y="3570754"/>
            <a:ext cx="201613" cy="220662"/>
          </a:xfrm>
          <a:prstGeom prst="triangle">
            <a:avLst>
              <a:gd name="adj" fmla="val 50000"/>
            </a:avLst>
          </a:prstGeom>
          <a:solidFill>
            <a:schemeClr val="accent2"/>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sp>
        <p:nvSpPr>
          <p:cNvPr id="886848" name="AutoShape 64"/>
          <p:cNvSpPr>
            <a:spLocks noChangeArrowheads="1"/>
          </p:cNvSpPr>
          <p:nvPr/>
        </p:nvSpPr>
        <p:spPr bwMode="auto">
          <a:xfrm rot="5400000">
            <a:off x="6837362" y="3872379"/>
            <a:ext cx="201613" cy="233362"/>
          </a:xfrm>
          <a:prstGeom prst="triangle">
            <a:avLst>
              <a:gd name="adj" fmla="val 50000"/>
            </a:avLst>
          </a:prstGeom>
          <a:solidFill>
            <a:schemeClr val="accent2"/>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sp>
        <p:nvSpPr>
          <p:cNvPr id="886849" name="AutoShape 65"/>
          <p:cNvSpPr>
            <a:spLocks noChangeArrowheads="1"/>
          </p:cNvSpPr>
          <p:nvPr/>
        </p:nvSpPr>
        <p:spPr bwMode="auto">
          <a:xfrm rot="2053487">
            <a:off x="7856538" y="3659653"/>
            <a:ext cx="223837" cy="236538"/>
          </a:xfrm>
          <a:prstGeom prst="triangle">
            <a:avLst>
              <a:gd name="adj" fmla="val 50000"/>
            </a:avLst>
          </a:prstGeom>
          <a:solidFill>
            <a:schemeClr val="accent2"/>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sp>
        <p:nvSpPr>
          <p:cNvPr id="886851" name="AutoShape 67"/>
          <p:cNvSpPr>
            <a:spLocks noChangeArrowheads="1"/>
          </p:cNvSpPr>
          <p:nvPr/>
        </p:nvSpPr>
        <p:spPr bwMode="auto">
          <a:xfrm rot="15708907">
            <a:off x="4388644" y="3296910"/>
            <a:ext cx="192087" cy="247650"/>
          </a:xfrm>
          <a:prstGeom prst="triangle">
            <a:avLst>
              <a:gd name="adj" fmla="val 50000"/>
            </a:avLst>
          </a:prstGeom>
          <a:solidFill>
            <a:schemeClr val="folHlink"/>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sp>
        <p:nvSpPr>
          <p:cNvPr id="886852" name="AutoShape 68"/>
          <p:cNvSpPr>
            <a:spLocks noChangeArrowheads="1"/>
          </p:cNvSpPr>
          <p:nvPr/>
        </p:nvSpPr>
        <p:spPr bwMode="auto">
          <a:xfrm rot="15708907">
            <a:off x="7310437" y="2559516"/>
            <a:ext cx="190500" cy="273050"/>
          </a:xfrm>
          <a:prstGeom prst="triangle">
            <a:avLst>
              <a:gd name="adj" fmla="val 50000"/>
            </a:avLst>
          </a:prstGeom>
          <a:solidFill>
            <a:schemeClr val="folHlink"/>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sp>
        <p:nvSpPr>
          <p:cNvPr id="886853" name="AutoShape 69"/>
          <p:cNvSpPr>
            <a:spLocks noChangeArrowheads="1"/>
          </p:cNvSpPr>
          <p:nvPr/>
        </p:nvSpPr>
        <p:spPr bwMode="auto">
          <a:xfrm rot="15000000">
            <a:off x="6015037" y="2686516"/>
            <a:ext cx="203200" cy="260350"/>
          </a:xfrm>
          <a:prstGeom prst="triangle">
            <a:avLst>
              <a:gd name="adj" fmla="val 50000"/>
            </a:avLst>
          </a:prstGeom>
          <a:solidFill>
            <a:schemeClr val="folHlink"/>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886829"/>
                                        </p:tgtEl>
                                        <p:attrNameLst>
                                          <p:attrName>style.visibility</p:attrName>
                                        </p:attrNameLst>
                                      </p:cBhvr>
                                      <p:to>
                                        <p:strVal val="visible"/>
                                      </p:to>
                                    </p:set>
                                    <p:animEffect transition="in" filter="wipe(down)">
                                      <p:cBhvr>
                                        <p:cTn id="7" dur="500"/>
                                        <p:tgtEl>
                                          <p:spTgt spid="886829"/>
                                        </p:tgtEl>
                                      </p:cBhvr>
                                    </p:animEffect>
                                  </p:childTnLst>
                                </p:cTn>
                              </p:par>
                              <p:par>
                                <p:cTn id="8" presetID="10" presetClass="entr" presetSubtype="0" fill="hold" nodeType="withEffect">
                                  <p:stCondLst>
                                    <p:cond delay="0"/>
                                  </p:stCondLst>
                                  <p:childTnLst>
                                    <p:set>
                                      <p:cBhvr>
                                        <p:cTn id="9" dur="1" fill="hold">
                                          <p:stCondLst>
                                            <p:cond delay="0"/>
                                          </p:stCondLst>
                                        </p:cTn>
                                        <p:tgtEl>
                                          <p:spTgt spid="886841"/>
                                        </p:tgtEl>
                                        <p:attrNameLst>
                                          <p:attrName>style.visibility</p:attrName>
                                        </p:attrNameLst>
                                      </p:cBhvr>
                                      <p:to>
                                        <p:strVal val="visible"/>
                                      </p:to>
                                    </p:set>
                                    <p:animEffect transition="in" filter="fade">
                                      <p:cBhvr>
                                        <p:cTn id="10" dur="500"/>
                                        <p:tgtEl>
                                          <p:spTgt spid="886841"/>
                                        </p:tgtEl>
                                      </p:cBhvr>
                                    </p:animEffect>
                                  </p:childTnLst>
                                </p:cTn>
                              </p:par>
                              <p:par>
                                <p:cTn id="11" presetID="22" presetClass="entr" presetSubtype="2" fill="hold" grpId="0" nodeType="withEffect">
                                  <p:stCondLst>
                                    <p:cond delay="0"/>
                                  </p:stCondLst>
                                  <p:childTnLst>
                                    <p:set>
                                      <p:cBhvr>
                                        <p:cTn id="12" dur="1" fill="hold">
                                          <p:stCondLst>
                                            <p:cond delay="0"/>
                                          </p:stCondLst>
                                        </p:cTn>
                                        <p:tgtEl>
                                          <p:spTgt spid="886845"/>
                                        </p:tgtEl>
                                        <p:attrNameLst>
                                          <p:attrName>style.visibility</p:attrName>
                                        </p:attrNameLst>
                                      </p:cBhvr>
                                      <p:to>
                                        <p:strVal val="visible"/>
                                      </p:to>
                                    </p:set>
                                    <p:animEffect transition="in" filter="wipe(right)">
                                      <p:cBhvr>
                                        <p:cTn id="13" dur="200"/>
                                        <p:tgtEl>
                                          <p:spTgt spid="886845"/>
                                        </p:tgtEl>
                                      </p:cBhvr>
                                    </p:animEffect>
                                  </p:childTnLst>
                                </p:cTn>
                              </p:par>
                              <p:par>
                                <p:cTn id="14" presetID="10" presetClass="exit" presetSubtype="0" repeatCount="indefinite" fill="hold" grpId="1" nodeType="withEffect">
                                  <p:stCondLst>
                                    <p:cond delay="100"/>
                                  </p:stCondLst>
                                  <p:childTnLst>
                                    <p:animEffect transition="out" filter="fade">
                                      <p:cBhvr>
                                        <p:cTn id="15" dur="2000"/>
                                        <p:tgtEl>
                                          <p:spTgt spid="886845"/>
                                        </p:tgtEl>
                                      </p:cBhvr>
                                    </p:animEffect>
                                    <p:set>
                                      <p:cBhvr>
                                        <p:cTn id="16" dur="1" fill="hold">
                                          <p:stCondLst>
                                            <p:cond delay="1999"/>
                                          </p:stCondLst>
                                        </p:cTn>
                                        <p:tgtEl>
                                          <p:spTgt spid="886845"/>
                                        </p:tgtEl>
                                        <p:attrNameLst>
                                          <p:attrName>style.visibility</p:attrName>
                                        </p:attrNameLst>
                                      </p:cBhvr>
                                      <p:to>
                                        <p:strVal val="hidden"/>
                                      </p:to>
                                    </p:set>
                                  </p:childTnLst>
                                </p:cTn>
                              </p:par>
                              <p:par>
                                <p:cTn id="17" presetID="1" presetClass="emph" presetSubtype="2" repeatCount="indefinite" fill="hold" nodeType="withEffect">
                                  <p:stCondLst>
                                    <p:cond delay="100"/>
                                  </p:stCondLst>
                                  <p:childTnLst>
                                    <p:animClr clrSpc="rgb" dir="cw">
                                      <p:cBhvr>
                                        <p:cTn id="18" dur="500" fill="hold"/>
                                        <p:tgtEl>
                                          <p:spTgt spid="886845"/>
                                        </p:tgtEl>
                                        <p:attrNameLst>
                                          <p:attrName>fillcolor</p:attrName>
                                        </p:attrNameLst>
                                      </p:cBhvr>
                                      <p:to>
                                        <a:srgbClr val="FFFF00"/>
                                      </p:to>
                                    </p:animClr>
                                    <p:set>
                                      <p:cBhvr>
                                        <p:cTn id="19" dur="500" fill="hold"/>
                                        <p:tgtEl>
                                          <p:spTgt spid="886845"/>
                                        </p:tgtEl>
                                        <p:attrNameLst>
                                          <p:attrName>fill.type</p:attrName>
                                        </p:attrNameLst>
                                      </p:cBhvr>
                                      <p:to>
                                        <p:strVal val="solid"/>
                                      </p:to>
                                    </p:set>
                                    <p:set>
                                      <p:cBhvr>
                                        <p:cTn id="20" dur="500" fill="hold"/>
                                        <p:tgtEl>
                                          <p:spTgt spid="886845"/>
                                        </p:tgtEl>
                                        <p:attrNameLst>
                                          <p:attrName>fill.on</p:attrName>
                                        </p:attrNameLst>
                                      </p:cBhvr>
                                      <p:to>
                                        <p:strVal val="true"/>
                                      </p:to>
                                    </p:set>
                                  </p:childTnLst>
                                </p:cTn>
                              </p:par>
                              <p:par>
                                <p:cTn id="21" presetID="22" presetClass="entr" presetSubtype="2" fill="hold" grpId="0" nodeType="withEffect">
                                  <p:stCondLst>
                                    <p:cond delay="200"/>
                                  </p:stCondLst>
                                  <p:childTnLst>
                                    <p:set>
                                      <p:cBhvr>
                                        <p:cTn id="22" dur="1" fill="hold">
                                          <p:stCondLst>
                                            <p:cond delay="0"/>
                                          </p:stCondLst>
                                        </p:cTn>
                                        <p:tgtEl>
                                          <p:spTgt spid="886844"/>
                                        </p:tgtEl>
                                        <p:attrNameLst>
                                          <p:attrName>style.visibility</p:attrName>
                                        </p:attrNameLst>
                                      </p:cBhvr>
                                      <p:to>
                                        <p:strVal val="visible"/>
                                      </p:to>
                                    </p:set>
                                    <p:animEffect transition="in" filter="wipe(right)">
                                      <p:cBhvr>
                                        <p:cTn id="23" dur="200"/>
                                        <p:tgtEl>
                                          <p:spTgt spid="886844"/>
                                        </p:tgtEl>
                                      </p:cBhvr>
                                    </p:animEffect>
                                  </p:childTnLst>
                                </p:cTn>
                              </p:par>
                              <p:par>
                                <p:cTn id="24" presetID="10" presetClass="exit" presetSubtype="0" repeatCount="indefinite" fill="hold" grpId="1" nodeType="withEffect">
                                  <p:stCondLst>
                                    <p:cond delay="300"/>
                                  </p:stCondLst>
                                  <p:childTnLst>
                                    <p:animEffect transition="out" filter="fade">
                                      <p:cBhvr>
                                        <p:cTn id="25" dur="2000"/>
                                        <p:tgtEl>
                                          <p:spTgt spid="886844"/>
                                        </p:tgtEl>
                                      </p:cBhvr>
                                    </p:animEffect>
                                    <p:set>
                                      <p:cBhvr>
                                        <p:cTn id="26" dur="1" fill="hold">
                                          <p:stCondLst>
                                            <p:cond delay="1999"/>
                                          </p:stCondLst>
                                        </p:cTn>
                                        <p:tgtEl>
                                          <p:spTgt spid="886844"/>
                                        </p:tgtEl>
                                        <p:attrNameLst>
                                          <p:attrName>style.visibility</p:attrName>
                                        </p:attrNameLst>
                                      </p:cBhvr>
                                      <p:to>
                                        <p:strVal val="hidden"/>
                                      </p:to>
                                    </p:set>
                                  </p:childTnLst>
                                </p:cTn>
                              </p:par>
                              <p:par>
                                <p:cTn id="27" presetID="1" presetClass="emph" presetSubtype="2" repeatCount="indefinite" fill="hold" nodeType="withEffect">
                                  <p:stCondLst>
                                    <p:cond delay="200"/>
                                  </p:stCondLst>
                                  <p:childTnLst>
                                    <p:animClr clrSpc="rgb" dir="cw">
                                      <p:cBhvr>
                                        <p:cTn id="28" dur="500" fill="hold"/>
                                        <p:tgtEl>
                                          <p:spTgt spid="886844"/>
                                        </p:tgtEl>
                                        <p:attrNameLst>
                                          <p:attrName>fillcolor</p:attrName>
                                        </p:attrNameLst>
                                      </p:cBhvr>
                                      <p:to>
                                        <a:srgbClr val="FFFF00"/>
                                      </p:to>
                                    </p:animClr>
                                    <p:set>
                                      <p:cBhvr>
                                        <p:cTn id="29" dur="500" fill="hold"/>
                                        <p:tgtEl>
                                          <p:spTgt spid="886844"/>
                                        </p:tgtEl>
                                        <p:attrNameLst>
                                          <p:attrName>fill.type</p:attrName>
                                        </p:attrNameLst>
                                      </p:cBhvr>
                                      <p:to>
                                        <p:strVal val="solid"/>
                                      </p:to>
                                    </p:set>
                                    <p:set>
                                      <p:cBhvr>
                                        <p:cTn id="30" dur="500" fill="hold"/>
                                        <p:tgtEl>
                                          <p:spTgt spid="886844"/>
                                        </p:tgtEl>
                                        <p:attrNameLst>
                                          <p:attrName>fill.on</p:attrName>
                                        </p:attrNameLst>
                                      </p:cBhvr>
                                      <p:to>
                                        <p:strVal val="true"/>
                                      </p:to>
                                    </p:set>
                                  </p:childTnLst>
                                </p:cTn>
                              </p:par>
                              <p:par>
                                <p:cTn id="31" presetID="22" presetClass="entr" presetSubtype="2" fill="hold" grpId="0" nodeType="withEffect">
                                  <p:stCondLst>
                                    <p:cond delay="400"/>
                                  </p:stCondLst>
                                  <p:childTnLst>
                                    <p:set>
                                      <p:cBhvr>
                                        <p:cTn id="32" dur="1" fill="hold">
                                          <p:stCondLst>
                                            <p:cond delay="0"/>
                                          </p:stCondLst>
                                        </p:cTn>
                                        <p:tgtEl>
                                          <p:spTgt spid="886843"/>
                                        </p:tgtEl>
                                        <p:attrNameLst>
                                          <p:attrName>style.visibility</p:attrName>
                                        </p:attrNameLst>
                                      </p:cBhvr>
                                      <p:to>
                                        <p:strVal val="visible"/>
                                      </p:to>
                                    </p:set>
                                    <p:animEffect transition="in" filter="wipe(right)">
                                      <p:cBhvr>
                                        <p:cTn id="33" dur="200"/>
                                        <p:tgtEl>
                                          <p:spTgt spid="886843"/>
                                        </p:tgtEl>
                                      </p:cBhvr>
                                    </p:animEffect>
                                  </p:childTnLst>
                                </p:cTn>
                              </p:par>
                              <p:par>
                                <p:cTn id="34" presetID="10" presetClass="exit" presetSubtype="0" repeatCount="indefinite" fill="hold" grpId="1" nodeType="withEffect">
                                  <p:stCondLst>
                                    <p:cond delay="500"/>
                                  </p:stCondLst>
                                  <p:childTnLst>
                                    <p:animEffect transition="out" filter="fade">
                                      <p:cBhvr>
                                        <p:cTn id="35" dur="2000"/>
                                        <p:tgtEl>
                                          <p:spTgt spid="886843"/>
                                        </p:tgtEl>
                                      </p:cBhvr>
                                    </p:animEffect>
                                    <p:set>
                                      <p:cBhvr>
                                        <p:cTn id="36" dur="1" fill="hold">
                                          <p:stCondLst>
                                            <p:cond delay="1999"/>
                                          </p:stCondLst>
                                        </p:cTn>
                                        <p:tgtEl>
                                          <p:spTgt spid="886843"/>
                                        </p:tgtEl>
                                        <p:attrNameLst>
                                          <p:attrName>style.visibility</p:attrName>
                                        </p:attrNameLst>
                                      </p:cBhvr>
                                      <p:to>
                                        <p:strVal val="hidden"/>
                                      </p:to>
                                    </p:set>
                                  </p:childTnLst>
                                </p:cTn>
                              </p:par>
                              <p:par>
                                <p:cTn id="37" presetID="1" presetClass="emph" presetSubtype="2" repeatCount="indefinite" fill="hold" nodeType="withEffect">
                                  <p:stCondLst>
                                    <p:cond delay="400"/>
                                  </p:stCondLst>
                                  <p:childTnLst>
                                    <p:animClr clrSpc="rgb" dir="cw">
                                      <p:cBhvr>
                                        <p:cTn id="38" dur="500" fill="hold"/>
                                        <p:tgtEl>
                                          <p:spTgt spid="886843"/>
                                        </p:tgtEl>
                                        <p:attrNameLst>
                                          <p:attrName>fillcolor</p:attrName>
                                        </p:attrNameLst>
                                      </p:cBhvr>
                                      <p:to>
                                        <a:srgbClr val="FFFF00"/>
                                      </p:to>
                                    </p:animClr>
                                    <p:set>
                                      <p:cBhvr>
                                        <p:cTn id="39" dur="500" fill="hold"/>
                                        <p:tgtEl>
                                          <p:spTgt spid="886843"/>
                                        </p:tgtEl>
                                        <p:attrNameLst>
                                          <p:attrName>fill.type</p:attrName>
                                        </p:attrNameLst>
                                      </p:cBhvr>
                                      <p:to>
                                        <p:strVal val="solid"/>
                                      </p:to>
                                    </p:set>
                                    <p:set>
                                      <p:cBhvr>
                                        <p:cTn id="40" dur="500" fill="hold"/>
                                        <p:tgtEl>
                                          <p:spTgt spid="886843"/>
                                        </p:tgtEl>
                                        <p:attrNameLst>
                                          <p:attrName>fill.on</p:attrName>
                                        </p:attrNameLst>
                                      </p:cBhvr>
                                      <p:to>
                                        <p:strVal val="true"/>
                                      </p:to>
                                    </p:set>
                                  </p:childTnLst>
                                </p:cTn>
                              </p:par>
                              <p:par>
                                <p:cTn id="41" presetID="22" presetClass="exit" presetSubtype="1" fill="hold" grpId="1" nodeType="withEffect">
                                  <p:stCondLst>
                                    <p:cond delay="0"/>
                                  </p:stCondLst>
                                  <p:childTnLst>
                                    <p:animEffect transition="out" filter="wipe(up)">
                                      <p:cBhvr>
                                        <p:cTn id="42" dur="500"/>
                                        <p:tgtEl>
                                          <p:spTgt spid="886829"/>
                                        </p:tgtEl>
                                      </p:cBhvr>
                                    </p:animEffect>
                                    <p:set>
                                      <p:cBhvr>
                                        <p:cTn id="43" dur="1" fill="hold">
                                          <p:stCondLst>
                                            <p:cond delay="499"/>
                                          </p:stCondLst>
                                        </p:cTn>
                                        <p:tgtEl>
                                          <p:spTgt spid="886829"/>
                                        </p:tgtEl>
                                        <p:attrNameLst>
                                          <p:attrName>style.visibility</p:attrName>
                                        </p:attrNameLst>
                                      </p:cBhvr>
                                      <p:to>
                                        <p:strVal val="hidden"/>
                                      </p:to>
                                    </p:set>
                                  </p:childTnLst>
                                </p:cTn>
                              </p:par>
                              <p:par>
                                <p:cTn id="44" presetID="22" presetClass="entr" presetSubtype="1" fill="hold" grpId="0" nodeType="withEffect">
                                  <p:stCondLst>
                                    <p:cond delay="0"/>
                                  </p:stCondLst>
                                  <p:childTnLst>
                                    <p:set>
                                      <p:cBhvr>
                                        <p:cTn id="45" dur="1" fill="hold">
                                          <p:stCondLst>
                                            <p:cond delay="0"/>
                                          </p:stCondLst>
                                        </p:cTn>
                                        <p:tgtEl>
                                          <p:spTgt spid="886804"/>
                                        </p:tgtEl>
                                        <p:attrNameLst>
                                          <p:attrName>style.visibility</p:attrName>
                                        </p:attrNameLst>
                                      </p:cBhvr>
                                      <p:to>
                                        <p:strVal val="visible"/>
                                      </p:to>
                                    </p:set>
                                    <p:animEffect transition="in" filter="wipe(up)">
                                      <p:cBhvr>
                                        <p:cTn id="46" dur="500"/>
                                        <p:tgtEl>
                                          <p:spTgt spid="886804"/>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886803"/>
                                        </p:tgtEl>
                                        <p:attrNameLst>
                                          <p:attrName>style.visibility</p:attrName>
                                        </p:attrNameLst>
                                      </p:cBhvr>
                                      <p:to>
                                        <p:strVal val="visible"/>
                                      </p:to>
                                    </p:set>
                                    <p:animEffect transition="in" filter="wipe(up)">
                                      <p:cBhvr>
                                        <p:cTn id="49" dur="500"/>
                                        <p:tgtEl>
                                          <p:spTgt spid="886803"/>
                                        </p:tgtEl>
                                      </p:cBhvr>
                                    </p:animEffect>
                                  </p:childTnLst>
                                </p:cTn>
                              </p:par>
                              <p:par>
                                <p:cTn id="50" presetID="10" presetClass="exit" presetSubtype="0" repeatCount="5000" fill="hold" grpId="1" nodeType="withEffect">
                                  <p:stCondLst>
                                    <p:cond delay="700"/>
                                  </p:stCondLst>
                                  <p:childTnLst>
                                    <p:animEffect transition="out" filter="fade">
                                      <p:cBhvr>
                                        <p:cTn id="51" dur="500"/>
                                        <p:tgtEl>
                                          <p:spTgt spid="886804"/>
                                        </p:tgtEl>
                                      </p:cBhvr>
                                    </p:animEffect>
                                    <p:set>
                                      <p:cBhvr>
                                        <p:cTn id="52" dur="1" fill="hold">
                                          <p:stCondLst>
                                            <p:cond delay="499"/>
                                          </p:stCondLst>
                                        </p:cTn>
                                        <p:tgtEl>
                                          <p:spTgt spid="886804"/>
                                        </p:tgtEl>
                                        <p:attrNameLst>
                                          <p:attrName>style.visibility</p:attrName>
                                        </p:attrNameLst>
                                      </p:cBhvr>
                                      <p:to>
                                        <p:strVal val="hidden"/>
                                      </p:to>
                                    </p:set>
                                  </p:childTnLst>
                                </p:cTn>
                              </p:par>
                              <p:par>
                                <p:cTn id="53" presetID="10" presetClass="exit" presetSubtype="0" repeatCount="5000" fill="hold" grpId="1" nodeType="withEffect">
                                  <p:stCondLst>
                                    <p:cond delay="700"/>
                                  </p:stCondLst>
                                  <p:childTnLst>
                                    <p:animEffect transition="out" filter="fade">
                                      <p:cBhvr>
                                        <p:cTn id="54" dur="500"/>
                                        <p:tgtEl>
                                          <p:spTgt spid="886803"/>
                                        </p:tgtEl>
                                      </p:cBhvr>
                                    </p:animEffect>
                                    <p:set>
                                      <p:cBhvr>
                                        <p:cTn id="55" dur="1" fill="hold">
                                          <p:stCondLst>
                                            <p:cond delay="499"/>
                                          </p:stCondLst>
                                        </p:cTn>
                                        <p:tgtEl>
                                          <p:spTgt spid="886803"/>
                                        </p:tgtEl>
                                        <p:attrNameLst>
                                          <p:attrName>style.visibility</p:attrName>
                                        </p:attrNameLst>
                                      </p:cBhvr>
                                      <p:to>
                                        <p:strVal val="hidden"/>
                                      </p:to>
                                    </p:set>
                                  </p:childTnLst>
                                </p:cTn>
                              </p:par>
                              <p:par>
                                <p:cTn id="56" presetID="10" presetClass="entr" presetSubtype="0" fill="hold" grpId="0" nodeType="withEffect">
                                  <p:stCondLst>
                                    <p:cond delay="0"/>
                                  </p:stCondLst>
                                  <p:childTnLst>
                                    <p:set>
                                      <p:cBhvr>
                                        <p:cTn id="57" dur="1" fill="hold">
                                          <p:stCondLst>
                                            <p:cond delay="0"/>
                                          </p:stCondLst>
                                        </p:cTn>
                                        <p:tgtEl>
                                          <p:spTgt spid="886808"/>
                                        </p:tgtEl>
                                        <p:attrNameLst>
                                          <p:attrName>style.visibility</p:attrName>
                                        </p:attrNameLst>
                                      </p:cBhvr>
                                      <p:to>
                                        <p:strVal val="visible"/>
                                      </p:to>
                                    </p:set>
                                    <p:animEffect transition="in" filter="fade">
                                      <p:cBhvr>
                                        <p:cTn id="58" dur="500"/>
                                        <p:tgtEl>
                                          <p:spTgt spid="886808"/>
                                        </p:tgtEl>
                                      </p:cBhvr>
                                    </p:animEffect>
                                  </p:childTnLst>
                                </p:cTn>
                              </p:par>
                              <p:par>
                                <p:cTn id="59" presetID="10" presetClass="entr" presetSubtype="0" fill="hold" grpId="0" nodeType="withEffect">
                                  <p:stCondLst>
                                    <p:cond delay="100"/>
                                  </p:stCondLst>
                                  <p:childTnLst>
                                    <p:set>
                                      <p:cBhvr>
                                        <p:cTn id="60" dur="1" fill="hold">
                                          <p:stCondLst>
                                            <p:cond delay="0"/>
                                          </p:stCondLst>
                                        </p:cTn>
                                        <p:tgtEl>
                                          <p:spTgt spid="886810"/>
                                        </p:tgtEl>
                                        <p:attrNameLst>
                                          <p:attrName>style.visibility</p:attrName>
                                        </p:attrNameLst>
                                      </p:cBhvr>
                                      <p:to>
                                        <p:strVal val="visible"/>
                                      </p:to>
                                    </p:set>
                                    <p:animEffect transition="in" filter="fade">
                                      <p:cBhvr>
                                        <p:cTn id="61" dur="500"/>
                                        <p:tgtEl>
                                          <p:spTgt spid="886810"/>
                                        </p:tgtEl>
                                      </p:cBhvr>
                                    </p:animEffect>
                                  </p:childTnLst>
                                </p:cTn>
                              </p:par>
                              <p:par>
                                <p:cTn id="62" presetID="6" presetClass="emph" presetSubtype="0" fill="hold" grpId="1" nodeType="withEffect">
                                  <p:stCondLst>
                                    <p:cond delay="400"/>
                                  </p:stCondLst>
                                  <p:childTnLst>
                                    <p:animScale>
                                      <p:cBhvr>
                                        <p:cTn id="63" dur="500" fill="hold"/>
                                        <p:tgtEl>
                                          <p:spTgt spid="886808"/>
                                        </p:tgtEl>
                                      </p:cBhvr>
                                      <p:by x="150000" y="150000"/>
                                    </p:animScale>
                                  </p:childTnLst>
                                </p:cTn>
                              </p:par>
                              <p:par>
                                <p:cTn id="64" presetID="6" presetClass="emph" presetSubtype="0" fill="hold" grpId="1" nodeType="withEffect">
                                  <p:stCondLst>
                                    <p:cond delay="400"/>
                                  </p:stCondLst>
                                  <p:childTnLst>
                                    <p:animScale>
                                      <p:cBhvr>
                                        <p:cTn id="65" dur="500" fill="hold"/>
                                        <p:tgtEl>
                                          <p:spTgt spid="886810"/>
                                        </p:tgtEl>
                                      </p:cBhvr>
                                      <p:by x="150000" y="150000"/>
                                    </p:animScale>
                                  </p:childTnLst>
                                </p:cTn>
                              </p:par>
                              <p:par>
                                <p:cTn id="66" presetID="42" presetClass="entr" presetSubtype="0" repeatCount="3000" fill="remove" grpId="0" nodeType="withEffect">
                                  <p:stCondLst>
                                    <p:cond delay="500"/>
                                  </p:stCondLst>
                                  <p:childTnLst>
                                    <p:set>
                                      <p:cBhvr>
                                        <p:cTn id="67" dur="1" fill="hold">
                                          <p:stCondLst>
                                            <p:cond delay="0"/>
                                          </p:stCondLst>
                                        </p:cTn>
                                        <p:tgtEl>
                                          <p:spTgt spid="886820"/>
                                        </p:tgtEl>
                                        <p:attrNameLst>
                                          <p:attrName>style.visibility</p:attrName>
                                        </p:attrNameLst>
                                      </p:cBhvr>
                                      <p:to>
                                        <p:strVal val="visible"/>
                                      </p:to>
                                    </p:set>
                                    <p:animEffect transition="in" filter="fade">
                                      <p:cBhvr>
                                        <p:cTn id="68" dur="500"/>
                                        <p:tgtEl>
                                          <p:spTgt spid="886820"/>
                                        </p:tgtEl>
                                      </p:cBhvr>
                                    </p:animEffect>
                                    <p:anim calcmode="lin" valueType="num">
                                      <p:cBhvr>
                                        <p:cTn id="69" dur="500" fill="hold"/>
                                        <p:tgtEl>
                                          <p:spTgt spid="886820"/>
                                        </p:tgtEl>
                                        <p:attrNameLst>
                                          <p:attrName>ppt_x</p:attrName>
                                        </p:attrNameLst>
                                      </p:cBhvr>
                                      <p:tavLst>
                                        <p:tav tm="0">
                                          <p:val>
                                            <p:strVal val="#ppt_x"/>
                                          </p:val>
                                        </p:tav>
                                        <p:tav tm="100000">
                                          <p:val>
                                            <p:strVal val="#ppt_x"/>
                                          </p:val>
                                        </p:tav>
                                      </p:tavLst>
                                    </p:anim>
                                    <p:anim calcmode="lin" valueType="num">
                                      <p:cBhvr>
                                        <p:cTn id="70" dur="500" fill="hold"/>
                                        <p:tgtEl>
                                          <p:spTgt spid="886820"/>
                                        </p:tgtEl>
                                        <p:attrNameLst>
                                          <p:attrName>ppt_y</p:attrName>
                                        </p:attrNameLst>
                                      </p:cBhvr>
                                      <p:tavLst>
                                        <p:tav tm="0">
                                          <p:val>
                                            <p:strVal val="#ppt_y+.1"/>
                                          </p:val>
                                        </p:tav>
                                        <p:tav tm="100000">
                                          <p:val>
                                            <p:strVal val="#ppt_y"/>
                                          </p:val>
                                        </p:tav>
                                      </p:tavLst>
                                    </p:anim>
                                  </p:childTnLst>
                                </p:cTn>
                              </p:par>
                              <p:par>
                                <p:cTn id="71" presetID="42" presetClass="entr" presetSubtype="0" repeatCount="3000" fill="remove" grpId="0" nodeType="withEffect">
                                  <p:stCondLst>
                                    <p:cond delay="500"/>
                                  </p:stCondLst>
                                  <p:childTnLst>
                                    <p:set>
                                      <p:cBhvr>
                                        <p:cTn id="72" dur="1" fill="hold">
                                          <p:stCondLst>
                                            <p:cond delay="0"/>
                                          </p:stCondLst>
                                        </p:cTn>
                                        <p:tgtEl>
                                          <p:spTgt spid="886809"/>
                                        </p:tgtEl>
                                        <p:attrNameLst>
                                          <p:attrName>style.visibility</p:attrName>
                                        </p:attrNameLst>
                                      </p:cBhvr>
                                      <p:to>
                                        <p:strVal val="visible"/>
                                      </p:to>
                                    </p:set>
                                    <p:animEffect transition="in" filter="fade">
                                      <p:cBhvr>
                                        <p:cTn id="73" dur="500"/>
                                        <p:tgtEl>
                                          <p:spTgt spid="886809"/>
                                        </p:tgtEl>
                                      </p:cBhvr>
                                    </p:animEffect>
                                    <p:anim calcmode="lin" valueType="num">
                                      <p:cBhvr>
                                        <p:cTn id="74" dur="500" fill="hold"/>
                                        <p:tgtEl>
                                          <p:spTgt spid="886809"/>
                                        </p:tgtEl>
                                        <p:attrNameLst>
                                          <p:attrName>ppt_x</p:attrName>
                                        </p:attrNameLst>
                                      </p:cBhvr>
                                      <p:tavLst>
                                        <p:tav tm="0">
                                          <p:val>
                                            <p:strVal val="#ppt_x"/>
                                          </p:val>
                                        </p:tav>
                                        <p:tav tm="100000">
                                          <p:val>
                                            <p:strVal val="#ppt_x"/>
                                          </p:val>
                                        </p:tav>
                                      </p:tavLst>
                                    </p:anim>
                                    <p:anim calcmode="lin" valueType="num">
                                      <p:cBhvr>
                                        <p:cTn id="75" dur="500" fill="hold"/>
                                        <p:tgtEl>
                                          <p:spTgt spid="886809"/>
                                        </p:tgtEl>
                                        <p:attrNameLst>
                                          <p:attrName>ppt_y</p:attrName>
                                        </p:attrNameLst>
                                      </p:cBhvr>
                                      <p:tavLst>
                                        <p:tav tm="0">
                                          <p:val>
                                            <p:strVal val="#ppt_y+.1"/>
                                          </p:val>
                                        </p:tav>
                                        <p:tav tm="100000">
                                          <p:val>
                                            <p:strVal val="#ppt_y"/>
                                          </p:val>
                                        </p:tav>
                                      </p:tavLst>
                                    </p:anim>
                                  </p:childTnLst>
                                </p:cTn>
                              </p:par>
                              <p:par>
                                <p:cTn id="76" presetID="42" presetClass="entr" presetSubtype="0" repeatCount="3000" fill="remove" grpId="0" nodeType="withEffect">
                                  <p:stCondLst>
                                    <p:cond delay="500"/>
                                  </p:stCondLst>
                                  <p:childTnLst>
                                    <p:set>
                                      <p:cBhvr>
                                        <p:cTn id="77" dur="1" fill="hold">
                                          <p:stCondLst>
                                            <p:cond delay="0"/>
                                          </p:stCondLst>
                                        </p:cTn>
                                        <p:tgtEl>
                                          <p:spTgt spid="886819"/>
                                        </p:tgtEl>
                                        <p:attrNameLst>
                                          <p:attrName>style.visibility</p:attrName>
                                        </p:attrNameLst>
                                      </p:cBhvr>
                                      <p:to>
                                        <p:strVal val="visible"/>
                                      </p:to>
                                    </p:set>
                                    <p:animEffect transition="in" filter="fade">
                                      <p:cBhvr>
                                        <p:cTn id="78" dur="500"/>
                                        <p:tgtEl>
                                          <p:spTgt spid="886819"/>
                                        </p:tgtEl>
                                      </p:cBhvr>
                                    </p:animEffect>
                                    <p:anim calcmode="lin" valueType="num">
                                      <p:cBhvr>
                                        <p:cTn id="79" dur="500" fill="hold"/>
                                        <p:tgtEl>
                                          <p:spTgt spid="886819"/>
                                        </p:tgtEl>
                                        <p:attrNameLst>
                                          <p:attrName>ppt_x</p:attrName>
                                        </p:attrNameLst>
                                      </p:cBhvr>
                                      <p:tavLst>
                                        <p:tav tm="0">
                                          <p:val>
                                            <p:strVal val="#ppt_x"/>
                                          </p:val>
                                        </p:tav>
                                        <p:tav tm="100000">
                                          <p:val>
                                            <p:strVal val="#ppt_x"/>
                                          </p:val>
                                        </p:tav>
                                      </p:tavLst>
                                    </p:anim>
                                    <p:anim calcmode="lin" valueType="num">
                                      <p:cBhvr>
                                        <p:cTn id="80" dur="500" fill="hold"/>
                                        <p:tgtEl>
                                          <p:spTgt spid="886819"/>
                                        </p:tgtEl>
                                        <p:attrNameLst>
                                          <p:attrName>ppt_y</p:attrName>
                                        </p:attrNameLst>
                                      </p:cBhvr>
                                      <p:tavLst>
                                        <p:tav tm="0">
                                          <p:val>
                                            <p:strVal val="#ppt_y+.1"/>
                                          </p:val>
                                        </p:tav>
                                        <p:tav tm="100000">
                                          <p:val>
                                            <p:strVal val="#ppt_y"/>
                                          </p:val>
                                        </p:tav>
                                      </p:tavLst>
                                    </p:anim>
                                  </p:childTnLst>
                                </p:cTn>
                              </p:par>
                              <p:par>
                                <p:cTn id="81" presetID="42" presetClass="entr" presetSubtype="0" repeatCount="3000" fill="remove" grpId="0" nodeType="withEffect">
                                  <p:stCondLst>
                                    <p:cond delay="900"/>
                                  </p:stCondLst>
                                  <p:childTnLst>
                                    <p:set>
                                      <p:cBhvr>
                                        <p:cTn id="82" dur="1" fill="hold">
                                          <p:stCondLst>
                                            <p:cond delay="0"/>
                                          </p:stCondLst>
                                        </p:cTn>
                                        <p:tgtEl>
                                          <p:spTgt spid="886811"/>
                                        </p:tgtEl>
                                        <p:attrNameLst>
                                          <p:attrName>style.visibility</p:attrName>
                                        </p:attrNameLst>
                                      </p:cBhvr>
                                      <p:to>
                                        <p:strVal val="visible"/>
                                      </p:to>
                                    </p:set>
                                    <p:animEffect transition="in" filter="fade">
                                      <p:cBhvr>
                                        <p:cTn id="83" dur="500"/>
                                        <p:tgtEl>
                                          <p:spTgt spid="886811"/>
                                        </p:tgtEl>
                                      </p:cBhvr>
                                    </p:animEffect>
                                    <p:anim calcmode="lin" valueType="num">
                                      <p:cBhvr>
                                        <p:cTn id="84" dur="500" fill="hold"/>
                                        <p:tgtEl>
                                          <p:spTgt spid="886811"/>
                                        </p:tgtEl>
                                        <p:attrNameLst>
                                          <p:attrName>ppt_x</p:attrName>
                                        </p:attrNameLst>
                                      </p:cBhvr>
                                      <p:tavLst>
                                        <p:tav tm="0">
                                          <p:val>
                                            <p:strVal val="#ppt_x"/>
                                          </p:val>
                                        </p:tav>
                                        <p:tav tm="100000">
                                          <p:val>
                                            <p:strVal val="#ppt_x"/>
                                          </p:val>
                                        </p:tav>
                                      </p:tavLst>
                                    </p:anim>
                                    <p:anim calcmode="lin" valueType="num">
                                      <p:cBhvr>
                                        <p:cTn id="85" dur="500" fill="hold"/>
                                        <p:tgtEl>
                                          <p:spTgt spid="886811"/>
                                        </p:tgtEl>
                                        <p:attrNameLst>
                                          <p:attrName>ppt_y</p:attrName>
                                        </p:attrNameLst>
                                      </p:cBhvr>
                                      <p:tavLst>
                                        <p:tav tm="0">
                                          <p:val>
                                            <p:strVal val="#ppt_y+.1"/>
                                          </p:val>
                                        </p:tav>
                                        <p:tav tm="100000">
                                          <p:val>
                                            <p:strVal val="#ppt_y"/>
                                          </p:val>
                                        </p:tav>
                                      </p:tavLst>
                                    </p:anim>
                                  </p:childTnLst>
                                </p:cTn>
                              </p:par>
                              <p:par>
                                <p:cTn id="86" presetID="47" presetClass="entr" presetSubtype="0" repeatCount="3000" fill="hold" grpId="0" nodeType="withEffect">
                                  <p:stCondLst>
                                    <p:cond delay="1500"/>
                                  </p:stCondLst>
                                  <p:childTnLst>
                                    <p:set>
                                      <p:cBhvr>
                                        <p:cTn id="87" dur="1" fill="hold">
                                          <p:stCondLst>
                                            <p:cond delay="0"/>
                                          </p:stCondLst>
                                        </p:cTn>
                                        <p:tgtEl>
                                          <p:spTgt spid="886812"/>
                                        </p:tgtEl>
                                        <p:attrNameLst>
                                          <p:attrName>style.visibility</p:attrName>
                                        </p:attrNameLst>
                                      </p:cBhvr>
                                      <p:to>
                                        <p:strVal val="visible"/>
                                      </p:to>
                                    </p:set>
                                    <p:animEffect transition="in" filter="fade">
                                      <p:cBhvr>
                                        <p:cTn id="88" dur="500"/>
                                        <p:tgtEl>
                                          <p:spTgt spid="886812"/>
                                        </p:tgtEl>
                                      </p:cBhvr>
                                    </p:animEffect>
                                    <p:anim calcmode="lin" valueType="num">
                                      <p:cBhvr>
                                        <p:cTn id="89" dur="500" fill="hold"/>
                                        <p:tgtEl>
                                          <p:spTgt spid="886812"/>
                                        </p:tgtEl>
                                        <p:attrNameLst>
                                          <p:attrName>ppt_x</p:attrName>
                                        </p:attrNameLst>
                                      </p:cBhvr>
                                      <p:tavLst>
                                        <p:tav tm="0">
                                          <p:val>
                                            <p:strVal val="#ppt_x"/>
                                          </p:val>
                                        </p:tav>
                                        <p:tav tm="100000">
                                          <p:val>
                                            <p:strVal val="#ppt_x"/>
                                          </p:val>
                                        </p:tav>
                                      </p:tavLst>
                                    </p:anim>
                                    <p:anim calcmode="lin" valueType="num">
                                      <p:cBhvr>
                                        <p:cTn id="90" dur="500" fill="hold"/>
                                        <p:tgtEl>
                                          <p:spTgt spid="886812"/>
                                        </p:tgtEl>
                                        <p:attrNameLst>
                                          <p:attrName>ppt_y</p:attrName>
                                        </p:attrNameLst>
                                      </p:cBhvr>
                                      <p:tavLst>
                                        <p:tav tm="0">
                                          <p:val>
                                            <p:strVal val="#ppt_y-.1"/>
                                          </p:val>
                                        </p:tav>
                                        <p:tav tm="100000">
                                          <p:val>
                                            <p:strVal val="#ppt_y"/>
                                          </p:val>
                                        </p:tav>
                                      </p:tavLst>
                                    </p:anim>
                                  </p:childTnLst>
                                </p:cTn>
                              </p:par>
                              <p:par>
                                <p:cTn id="91" presetID="47" presetClass="entr" presetSubtype="0" repeatCount="3000" fill="hold" grpId="0" nodeType="withEffect">
                                  <p:stCondLst>
                                    <p:cond delay="900"/>
                                  </p:stCondLst>
                                  <p:childTnLst>
                                    <p:set>
                                      <p:cBhvr>
                                        <p:cTn id="92" dur="1" fill="hold">
                                          <p:stCondLst>
                                            <p:cond delay="0"/>
                                          </p:stCondLst>
                                        </p:cTn>
                                        <p:tgtEl>
                                          <p:spTgt spid="886813"/>
                                        </p:tgtEl>
                                        <p:attrNameLst>
                                          <p:attrName>style.visibility</p:attrName>
                                        </p:attrNameLst>
                                      </p:cBhvr>
                                      <p:to>
                                        <p:strVal val="visible"/>
                                      </p:to>
                                    </p:set>
                                    <p:animEffect transition="in" filter="fade">
                                      <p:cBhvr>
                                        <p:cTn id="93" dur="500"/>
                                        <p:tgtEl>
                                          <p:spTgt spid="886813"/>
                                        </p:tgtEl>
                                      </p:cBhvr>
                                    </p:animEffect>
                                    <p:anim calcmode="lin" valueType="num">
                                      <p:cBhvr>
                                        <p:cTn id="94" dur="500" fill="hold"/>
                                        <p:tgtEl>
                                          <p:spTgt spid="886813"/>
                                        </p:tgtEl>
                                        <p:attrNameLst>
                                          <p:attrName>ppt_x</p:attrName>
                                        </p:attrNameLst>
                                      </p:cBhvr>
                                      <p:tavLst>
                                        <p:tav tm="0">
                                          <p:val>
                                            <p:strVal val="#ppt_x"/>
                                          </p:val>
                                        </p:tav>
                                        <p:tav tm="100000">
                                          <p:val>
                                            <p:strVal val="#ppt_x"/>
                                          </p:val>
                                        </p:tav>
                                      </p:tavLst>
                                    </p:anim>
                                    <p:anim calcmode="lin" valueType="num">
                                      <p:cBhvr>
                                        <p:cTn id="95" dur="500" fill="hold"/>
                                        <p:tgtEl>
                                          <p:spTgt spid="886813"/>
                                        </p:tgtEl>
                                        <p:attrNameLst>
                                          <p:attrName>ppt_y</p:attrName>
                                        </p:attrNameLst>
                                      </p:cBhvr>
                                      <p:tavLst>
                                        <p:tav tm="0">
                                          <p:val>
                                            <p:strVal val="#ppt_y-.1"/>
                                          </p:val>
                                        </p:tav>
                                        <p:tav tm="100000">
                                          <p:val>
                                            <p:strVal val="#ppt_y"/>
                                          </p:val>
                                        </p:tav>
                                      </p:tavLst>
                                    </p:anim>
                                  </p:childTnLst>
                                </p:cTn>
                              </p:par>
                              <p:par>
                                <p:cTn id="96" presetID="42" presetClass="exit" presetSubtype="0" fill="hold" grpId="1" nodeType="withEffect">
                                  <p:stCondLst>
                                    <p:cond delay="1800"/>
                                  </p:stCondLst>
                                  <p:childTnLst>
                                    <p:animEffect transition="out" filter="fade">
                                      <p:cBhvr>
                                        <p:cTn id="97" dur="500"/>
                                        <p:tgtEl>
                                          <p:spTgt spid="886813"/>
                                        </p:tgtEl>
                                      </p:cBhvr>
                                    </p:animEffect>
                                    <p:anim calcmode="lin" valueType="num">
                                      <p:cBhvr>
                                        <p:cTn id="98" dur="500"/>
                                        <p:tgtEl>
                                          <p:spTgt spid="886813"/>
                                        </p:tgtEl>
                                        <p:attrNameLst>
                                          <p:attrName>ppt_x</p:attrName>
                                        </p:attrNameLst>
                                      </p:cBhvr>
                                      <p:tavLst>
                                        <p:tav tm="0">
                                          <p:val>
                                            <p:strVal val="ppt_x"/>
                                          </p:val>
                                        </p:tav>
                                        <p:tav tm="100000">
                                          <p:val>
                                            <p:strVal val="ppt_x"/>
                                          </p:val>
                                        </p:tav>
                                      </p:tavLst>
                                    </p:anim>
                                    <p:anim calcmode="lin" valueType="num">
                                      <p:cBhvr>
                                        <p:cTn id="99" dur="500"/>
                                        <p:tgtEl>
                                          <p:spTgt spid="886813"/>
                                        </p:tgtEl>
                                        <p:attrNameLst>
                                          <p:attrName>ppt_y</p:attrName>
                                        </p:attrNameLst>
                                      </p:cBhvr>
                                      <p:tavLst>
                                        <p:tav tm="0">
                                          <p:val>
                                            <p:strVal val="ppt_y"/>
                                          </p:val>
                                        </p:tav>
                                        <p:tav tm="100000">
                                          <p:val>
                                            <p:strVal val="ppt_y+.1"/>
                                          </p:val>
                                        </p:tav>
                                      </p:tavLst>
                                    </p:anim>
                                    <p:set>
                                      <p:cBhvr>
                                        <p:cTn id="100" dur="1" fill="hold">
                                          <p:stCondLst>
                                            <p:cond delay="499"/>
                                          </p:stCondLst>
                                        </p:cTn>
                                        <p:tgtEl>
                                          <p:spTgt spid="886813"/>
                                        </p:tgtEl>
                                        <p:attrNameLst>
                                          <p:attrName>style.visibility</p:attrName>
                                        </p:attrNameLst>
                                      </p:cBhvr>
                                      <p:to>
                                        <p:strVal val="hidden"/>
                                      </p:to>
                                    </p:set>
                                  </p:childTnLst>
                                </p:cTn>
                              </p:par>
                              <p:par>
                                <p:cTn id="101" presetID="47" presetClass="entr" presetSubtype="0" repeatCount="3000" fill="hold" grpId="0" nodeType="withEffect">
                                  <p:stCondLst>
                                    <p:cond delay="1900"/>
                                  </p:stCondLst>
                                  <p:childTnLst>
                                    <p:set>
                                      <p:cBhvr>
                                        <p:cTn id="102" dur="1" fill="hold">
                                          <p:stCondLst>
                                            <p:cond delay="0"/>
                                          </p:stCondLst>
                                        </p:cTn>
                                        <p:tgtEl>
                                          <p:spTgt spid="886814"/>
                                        </p:tgtEl>
                                        <p:attrNameLst>
                                          <p:attrName>style.visibility</p:attrName>
                                        </p:attrNameLst>
                                      </p:cBhvr>
                                      <p:to>
                                        <p:strVal val="visible"/>
                                      </p:to>
                                    </p:set>
                                    <p:animEffect transition="in" filter="fade">
                                      <p:cBhvr>
                                        <p:cTn id="103" dur="500"/>
                                        <p:tgtEl>
                                          <p:spTgt spid="886814"/>
                                        </p:tgtEl>
                                      </p:cBhvr>
                                    </p:animEffect>
                                    <p:anim calcmode="lin" valueType="num">
                                      <p:cBhvr>
                                        <p:cTn id="104" dur="500" fill="hold"/>
                                        <p:tgtEl>
                                          <p:spTgt spid="886814"/>
                                        </p:tgtEl>
                                        <p:attrNameLst>
                                          <p:attrName>ppt_x</p:attrName>
                                        </p:attrNameLst>
                                      </p:cBhvr>
                                      <p:tavLst>
                                        <p:tav tm="0">
                                          <p:val>
                                            <p:strVal val="#ppt_x"/>
                                          </p:val>
                                        </p:tav>
                                        <p:tav tm="100000">
                                          <p:val>
                                            <p:strVal val="#ppt_x"/>
                                          </p:val>
                                        </p:tav>
                                      </p:tavLst>
                                    </p:anim>
                                    <p:anim calcmode="lin" valueType="num">
                                      <p:cBhvr>
                                        <p:cTn id="105" dur="500" fill="hold"/>
                                        <p:tgtEl>
                                          <p:spTgt spid="886814"/>
                                        </p:tgtEl>
                                        <p:attrNameLst>
                                          <p:attrName>ppt_y</p:attrName>
                                        </p:attrNameLst>
                                      </p:cBhvr>
                                      <p:tavLst>
                                        <p:tav tm="0">
                                          <p:val>
                                            <p:strVal val="#ppt_y-.1"/>
                                          </p:val>
                                        </p:tav>
                                        <p:tav tm="100000">
                                          <p:val>
                                            <p:strVal val="#ppt_y"/>
                                          </p:val>
                                        </p:tav>
                                      </p:tavLst>
                                    </p:anim>
                                  </p:childTnLst>
                                </p:cTn>
                              </p:par>
                              <p:par>
                                <p:cTn id="106" presetID="47" presetClass="entr" presetSubtype="0" repeatCount="3000" fill="hold" grpId="0" nodeType="withEffect">
                                  <p:stCondLst>
                                    <p:cond delay="1900"/>
                                  </p:stCondLst>
                                  <p:childTnLst>
                                    <p:set>
                                      <p:cBhvr>
                                        <p:cTn id="107" dur="1" fill="hold">
                                          <p:stCondLst>
                                            <p:cond delay="0"/>
                                          </p:stCondLst>
                                        </p:cTn>
                                        <p:tgtEl>
                                          <p:spTgt spid="886815"/>
                                        </p:tgtEl>
                                        <p:attrNameLst>
                                          <p:attrName>style.visibility</p:attrName>
                                        </p:attrNameLst>
                                      </p:cBhvr>
                                      <p:to>
                                        <p:strVal val="visible"/>
                                      </p:to>
                                    </p:set>
                                    <p:animEffect transition="in" filter="fade">
                                      <p:cBhvr>
                                        <p:cTn id="108" dur="500"/>
                                        <p:tgtEl>
                                          <p:spTgt spid="886815"/>
                                        </p:tgtEl>
                                      </p:cBhvr>
                                    </p:animEffect>
                                    <p:anim calcmode="lin" valueType="num">
                                      <p:cBhvr>
                                        <p:cTn id="109" dur="500" fill="hold"/>
                                        <p:tgtEl>
                                          <p:spTgt spid="886815"/>
                                        </p:tgtEl>
                                        <p:attrNameLst>
                                          <p:attrName>ppt_x</p:attrName>
                                        </p:attrNameLst>
                                      </p:cBhvr>
                                      <p:tavLst>
                                        <p:tav tm="0">
                                          <p:val>
                                            <p:strVal val="#ppt_x"/>
                                          </p:val>
                                        </p:tav>
                                        <p:tav tm="100000">
                                          <p:val>
                                            <p:strVal val="#ppt_x"/>
                                          </p:val>
                                        </p:tav>
                                      </p:tavLst>
                                    </p:anim>
                                    <p:anim calcmode="lin" valueType="num">
                                      <p:cBhvr>
                                        <p:cTn id="110" dur="500" fill="hold"/>
                                        <p:tgtEl>
                                          <p:spTgt spid="886815"/>
                                        </p:tgtEl>
                                        <p:attrNameLst>
                                          <p:attrName>ppt_y</p:attrName>
                                        </p:attrNameLst>
                                      </p:cBhvr>
                                      <p:tavLst>
                                        <p:tav tm="0">
                                          <p:val>
                                            <p:strVal val="#ppt_y-.1"/>
                                          </p:val>
                                        </p:tav>
                                        <p:tav tm="100000">
                                          <p:val>
                                            <p:strVal val="#ppt_y"/>
                                          </p:val>
                                        </p:tav>
                                      </p:tavLst>
                                    </p:anim>
                                  </p:childTnLst>
                                </p:cTn>
                              </p:par>
                              <p:par>
                                <p:cTn id="111" presetID="42" presetClass="exit" presetSubtype="0" fill="hold" grpId="1" nodeType="withEffect">
                                  <p:stCondLst>
                                    <p:cond delay="3000"/>
                                  </p:stCondLst>
                                  <p:childTnLst>
                                    <p:animEffect transition="out" filter="fade">
                                      <p:cBhvr>
                                        <p:cTn id="112" dur="500"/>
                                        <p:tgtEl>
                                          <p:spTgt spid="886815"/>
                                        </p:tgtEl>
                                      </p:cBhvr>
                                    </p:animEffect>
                                    <p:anim calcmode="lin" valueType="num">
                                      <p:cBhvr>
                                        <p:cTn id="113" dur="500"/>
                                        <p:tgtEl>
                                          <p:spTgt spid="886815"/>
                                        </p:tgtEl>
                                        <p:attrNameLst>
                                          <p:attrName>ppt_x</p:attrName>
                                        </p:attrNameLst>
                                      </p:cBhvr>
                                      <p:tavLst>
                                        <p:tav tm="0">
                                          <p:val>
                                            <p:strVal val="ppt_x"/>
                                          </p:val>
                                        </p:tav>
                                        <p:tav tm="100000">
                                          <p:val>
                                            <p:strVal val="ppt_x"/>
                                          </p:val>
                                        </p:tav>
                                      </p:tavLst>
                                    </p:anim>
                                    <p:anim calcmode="lin" valueType="num">
                                      <p:cBhvr>
                                        <p:cTn id="114" dur="500"/>
                                        <p:tgtEl>
                                          <p:spTgt spid="886815"/>
                                        </p:tgtEl>
                                        <p:attrNameLst>
                                          <p:attrName>ppt_y</p:attrName>
                                        </p:attrNameLst>
                                      </p:cBhvr>
                                      <p:tavLst>
                                        <p:tav tm="0">
                                          <p:val>
                                            <p:strVal val="ppt_y"/>
                                          </p:val>
                                        </p:tav>
                                        <p:tav tm="100000">
                                          <p:val>
                                            <p:strVal val="ppt_y+.1"/>
                                          </p:val>
                                        </p:tav>
                                      </p:tavLst>
                                    </p:anim>
                                    <p:set>
                                      <p:cBhvr>
                                        <p:cTn id="115" dur="1" fill="hold">
                                          <p:stCondLst>
                                            <p:cond delay="499"/>
                                          </p:stCondLst>
                                        </p:cTn>
                                        <p:tgtEl>
                                          <p:spTgt spid="886815"/>
                                        </p:tgtEl>
                                        <p:attrNameLst>
                                          <p:attrName>style.visibility</p:attrName>
                                        </p:attrNameLst>
                                      </p:cBhvr>
                                      <p:to>
                                        <p:strVal val="hidden"/>
                                      </p:to>
                                    </p:set>
                                  </p:childTnLst>
                                </p:cTn>
                              </p:par>
                              <p:par>
                                <p:cTn id="116" presetID="47" presetClass="entr" presetSubtype="0" repeatCount="3000" fill="hold" grpId="0" nodeType="withEffect">
                                  <p:stCondLst>
                                    <p:cond delay="1900"/>
                                  </p:stCondLst>
                                  <p:childTnLst>
                                    <p:set>
                                      <p:cBhvr>
                                        <p:cTn id="117" dur="1" fill="hold">
                                          <p:stCondLst>
                                            <p:cond delay="0"/>
                                          </p:stCondLst>
                                        </p:cTn>
                                        <p:tgtEl>
                                          <p:spTgt spid="886816"/>
                                        </p:tgtEl>
                                        <p:attrNameLst>
                                          <p:attrName>style.visibility</p:attrName>
                                        </p:attrNameLst>
                                      </p:cBhvr>
                                      <p:to>
                                        <p:strVal val="visible"/>
                                      </p:to>
                                    </p:set>
                                    <p:animEffect transition="in" filter="fade">
                                      <p:cBhvr>
                                        <p:cTn id="118" dur="500"/>
                                        <p:tgtEl>
                                          <p:spTgt spid="886816"/>
                                        </p:tgtEl>
                                      </p:cBhvr>
                                    </p:animEffect>
                                    <p:anim calcmode="lin" valueType="num">
                                      <p:cBhvr>
                                        <p:cTn id="119" dur="500" fill="hold"/>
                                        <p:tgtEl>
                                          <p:spTgt spid="886816"/>
                                        </p:tgtEl>
                                        <p:attrNameLst>
                                          <p:attrName>ppt_x</p:attrName>
                                        </p:attrNameLst>
                                      </p:cBhvr>
                                      <p:tavLst>
                                        <p:tav tm="0">
                                          <p:val>
                                            <p:strVal val="#ppt_x"/>
                                          </p:val>
                                        </p:tav>
                                        <p:tav tm="100000">
                                          <p:val>
                                            <p:strVal val="#ppt_x"/>
                                          </p:val>
                                        </p:tav>
                                      </p:tavLst>
                                    </p:anim>
                                    <p:anim calcmode="lin" valueType="num">
                                      <p:cBhvr>
                                        <p:cTn id="120" dur="500" fill="hold"/>
                                        <p:tgtEl>
                                          <p:spTgt spid="886816"/>
                                        </p:tgtEl>
                                        <p:attrNameLst>
                                          <p:attrName>ppt_y</p:attrName>
                                        </p:attrNameLst>
                                      </p:cBhvr>
                                      <p:tavLst>
                                        <p:tav tm="0">
                                          <p:val>
                                            <p:strVal val="#ppt_y-.1"/>
                                          </p:val>
                                        </p:tav>
                                        <p:tav tm="100000">
                                          <p:val>
                                            <p:strVal val="#ppt_y"/>
                                          </p:val>
                                        </p:tav>
                                      </p:tavLst>
                                    </p:anim>
                                  </p:childTnLst>
                                </p:cTn>
                              </p:par>
                              <p:par>
                                <p:cTn id="121" presetID="47" presetClass="entr" presetSubtype="0" repeatCount="3000" fill="hold" grpId="0" nodeType="withEffect">
                                  <p:stCondLst>
                                    <p:cond delay="600"/>
                                  </p:stCondLst>
                                  <p:childTnLst>
                                    <p:set>
                                      <p:cBhvr>
                                        <p:cTn id="122" dur="1" fill="hold">
                                          <p:stCondLst>
                                            <p:cond delay="0"/>
                                          </p:stCondLst>
                                        </p:cTn>
                                        <p:tgtEl>
                                          <p:spTgt spid="886817"/>
                                        </p:tgtEl>
                                        <p:attrNameLst>
                                          <p:attrName>style.visibility</p:attrName>
                                        </p:attrNameLst>
                                      </p:cBhvr>
                                      <p:to>
                                        <p:strVal val="visible"/>
                                      </p:to>
                                    </p:set>
                                    <p:animEffect transition="in" filter="fade">
                                      <p:cBhvr>
                                        <p:cTn id="123" dur="500"/>
                                        <p:tgtEl>
                                          <p:spTgt spid="886817"/>
                                        </p:tgtEl>
                                      </p:cBhvr>
                                    </p:animEffect>
                                    <p:anim calcmode="lin" valueType="num">
                                      <p:cBhvr>
                                        <p:cTn id="124" dur="500" fill="hold"/>
                                        <p:tgtEl>
                                          <p:spTgt spid="886817"/>
                                        </p:tgtEl>
                                        <p:attrNameLst>
                                          <p:attrName>ppt_x</p:attrName>
                                        </p:attrNameLst>
                                      </p:cBhvr>
                                      <p:tavLst>
                                        <p:tav tm="0">
                                          <p:val>
                                            <p:strVal val="#ppt_x"/>
                                          </p:val>
                                        </p:tav>
                                        <p:tav tm="100000">
                                          <p:val>
                                            <p:strVal val="#ppt_x"/>
                                          </p:val>
                                        </p:tav>
                                      </p:tavLst>
                                    </p:anim>
                                    <p:anim calcmode="lin" valueType="num">
                                      <p:cBhvr>
                                        <p:cTn id="125" dur="500" fill="hold"/>
                                        <p:tgtEl>
                                          <p:spTgt spid="886817"/>
                                        </p:tgtEl>
                                        <p:attrNameLst>
                                          <p:attrName>ppt_y</p:attrName>
                                        </p:attrNameLst>
                                      </p:cBhvr>
                                      <p:tavLst>
                                        <p:tav tm="0">
                                          <p:val>
                                            <p:strVal val="#ppt_y-.1"/>
                                          </p:val>
                                        </p:tav>
                                        <p:tav tm="100000">
                                          <p:val>
                                            <p:strVal val="#ppt_y"/>
                                          </p:val>
                                        </p:tav>
                                      </p:tavLst>
                                    </p:anim>
                                  </p:childTnLst>
                                </p:cTn>
                              </p:par>
                              <p:par>
                                <p:cTn id="126" presetID="4" presetClass="exit" presetSubtype="16" fill="hold" grpId="1" nodeType="withEffect">
                                  <p:stCondLst>
                                    <p:cond delay="2000"/>
                                  </p:stCondLst>
                                  <p:childTnLst>
                                    <p:animEffect transition="out" filter="box(in)">
                                      <p:cBhvr>
                                        <p:cTn id="127" dur="500"/>
                                        <p:tgtEl>
                                          <p:spTgt spid="886817"/>
                                        </p:tgtEl>
                                      </p:cBhvr>
                                    </p:animEffect>
                                    <p:set>
                                      <p:cBhvr>
                                        <p:cTn id="128" dur="1" fill="hold">
                                          <p:stCondLst>
                                            <p:cond delay="499"/>
                                          </p:stCondLst>
                                        </p:cTn>
                                        <p:tgtEl>
                                          <p:spTgt spid="886817"/>
                                        </p:tgtEl>
                                        <p:attrNameLst>
                                          <p:attrName>style.visibility</p:attrName>
                                        </p:attrNameLst>
                                      </p:cBhvr>
                                      <p:to>
                                        <p:strVal val="hidden"/>
                                      </p:to>
                                    </p:set>
                                  </p:childTnLst>
                                </p:cTn>
                              </p:par>
                              <p:par>
                                <p:cTn id="129" presetID="47" presetClass="entr" presetSubtype="0" repeatCount="3000" fill="hold" grpId="0" nodeType="withEffect">
                                  <p:stCondLst>
                                    <p:cond delay="1500"/>
                                  </p:stCondLst>
                                  <p:childTnLst>
                                    <p:set>
                                      <p:cBhvr>
                                        <p:cTn id="130" dur="1" fill="hold">
                                          <p:stCondLst>
                                            <p:cond delay="0"/>
                                          </p:stCondLst>
                                        </p:cTn>
                                        <p:tgtEl>
                                          <p:spTgt spid="886818"/>
                                        </p:tgtEl>
                                        <p:attrNameLst>
                                          <p:attrName>style.visibility</p:attrName>
                                        </p:attrNameLst>
                                      </p:cBhvr>
                                      <p:to>
                                        <p:strVal val="visible"/>
                                      </p:to>
                                    </p:set>
                                    <p:animEffect transition="in" filter="fade">
                                      <p:cBhvr>
                                        <p:cTn id="131" dur="500"/>
                                        <p:tgtEl>
                                          <p:spTgt spid="886818"/>
                                        </p:tgtEl>
                                      </p:cBhvr>
                                    </p:animEffect>
                                    <p:anim calcmode="lin" valueType="num">
                                      <p:cBhvr>
                                        <p:cTn id="132" dur="500" fill="hold"/>
                                        <p:tgtEl>
                                          <p:spTgt spid="886818"/>
                                        </p:tgtEl>
                                        <p:attrNameLst>
                                          <p:attrName>ppt_x</p:attrName>
                                        </p:attrNameLst>
                                      </p:cBhvr>
                                      <p:tavLst>
                                        <p:tav tm="0">
                                          <p:val>
                                            <p:strVal val="#ppt_x"/>
                                          </p:val>
                                        </p:tav>
                                        <p:tav tm="100000">
                                          <p:val>
                                            <p:strVal val="#ppt_x"/>
                                          </p:val>
                                        </p:tav>
                                      </p:tavLst>
                                    </p:anim>
                                    <p:anim calcmode="lin" valueType="num">
                                      <p:cBhvr>
                                        <p:cTn id="133" dur="500" fill="hold"/>
                                        <p:tgtEl>
                                          <p:spTgt spid="886818"/>
                                        </p:tgtEl>
                                        <p:attrNameLst>
                                          <p:attrName>ppt_y</p:attrName>
                                        </p:attrNameLst>
                                      </p:cBhvr>
                                      <p:tavLst>
                                        <p:tav tm="0">
                                          <p:val>
                                            <p:strVal val="#ppt_y-.1"/>
                                          </p:val>
                                        </p:tav>
                                        <p:tav tm="100000">
                                          <p:val>
                                            <p:strVal val="#ppt_y"/>
                                          </p:val>
                                        </p:tav>
                                      </p:tavLst>
                                    </p:anim>
                                  </p:childTnLst>
                                </p:cTn>
                              </p:par>
                              <p:par>
                                <p:cTn id="134" presetID="10" presetClass="entr" presetSubtype="0" fill="hold" grpId="0" nodeType="withEffect">
                                  <p:stCondLst>
                                    <p:cond delay="300"/>
                                  </p:stCondLst>
                                  <p:childTnLst>
                                    <p:set>
                                      <p:cBhvr>
                                        <p:cTn id="135" dur="1" fill="hold">
                                          <p:stCondLst>
                                            <p:cond delay="0"/>
                                          </p:stCondLst>
                                        </p:cTn>
                                        <p:tgtEl>
                                          <p:spTgt spid="886821"/>
                                        </p:tgtEl>
                                        <p:attrNameLst>
                                          <p:attrName>style.visibility</p:attrName>
                                        </p:attrNameLst>
                                      </p:cBhvr>
                                      <p:to>
                                        <p:strVal val="visible"/>
                                      </p:to>
                                    </p:set>
                                    <p:animEffect transition="in" filter="fade">
                                      <p:cBhvr>
                                        <p:cTn id="136" dur="5100"/>
                                        <p:tgtEl>
                                          <p:spTgt spid="886821"/>
                                        </p:tgtEl>
                                      </p:cBhvr>
                                    </p:animEffect>
                                  </p:childTnLst>
                                </p:cTn>
                              </p:par>
                              <p:par>
                                <p:cTn id="137" presetID="22" presetClass="entr" presetSubtype="4" fill="hold" grpId="0" nodeType="withEffect">
                                  <p:stCondLst>
                                    <p:cond delay="300"/>
                                  </p:stCondLst>
                                  <p:childTnLst>
                                    <p:set>
                                      <p:cBhvr>
                                        <p:cTn id="138" dur="1" fill="hold">
                                          <p:stCondLst>
                                            <p:cond delay="0"/>
                                          </p:stCondLst>
                                        </p:cTn>
                                        <p:tgtEl>
                                          <p:spTgt spid="886828"/>
                                        </p:tgtEl>
                                        <p:attrNameLst>
                                          <p:attrName>style.visibility</p:attrName>
                                        </p:attrNameLst>
                                      </p:cBhvr>
                                      <p:to>
                                        <p:strVal val="visible"/>
                                      </p:to>
                                    </p:set>
                                    <p:animEffect transition="in" filter="wipe(down)">
                                      <p:cBhvr>
                                        <p:cTn id="139" dur="4900"/>
                                        <p:tgtEl>
                                          <p:spTgt spid="886828"/>
                                        </p:tgtEl>
                                      </p:cBhvr>
                                    </p:animEffect>
                                  </p:childTnLst>
                                </p:cTn>
                              </p:par>
                              <p:par>
                                <p:cTn id="140" presetID="6" presetClass="emph" presetSubtype="0" fill="hold" grpId="1" nodeType="withEffect">
                                  <p:stCondLst>
                                    <p:cond delay="700"/>
                                  </p:stCondLst>
                                  <p:childTnLst>
                                    <p:animScale>
                                      <p:cBhvr>
                                        <p:cTn id="141" dur="3400" fill="hold"/>
                                        <p:tgtEl>
                                          <p:spTgt spid="886821"/>
                                        </p:tgtEl>
                                      </p:cBhvr>
                                      <p:by x="180000" y="100000"/>
                                    </p:animScale>
                                  </p:childTnLst>
                                </p:cTn>
                              </p:par>
                              <p:par>
                                <p:cTn id="142" presetID="10" presetClass="entr" presetSubtype="0" fill="hold" grpId="0" nodeType="withEffect">
                                  <p:stCondLst>
                                    <p:cond delay="500"/>
                                  </p:stCondLst>
                                  <p:childTnLst>
                                    <p:set>
                                      <p:cBhvr>
                                        <p:cTn id="143" dur="1" fill="hold">
                                          <p:stCondLst>
                                            <p:cond delay="0"/>
                                          </p:stCondLst>
                                        </p:cTn>
                                        <p:tgtEl>
                                          <p:spTgt spid="886827"/>
                                        </p:tgtEl>
                                        <p:attrNameLst>
                                          <p:attrName>style.visibility</p:attrName>
                                        </p:attrNameLst>
                                      </p:cBhvr>
                                      <p:to>
                                        <p:strVal val="visible"/>
                                      </p:to>
                                    </p:set>
                                    <p:animEffect transition="in" filter="fade">
                                      <p:cBhvr>
                                        <p:cTn id="144" dur="400"/>
                                        <p:tgtEl>
                                          <p:spTgt spid="886827"/>
                                        </p:tgtEl>
                                      </p:cBhvr>
                                    </p:animEffect>
                                  </p:childTnLst>
                                </p:cTn>
                              </p:par>
                              <p:par>
                                <p:cTn id="145" presetID="6" presetClass="emph" presetSubtype="0" fill="hold" grpId="1" nodeType="withEffect">
                                  <p:stCondLst>
                                    <p:cond delay="500"/>
                                  </p:stCondLst>
                                  <p:childTnLst>
                                    <p:animScale>
                                      <p:cBhvr>
                                        <p:cTn id="146" dur="1000" fill="hold"/>
                                        <p:tgtEl>
                                          <p:spTgt spid="886827"/>
                                        </p:tgtEl>
                                      </p:cBhvr>
                                      <p:by x="100000" y="175000"/>
                                    </p:animScale>
                                  </p:childTnLst>
                                </p:cTn>
                              </p:par>
                              <p:par>
                                <p:cTn id="147" presetID="10" presetClass="entr" presetSubtype="0" fill="hold" grpId="0" nodeType="withEffect">
                                  <p:stCondLst>
                                    <p:cond delay="2100"/>
                                  </p:stCondLst>
                                  <p:childTnLst>
                                    <p:set>
                                      <p:cBhvr>
                                        <p:cTn id="148" dur="1" fill="hold">
                                          <p:stCondLst>
                                            <p:cond delay="0"/>
                                          </p:stCondLst>
                                        </p:cTn>
                                        <p:tgtEl>
                                          <p:spTgt spid="886826"/>
                                        </p:tgtEl>
                                        <p:attrNameLst>
                                          <p:attrName>style.visibility</p:attrName>
                                        </p:attrNameLst>
                                      </p:cBhvr>
                                      <p:to>
                                        <p:strVal val="visible"/>
                                      </p:to>
                                    </p:set>
                                    <p:animEffect transition="in" filter="fade">
                                      <p:cBhvr>
                                        <p:cTn id="149" dur="500"/>
                                        <p:tgtEl>
                                          <p:spTgt spid="886826"/>
                                        </p:tgtEl>
                                      </p:cBhvr>
                                    </p:animEffect>
                                  </p:childTnLst>
                                </p:cTn>
                              </p:par>
                              <p:par>
                                <p:cTn id="150" presetID="27" presetClass="emph" presetSubtype="0" repeatCount="indefinite" fill="hold" grpId="1" nodeType="withEffect">
                                  <p:stCondLst>
                                    <p:cond delay="2200"/>
                                  </p:stCondLst>
                                  <p:endCondLst>
                                    <p:cond evt="onNext" delay="0">
                                      <p:tgtEl>
                                        <p:sldTgt/>
                                      </p:tgtEl>
                                    </p:cond>
                                  </p:endCondLst>
                                  <p:childTnLst>
                                    <p:animClr clrSpc="rgb" dir="cw">
                                      <p:cBhvr override="childStyle">
                                        <p:cTn id="151" dur="250" autoRev="1" fill="hold"/>
                                        <p:tgtEl>
                                          <p:spTgt spid="886826"/>
                                        </p:tgtEl>
                                        <p:attrNameLst>
                                          <p:attrName>style.color</p:attrName>
                                        </p:attrNameLst>
                                      </p:cBhvr>
                                      <p:to>
                                        <a:schemeClr val="bg1"/>
                                      </p:to>
                                    </p:animClr>
                                    <p:animClr clrSpc="rgb" dir="cw">
                                      <p:cBhvr>
                                        <p:cTn id="152" dur="250" autoRev="1" fill="hold"/>
                                        <p:tgtEl>
                                          <p:spTgt spid="886826"/>
                                        </p:tgtEl>
                                        <p:attrNameLst>
                                          <p:attrName>fillcolor</p:attrName>
                                        </p:attrNameLst>
                                      </p:cBhvr>
                                      <p:to>
                                        <a:schemeClr val="bg1"/>
                                      </p:to>
                                    </p:animClr>
                                    <p:set>
                                      <p:cBhvr>
                                        <p:cTn id="153" dur="250" autoRev="1" fill="hold"/>
                                        <p:tgtEl>
                                          <p:spTgt spid="886826"/>
                                        </p:tgtEl>
                                        <p:attrNameLst>
                                          <p:attrName>fill.type</p:attrName>
                                        </p:attrNameLst>
                                      </p:cBhvr>
                                      <p:to>
                                        <p:strVal val="solid"/>
                                      </p:to>
                                    </p:set>
                                    <p:set>
                                      <p:cBhvr>
                                        <p:cTn id="154" dur="250" autoRev="1" fill="hold"/>
                                        <p:tgtEl>
                                          <p:spTgt spid="886826"/>
                                        </p:tgtEl>
                                        <p:attrNameLst>
                                          <p:attrName>fill.on</p:attrName>
                                        </p:attrNameLst>
                                      </p:cBhvr>
                                      <p:to>
                                        <p:strVal val="true"/>
                                      </p:to>
                                    </p:set>
                                  </p:childTnLst>
                                  <p:subTnLst>
                                    <p:set>
                                      <p:cBhvr override="childStyle">
                                        <p:cTn dur="1" fill="hold" display="0" masterRel="sameClick" afterEffect="1">
                                          <p:stCondLst>
                                            <p:cond evt="end" delay="0">
                                              <p:tn val="150"/>
                                            </p:cond>
                                          </p:stCondLst>
                                        </p:cTn>
                                        <p:tgtEl>
                                          <p:spTgt spid="886826"/>
                                        </p:tgtEl>
                                        <p:attrNameLst>
                                          <p:attrName>style.visibility</p:attrName>
                                        </p:attrNameLst>
                                      </p:cBhvr>
                                      <p:to>
                                        <p:strVal val="hidden"/>
                                      </p:to>
                                    </p:set>
                                  </p:subTnLst>
                                </p:cTn>
                              </p:par>
                              <p:par>
                                <p:cTn id="155" presetID="10" presetClass="entr" presetSubtype="0" fill="hold" grpId="0" nodeType="withEffect">
                                  <p:stCondLst>
                                    <p:cond delay="2300"/>
                                  </p:stCondLst>
                                  <p:childTnLst>
                                    <p:set>
                                      <p:cBhvr>
                                        <p:cTn id="156" dur="1" fill="hold">
                                          <p:stCondLst>
                                            <p:cond delay="0"/>
                                          </p:stCondLst>
                                        </p:cTn>
                                        <p:tgtEl>
                                          <p:spTgt spid="886824"/>
                                        </p:tgtEl>
                                        <p:attrNameLst>
                                          <p:attrName>style.visibility</p:attrName>
                                        </p:attrNameLst>
                                      </p:cBhvr>
                                      <p:to>
                                        <p:strVal val="visible"/>
                                      </p:to>
                                    </p:set>
                                    <p:animEffect transition="in" filter="fade">
                                      <p:cBhvr>
                                        <p:cTn id="157" dur="500"/>
                                        <p:tgtEl>
                                          <p:spTgt spid="886824"/>
                                        </p:tgtEl>
                                      </p:cBhvr>
                                    </p:animEffect>
                                  </p:childTnLst>
                                </p:cTn>
                              </p:par>
                              <p:par>
                                <p:cTn id="158" presetID="27" presetClass="emph" presetSubtype="0" repeatCount="indefinite" fill="hold" grpId="1" nodeType="withEffect">
                                  <p:stCondLst>
                                    <p:cond delay="2400"/>
                                  </p:stCondLst>
                                  <p:endCondLst>
                                    <p:cond evt="onNext" delay="0">
                                      <p:tgtEl>
                                        <p:sldTgt/>
                                      </p:tgtEl>
                                    </p:cond>
                                  </p:endCondLst>
                                  <p:childTnLst>
                                    <p:animClr clrSpc="rgb" dir="cw">
                                      <p:cBhvr override="childStyle">
                                        <p:cTn id="159" dur="250" autoRev="1" fill="hold"/>
                                        <p:tgtEl>
                                          <p:spTgt spid="886824"/>
                                        </p:tgtEl>
                                        <p:attrNameLst>
                                          <p:attrName>style.color</p:attrName>
                                        </p:attrNameLst>
                                      </p:cBhvr>
                                      <p:to>
                                        <a:schemeClr val="bg1"/>
                                      </p:to>
                                    </p:animClr>
                                    <p:animClr clrSpc="rgb" dir="cw">
                                      <p:cBhvr>
                                        <p:cTn id="160" dur="250" autoRev="1" fill="hold"/>
                                        <p:tgtEl>
                                          <p:spTgt spid="886824"/>
                                        </p:tgtEl>
                                        <p:attrNameLst>
                                          <p:attrName>fillcolor</p:attrName>
                                        </p:attrNameLst>
                                      </p:cBhvr>
                                      <p:to>
                                        <a:schemeClr val="bg1"/>
                                      </p:to>
                                    </p:animClr>
                                    <p:set>
                                      <p:cBhvr>
                                        <p:cTn id="161" dur="250" autoRev="1" fill="hold"/>
                                        <p:tgtEl>
                                          <p:spTgt spid="886824"/>
                                        </p:tgtEl>
                                        <p:attrNameLst>
                                          <p:attrName>fill.type</p:attrName>
                                        </p:attrNameLst>
                                      </p:cBhvr>
                                      <p:to>
                                        <p:strVal val="solid"/>
                                      </p:to>
                                    </p:set>
                                    <p:set>
                                      <p:cBhvr>
                                        <p:cTn id="162" dur="250" autoRev="1" fill="hold"/>
                                        <p:tgtEl>
                                          <p:spTgt spid="886824"/>
                                        </p:tgtEl>
                                        <p:attrNameLst>
                                          <p:attrName>fill.on</p:attrName>
                                        </p:attrNameLst>
                                      </p:cBhvr>
                                      <p:to>
                                        <p:strVal val="true"/>
                                      </p:to>
                                    </p:set>
                                  </p:childTnLst>
                                  <p:subTnLst>
                                    <p:set>
                                      <p:cBhvr override="childStyle">
                                        <p:cTn dur="1" fill="hold" display="0" masterRel="sameClick" afterEffect="1">
                                          <p:stCondLst>
                                            <p:cond evt="end" delay="0">
                                              <p:tn val="158"/>
                                            </p:cond>
                                          </p:stCondLst>
                                        </p:cTn>
                                        <p:tgtEl>
                                          <p:spTgt spid="886824"/>
                                        </p:tgtEl>
                                        <p:attrNameLst>
                                          <p:attrName>style.visibility</p:attrName>
                                        </p:attrNameLst>
                                      </p:cBhvr>
                                      <p:to>
                                        <p:strVal val="hidden"/>
                                      </p:to>
                                    </p:set>
                                  </p:subTnLst>
                                </p:cTn>
                              </p:par>
                              <p:par>
                                <p:cTn id="163" presetID="10" presetClass="entr" presetSubtype="0" fill="hold" grpId="0" nodeType="withEffect">
                                  <p:stCondLst>
                                    <p:cond delay="2800"/>
                                  </p:stCondLst>
                                  <p:childTnLst>
                                    <p:set>
                                      <p:cBhvr>
                                        <p:cTn id="164" dur="1" fill="hold">
                                          <p:stCondLst>
                                            <p:cond delay="0"/>
                                          </p:stCondLst>
                                        </p:cTn>
                                        <p:tgtEl>
                                          <p:spTgt spid="886825"/>
                                        </p:tgtEl>
                                        <p:attrNameLst>
                                          <p:attrName>style.visibility</p:attrName>
                                        </p:attrNameLst>
                                      </p:cBhvr>
                                      <p:to>
                                        <p:strVal val="visible"/>
                                      </p:to>
                                    </p:set>
                                    <p:animEffect transition="in" filter="fade">
                                      <p:cBhvr>
                                        <p:cTn id="165" dur="500"/>
                                        <p:tgtEl>
                                          <p:spTgt spid="886825"/>
                                        </p:tgtEl>
                                      </p:cBhvr>
                                    </p:animEffect>
                                  </p:childTnLst>
                                </p:cTn>
                              </p:par>
                              <p:par>
                                <p:cTn id="166" presetID="27" presetClass="emph" presetSubtype="0" repeatCount="indefinite" fill="hold" grpId="1" nodeType="withEffect">
                                  <p:stCondLst>
                                    <p:cond delay="2900"/>
                                  </p:stCondLst>
                                  <p:endCondLst>
                                    <p:cond evt="onNext" delay="0">
                                      <p:tgtEl>
                                        <p:sldTgt/>
                                      </p:tgtEl>
                                    </p:cond>
                                  </p:endCondLst>
                                  <p:childTnLst>
                                    <p:animClr clrSpc="rgb" dir="cw">
                                      <p:cBhvr override="childStyle">
                                        <p:cTn id="167" dur="250" autoRev="1" fill="hold"/>
                                        <p:tgtEl>
                                          <p:spTgt spid="886825"/>
                                        </p:tgtEl>
                                        <p:attrNameLst>
                                          <p:attrName>style.color</p:attrName>
                                        </p:attrNameLst>
                                      </p:cBhvr>
                                      <p:to>
                                        <a:schemeClr val="bg1"/>
                                      </p:to>
                                    </p:animClr>
                                    <p:animClr clrSpc="rgb" dir="cw">
                                      <p:cBhvr>
                                        <p:cTn id="168" dur="250" autoRev="1" fill="hold"/>
                                        <p:tgtEl>
                                          <p:spTgt spid="886825"/>
                                        </p:tgtEl>
                                        <p:attrNameLst>
                                          <p:attrName>fillcolor</p:attrName>
                                        </p:attrNameLst>
                                      </p:cBhvr>
                                      <p:to>
                                        <a:schemeClr val="bg1"/>
                                      </p:to>
                                    </p:animClr>
                                    <p:set>
                                      <p:cBhvr>
                                        <p:cTn id="169" dur="250" autoRev="1" fill="hold"/>
                                        <p:tgtEl>
                                          <p:spTgt spid="886825"/>
                                        </p:tgtEl>
                                        <p:attrNameLst>
                                          <p:attrName>fill.type</p:attrName>
                                        </p:attrNameLst>
                                      </p:cBhvr>
                                      <p:to>
                                        <p:strVal val="solid"/>
                                      </p:to>
                                    </p:set>
                                    <p:set>
                                      <p:cBhvr>
                                        <p:cTn id="170" dur="250" autoRev="1" fill="hold"/>
                                        <p:tgtEl>
                                          <p:spTgt spid="886825"/>
                                        </p:tgtEl>
                                        <p:attrNameLst>
                                          <p:attrName>fill.on</p:attrName>
                                        </p:attrNameLst>
                                      </p:cBhvr>
                                      <p:to>
                                        <p:strVal val="true"/>
                                      </p:to>
                                    </p:set>
                                  </p:childTnLst>
                                  <p:subTnLst>
                                    <p:set>
                                      <p:cBhvr override="childStyle">
                                        <p:cTn dur="1" fill="hold" display="0" masterRel="sameClick" afterEffect="1">
                                          <p:stCondLst>
                                            <p:cond evt="end" delay="0">
                                              <p:tn val="166"/>
                                            </p:cond>
                                          </p:stCondLst>
                                        </p:cTn>
                                        <p:tgtEl>
                                          <p:spTgt spid="886825"/>
                                        </p:tgtEl>
                                        <p:attrNameLst>
                                          <p:attrName>style.visibility</p:attrName>
                                        </p:attrNameLst>
                                      </p:cBhvr>
                                      <p:to>
                                        <p:strVal val="hidden"/>
                                      </p:to>
                                    </p:set>
                                  </p:subTnLst>
                                </p:cTn>
                              </p:par>
                              <p:par>
                                <p:cTn id="171" presetID="10" presetClass="entr" presetSubtype="0" fill="hold" grpId="0" nodeType="withEffect">
                                  <p:stCondLst>
                                    <p:cond delay="3100"/>
                                  </p:stCondLst>
                                  <p:childTnLst>
                                    <p:set>
                                      <p:cBhvr>
                                        <p:cTn id="172" dur="1" fill="hold">
                                          <p:stCondLst>
                                            <p:cond delay="0"/>
                                          </p:stCondLst>
                                        </p:cTn>
                                        <p:tgtEl>
                                          <p:spTgt spid="886823"/>
                                        </p:tgtEl>
                                        <p:attrNameLst>
                                          <p:attrName>style.visibility</p:attrName>
                                        </p:attrNameLst>
                                      </p:cBhvr>
                                      <p:to>
                                        <p:strVal val="visible"/>
                                      </p:to>
                                    </p:set>
                                    <p:animEffect transition="in" filter="fade">
                                      <p:cBhvr>
                                        <p:cTn id="173" dur="500"/>
                                        <p:tgtEl>
                                          <p:spTgt spid="886823"/>
                                        </p:tgtEl>
                                      </p:cBhvr>
                                    </p:animEffect>
                                  </p:childTnLst>
                                </p:cTn>
                              </p:par>
                              <p:par>
                                <p:cTn id="174" presetID="27" presetClass="emph" presetSubtype="0" repeatCount="indefinite" fill="hold" grpId="1" nodeType="withEffect">
                                  <p:stCondLst>
                                    <p:cond delay="3000"/>
                                  </p:stCondLst>
                                  <p:endCondLst>
                                    <p:cond evt="onNext" delay="0">
                                      <p:tgtEl>
                                        <p:sldTgt/>
                                      </p:tgtEl>
                                    </p:cond>
                                  </p:endCondLst>
                                  <p:childTnLst>
                                    <p:animClr clrSpc="rgb" dir="cw">
                                      <p:cBhvr override="childStyle">
                                        <p:cTn id="175" dur="250" autoRev="1" fill="hold"/>
                                        <p:tgtEl>
                                          <p:spTgt spid="886823"/>
                                        </p:tgtEl>
                                        <p:attrNameLst>
                                          <p:attrName>style.color</p:attrName>
                                        </p:attrNameLst>
                                      </p:cBhvr>
                                      <p:to>
                                        <a:schemeClr val="bg1"/>
                                      </p:to>
                                    </p:animClr>
                                    <p:animClr clrSpc="rgb" dir="cw">
                                      <p:cBhvr>
                                        <p:cTn id="176" dur="250" autoRev="1" fill="hold"/>
                                        <p:tgtEl>
                                          <p:spTgt spid="886823"/>
                                        </p:tgtEl>
                                        <p:attrNameLst>
                                          <p:attrName>fillcolor</p:attrName>
                                        </p:attrNameLst>
                                      </p:cBhvr>
                                      <p:to>
                                        <a:schemeClr val="bg1"/>
                                      </p:to>
                                    </p:animClr>
                                    <p:set>
                                      <p:cBhvr>
                                        <p:cTn id="177" dur="250" autoRev="1" fill="hold"/>
                                        <p:tgtEl>
                                          <p:spTgt spid="886823"/>
                                        </p:tgtEl>
                                        <p:attrNameLst>
                                          <p:attrName>fill.type</p:attrName>
                                        </p:attrNameLst>
                                      </p:cBhvr>
                                      <p:to>
                                        <p:strVal val="solid"/>
                                      </p:to>
                                    </p:set>
                                    <p:set>
                                      <p:cBhvr>
                                        <p:cTn id="178" dur="250" autoRev="1" fill="hold"/>
                                        <p:tgtEl>
                                          <p:spTgt spid="886823"/>
                                        </p:tgtEl>
                                        <p:attrNameLst>
                                          <p:attrName>fill.on</p:attrName>
                                        </p:attrNameLst>
                                      </p:cBhvr>
                                      <p:to>
                                        <p:strVal val="true"/>
                                      </p:to>
                                    </p:set>
                                  </p:childTnLst>
                                  <p:subTnLst>
                                    <p:set>
                                      <p:cBhvr override="childStyle">
                                        <p:cTn dur="1" fill="hold" display="0" masterRel="sameClick" afterEffect="1">
                                          <p:stCondLst>
                                            <p:cond evt="end" delay="0">
                                              <p:tn val="174"/>
                                            </p:cond>
                                          </p:stCondLst>
                                        </p:cTn>
                                        <p:tgtEl>
                                          <p:spTgt spid="886823"/>
                                        </p:tgtEl>
                                        <p:attrNameLst>
                                          <p:attrName>style.visibility</p:attrName>
                                        </p:attrNameLst>
                                      </p:cBhvr>
                                      <p:to>
                                        <p:strVal val="hidden"/>
                                      </p:to>
                                    </p:set>
                                  </p:subTnLst>
                                </p:cTn>
                              </p:par>
                              <p:par>
                                <p:cTn id="179" presetID="10" presetClass="entr" presetSubtype="0" fill="hold" grpId="0" nodeType="withEffect">
                                  <p:stCondLst>
                                    <p:cond delay="2500"/>
                                  </p:stCondLst>
                                  <p:childTnLst>
                                    <p:set>
                                      <p:cBhvr>
                                        <p:cTn id="180" dur="1" fill="hold">
                                          <p:stCondLst>
                                            <p:cond delay="0"/>
                                          </p:stCondLst>
                                        </p:cTn>
                                        <p:tgtEl>
                                          <p:spTgt spid="886839"/>
                                        </p:tgtEl>
                                        <p:attrNameLst>
                                          <p:attrName>style.visibility</p:attrName>
                                        </p:attrNameLst>
                                      </p:cBhvr>
                                      <p:to>
                                        <p:strVal val="visible"/>
                                      </p:to>
                                    </p:set>
                                    <p:animEffect transition="in" filter="fade">
                                      <p:cBhvr>
                                        <p:cTn id="181" dur="500"/>
                                        <p:tgtEl>
                                          <p:spTgt spid="886839"/>
                                        </p:tgtEl>
                                      </p:cBhvr>
                                    </p:animEffect>
                                  </p:childTnLst>
                                </p:cTn>
                              </p:par>
                              <p:par>
                                <p:cTn id="182" presetID="22" presetClass="entr" presetSubtype="8" fill="hold" nodeType="withEffect">
                                  <p:stCondLst>
                                    <p:cond delay="2700"/>
                                  </p:stCondLst>
                                  <p:childTnLst>
                                    <p:set>
                                      <p:cBhvr>
                                        <p:cTn id="183" dur="1" fill="hold">
                                          <p:stCondLst>
                                            <p:cond delay="0"/>
                                          </p:stCondLst>
                                        </p:cTn>
                                        <p:tgtEl>
                                          <p:spTgt spid="886840"/>
                                        </p:tgtEl>
                                        <p:attrNameLst>
                                          <p:attrName>style.visibility</p:attrName>
                                        </p:attrNameLst>
                                      </p:cBhvr>
                                      <p:to>
                                        <p:strVal val="visible"/>
                                      </p:to>
                                    </p:set>
                                    <p:animEffect transition="in" filter="wipe(left)">
                                      <p:cBhvr>
                                        <p:cTn id="184" dur="300"/>
                                        <p:tgtEl>
                                          <p:spTgt spid="886840"/>
                                        </p:tgtEl>
                                      </p:cBhvr>
                                    </p:animEffect>
                                  </p:childTnLst>
                                </p:cTn>
                              </p:par>
                              <p:par>
                                <p:cTn id="185" presetID="10" presetClass="entr" presetSubtype="0" fill="hold" nodeType="withEffect">
                                  <p:stCondLst>
                                    <p:cond delay="2800"/>
                                  </p:stCondLst>
                                  <p:childTnLst>
                                    <p:set>
                                      <p:cBhvr>
                                        <p:cTn id="186" dur="1" fill="hold">
                                          <p:stCondLst>
                                            <p:cond delay="0"/>
                                          </p:stCondLst>
                                        </p:cTn>
                                        <p:tgtEl>
                                          <p:spTgt spid="886846"/>
                                        </p:tgtEl>
                                        <p:attrNameLst>
                                          <p:attrName>style.visibility</p:attrName>
                                        </p:attrNameLst>
                                      </p:cBhvr>
                                      <p:to>
                                        <p:strVal val="visible"/>
                                      </p:to>
                                    </p:set>
                                    <p:animEffect transition="in" filter="fade">
                                      <p:cBhvr>
                                        <p:cTn id="187" dur="600"/>
                                        <p:tgtEl>
                                          <p:spTgt spid="886846"/>
                                        </p:tgtEl>
                                      </p:cBhvr>
                                    </p:animEffect>
                                  </p:childTnLst>
                                </p:cTn>
                              </p:par>
                              <p:par>
                                <p:cTn id="188" presetID="22" presetClass="entr" presetSubtype="8" fill="hold" grpId="0" nodeType="withEffect">
                                  <p:stCondLst>
                                    <p:cond delay="2800"/>
                                  </p:stCondLst>
                                  <p:childTnLst>
                                    <p:set>
                                      <p:cBhvr>
                                        <p:cTn id="189" dur="1" fill="hold">
                                          <p:stCondLst>
                                            <p:cond delay="0"/>
                                          </p:stCondLst>
                                        </p:cTn>
                                        <p:tgtEl>
                                          <p:spTgt spid="886799"/>
                                        </p:tgtEl>
                                        <p:attrNameLst>
                                          <p:attrName>style.visibility</p:attrName>
                                        </p:attrNameLst>
                                      </p:cBhvr>
                                      <p:to>
                                        <p:strVal val="visible"/>
                                      </p:to>
                                    </p:set>
                                    <p:animEffect transition="in" filter="wipe(left)">
                                      <p:cBhvr>
                                        <p:cTn id="190" dur="500"/>
                                        <p:tgtEl>
                                          <p:spTgt spid="886799"/>
                                        </p:tgtEl>
                                      </p:cBhvr>
                                    </p:animEffect>
                                  </p:childTnLst>
                                </p:cTn>
                              </p:par>
                              <p:par>
                                <p:cTn id="191" presetID="22" presetClass="entr" presetSubtype="2" fill="hold" grpId="0" nodeType="withEffect">
                                  <p:stCondLst>
                                    <p:cond delay="3400"/>
                                  </p:stCondLst>
                                  <p:childTnLst>
                                    <p:set>
                                      <p:cBhvr>
                                        <p:cTn id="192" dur="1" fill="hold">
                                          <p:stCondLst>
                                            <p:cond delay="0"/>
                                          </p:stCondLst>
                                        </p:cTn>
                                        <p:tgtEl>
                                          <p:spTgt spid="886847"/>
                                        </p:tgtEl>
                                        <p:attrNameLst>
                                          <p:attrName>style.visibility</p:attrName>
                                        </p:attrNameLst>
                                      </p:cBhvr>
                                      <p:to>
                                        <p:strVal val="visible"/>
                                      </p:to>
                                    </p:set>
                                    <p:animEffect transition="in" filter="wipe(right)">
                                      <p:cBhvr>
                                        <p:cTn id="193" dur="200"/>
                                        <p:tgtEl>
                                          <p:spTgt spid="886847"/>
                                        </p:tgtEl>
                                      </p:cBhvr>
                                    </p:animEffect>
                                  </p:childTnLst>
                                </p:cTn>
                              </p:par>
                              <p:par>
                                <p:cTn id="194" presetID="22" presetClass="entr" presetSubtype="4" fill="hold" grpId="0" nodeType="withEffect">
                                  <p:stCondLst>
                                    <p:cond delay="3600"/>
                                  </p:stCondLst>
                                  <p:childTnLst>
                                    <p:set>
                                      <p:cBhvr>
                                        <p:cTn id="195" dur="1" fill="hold">
                                          <p:stCondLst>
                                            <p:cond delay="0"/>
                                          </p:stCondLst>
                                        </p:cTn>
                                        <p:tgtEl>
                                          <p:spTgt spid="886848"/>
                                        </p:tgtEl>
                                        <p:attrNameLst>
                                          <p:attrName>style.visibility</p:attrName>
                                        </p:attrNameLst>
                                      </p:cBhvr>
                                      <p:to>
                                        <p:strVal val="visible"/>
                                      </p:to>
                                    </p:set>
                                    <p:animEffect transition="in" filter="wipe(down)">
                                      <p:cBhvr>
                                        <p:cTn id="196" dur="200"/>
                                        <p:tgtEl>
                                          <p:spTgt spid="886848"/>
                                        </p:tgtEl>
                                      </p:cBhvr>
                                    </p:animEffect>
                                  </p:childTnLst>
                                </p:cTn>
                              </p:par>
                              <p:par>
                                <p:cTn id="197" presetID="22" presetClass="entr" presetSubtype="4" fill="hold" grpId="0" nodeType="withEffect">
                                  <p:stCondLst>
                                    <p:cond delay="3700"/>
                                  </p:stCondLst>
                                  <p:childTnLst>
                                    <p:set>
                                      <p:cBhvr>
                                        <p:cTn id="198" dur="1" fill="hold">
                                          <p:stCondLst>
                                            <p:cond delay="0"/>
                                          </p:stCondLst>
                                        </p:cTn>
                                        <p:tgtEl>
                                          <p:spTgt spid="886849"/>
                                        </p:tgtEl>
                                        <p:attrNameLst>
                                          <p:attrName>style.visibility</p:attrName>
                                        </p:attrNameLst>
                                      </p:cBhvr>
                                      <p:to>
                                        <p:strVal val="visible"/>
                                      </p:to>
                                    </p:set>
                                    <p:animEffect transition="in" filter="wipe(down)">
                                      <p:cBhvr>
                                        <p:cTn id="199" dur="200"/>
                                        <p:tgtEl>
                                          <p:spTgt spid="886849"/>
                                        </p:tgtEl>
                                      </p:cBhvr>
                                    </p:animEffect>
                                  </p:childTnLst>
                                </p:cTn>
                              </p:par>
                              <p:par>
                                <p:cTn id="200" presetID="22" presetClass="entr" presetSubtype="4" fill="hold" grpId="1" nodeType="withEffect">
                                  <p:stCondLst>
                                    <p:cond delay="3500"/>
                                  </p:stCondLst>
                                  <p:childTnLst>
                                    <p:set>
                                      <p:cBhvr>
                                        <p:cTn id="201" dur="1" fill="hold">
                                          <p:stCondLst>
                                            <p:cond delay="0"/>
                                          </p:stCondLst>
                                        </p:cTn>
                                        <p:tgtEl>
                                          <p:spTgt spid="886847"/>
                                        </p:tgtEl>
                                        <p:attrNameLst>
                                          <p:attrName>style.visibility</p:attrName>
                                        </p:attrNameLst>
                                      </p:cBhvr>
                                      <p:to>
                                        <p:strVal val="visible"/>
                                      </p:to>
                                    </p:set>
                                    <p:animEffect transition="in" filter="wipe(down)">
                                      <p:cBhvr>
                                        <p:cTn id="202" dur="300"/>
                                        <p:tgtEl>
                                          <p:spTgt spid="886847"/>
                                        </p:tgtEl>
                                      </p:cBhvr>
                                    </p:animEffect>
                                  </p:childTnLst>
                                </p:cTn>
                              </p:par>
                              <p:par>
                                <p:cTn id="203" presetID="1" presetClass="emph" presetSubtype="2" repeatCount="indefinite" fill="hold" nodeType="withEffect">
                                  <p:stCondLst>
                                    <p:cond delay="3700"/>
                                  </p:stCondLst>
                                  <p:endCondLst>
                                    <p:cond evt="onNext" delay="0">
                                      <p:tgtEl>
                                        <p:sldTgt/>
                                      </p:tgtEl>
                                    </p:cond>
                                  </p:endCondLst>
                                  <p:childTnLst>
                                    <p:animClr clrSpc="rgb" dir="cw">
                                      <p:cBhvr>
                                        <p:cTn id="204" dur="2000" fill="hold"/>
                                        <p:tgtEl>
                                          <p:spTgt spid="886847"/>
                                        </p:tgtEl>
                                        <p:attrNameLst>
                                          <p:attrName>fillcolor</p:attrName>
                                        </p:attrNameLst>
                                      </p:cBhvr>
                                      <p:to>
                                        <a:srgbClr val="FFFF00"/>
                                      </p:to>
                                    </p:animClr>
                                    <p:set>
                                      <p:cBhvr>
                                        <p:cTn id="205" dur="2000" fill="hold"/>
                                        <p:tgtEl>
                                          <p:spTgt spid="886847"/>
                                        </p:tgtEl>
                                        <p:attrNameLst>
                                          <p:attrName>fill.type</p:attrName>
                                        </p:attrNameLst>
                                      </p:cBhvr>
                                      <p:to>
                                        <p:strVal val="solid"/>
                                      </p:to>
                                    </p:set>
                                    <p:set>
                                      <p:cBhvr>
                                        <p:cTn id="206" dur="2000" fill="hold"/>
                                        <p:tgtEl>
                                          <p:spTgt spid="886847"/>
                                        </p:tgtEl>
                                        <p:attrNameLst>
                                          <p:attrName>fill.on</p:attrName>
                                        </p:attrNameLst>
                                      </p:cBhvr>
                                      <p:to>
                                        <p:strVal val="true"/>
                                      </p:to>
                                    </p:set>
                                  </p:childTnLst>
                                </p:cTn>
                              </p:par>
                              <p:par>
                                <p:cTn id="207" presetID="10" presetClass="exit" presetSubtype="0" repeatCount="indefinite" fill="hold" grpId="2" nodeType="withEffect">
                                  <p:stCondLst>
                                    <p:cond delay="3700"/>
                                  </p:stCondLst>
                                  <p:childTnLst>
                                    <p:animEffect transition="out" filter="fade">
                                      <p:cBhvr>
                                        <p:cTn id="208" dur="2000"/>
                                        <p:tgtEl>
                                          <p:spTgt spid="886847"/>
                                        </p:tgtEl>
                                      </p:cBhvr>
                                    </p:animEffect>
                                    <p:set>
                                      <p:cBhvr>
                                        <p:cTn id="209" dur="1" fill="hold">
                                          <p:stCondLst>
                                            <p:cond delay="1999"/>
                                          </p:stCondLst>
                                        </p:cTn>
                                        <p:tgtEl>
                                          <p:spTgt spid="886847"/>
                                        </p:tgtEl>
                                        <p:attrNameLst>
                                          <p:attrName>style.visibility</p:attrName>
                                        </p:attrNameLst>
                                      </p:cBhvr>
                                      <p:to>
                                        <p:strVal val="hidden"/>
                                      </p:to>
                                    </p:set>
                                  </p:childTnLst>
                                </p:cTn>
                              </p:par>
                              <p:par>
                                <p:cTn id="210" presetID="22" presetClass="entr" presetSubtype="2" fill="hold" grpId="1" nodeType="withEffect">
                                  <p:stCondLst>
                                    <p:cond delay="3900"/>
                                  </p:stCondLst>
                                  <p:childTnLst>
                                    <p:set>
                                      <p:cBhvr>
                                        <p:cTn id="211" dur="1" fill="hold">
                                          <p:stCondLst>
                                            <p:cond delay="0"/>
                                          </p:stCondLst>
                                        </p:cTn>
                                        <p:tgtEl>
                                          <p:spTgt spid="886848"/>
                                        </p:tgtEl>
                                        <p:attrNameLst>
                                          <p:attrName>style.visibility</p:attrName>
                                        </p:attrNameLst>
                                      </p:cBhvr>
                                      <p:to>
                                        <p:strVal val="visible"/>
                                      </p:to>
                                    </p:set>
                                    <p:animEffect transition="in" filter="wipe(right)">
                                      <p:cBhvr>
                                        <p:cTn id="212" dur="200"/>
                                        <p:tgtEl>
                                          <p:spTgt spid="886848"/>
                                        </p:tgtEl>
                                      </p:cBhvr>
                                    </p:animEffect>
                                  </p:childTnLst>
                                </p:cTn>
                              </p:par>
                              <p:par>
                                <p:cTn id="213" presetID="1" presetClass="emph" presetSubtype="2" repeatCount="indefinite" fill="hold" nodeType="withEffect">
                                  <p:stCondLst>
                                    <p:cond delay="4000"/>
                                  </p:stCondLst>
                                  <p:endCondLst>
                                    <p:cond evt="onNext" delay="0">
                                      <p:tgtEl>
                                        <p:sldTgt/>
                                      </p:tgtEl>
                                    </p:cond>
                                  </p:endCondLst>
                                  <p:childTnLst>
                                    <p:animClr clrSpc="rgb" dir="cw">
                                      <p:cBhvr>
                                        <p:cTn id="214" dur="2000" fill="hold"/>
                                        <p:tgtEl>
                                          <p:spTgt spid="886848"/>
                                        </p:tgtEl>
                                        <p:attrNameLst>
                                          <p:attrName>fillcolor</p:attrName>
                                        </p:attrNameLst>
                                      </p:cBhvr>
                                      <p:to>
                                        <a:srgbClr val="FFFF00"/>
                                      </p:to>
                                    </p:animClr>
                                    <p:set>
                                      <p:cBhvr>
                                        <p:cTn id="215" dur="2000" fill="hold"/>
                                        <p:tgtEl>
                                          <p:spTgt spid="886848"/>
                                        </p:tgtEl>
                                        <p:attrNameLst>
                                          <p:attrName>fill.type</p:attrName>
                                        </p:attrNameLst>
                                      </p:cBhvr>
                                      <p:to>
                                        <p:strVal val="solid"/>
                                      </p:to>
                                    </p:set>
                                    <p:set>
                                      <p:cBhvr>
                                        <p:cTn id="216" dur="2000" fill="hold"/>
                                        <p:tgtEl>
                                          <p:spTgt spid="886848"/>
                                        </p:tgtEl>
                                        <p:attrNameLst>
                                          <p:attrName>fill.on</p:attrName>
                                        </p:attrNameLst>
                                      </p:cBhvr>
                                      <p:to>
                                        <p:strVal val="true"/>
                                      </p:to>
                                    </p:set>
                                  </p:childTnLst>
                                </p:cTn>
                              </p:par>
                              <p:par>
                                <p:cTn id="217" presetID="10" presetClass="exit" presetSubtype="0" repeatCount="indefinite" fill="hold" grpId="2" nodeType="withEffect">
                                  <p:stCondLst>
                                    <p:cond delay="4000"/>
                                  </p:stCondLst>
                                  <p:childTnLst>
                                    <p:animEffect transition="out" filter="fade">
                                      <p:cBhvr>
                                        <p:cTn id="218" dur="2000"/>
                                        <p:tgtEl>
                                          <p:spTgt spid="886848"/>
                                        </p:tgtEl>
                                      </p:cBhvr>
                                    </p:animEffect>
                                    <p:set>
                                      <p:cBhvr>
                                        <p:cTn id="219" dur="1" fill="hold">
                                          <p:stCondLst>
                                            <p:cond delay="1999"/>
                                          </p:stCondLst>
                                        </p:cTn>
                                        <p:tgtEl>
                                          <p:spTgt spid="886848"/>
                                        </p:tgtEl>
                                        <p:attrNameLst>
                                          <p:attrName>style.visibility</p:attrName>
                                        </p:attrNameLst>
                                      </p:cBhvr>
                                      <p:to>
                                        <p:strVal val="hidden"/>
                                      </p:to>
                                    </p:set>
                                  </p:childTnLst>
                                </p:cTn>
                              </p:par>
                              <p:par>
                                <p:cTn id="220" presetID="22" presetClass="entr" presetSubtype="2" fill="hold" grpId="1" nodeType="withEffect">
                                  <p:stCondLst>
                                    <p:cond delay="4200"/>
                                  </p:stCondLst>
                                  <p:childTnLst>
                                    <p:set>
                                      <p:cBhvr>
                                        <p:cTn id="221" dur="1" fill="hold">
                                          <p:stCondLst>
                                            <p:cond delay="0"/>
                                          </p:stCondLst>
                                        </p:cTn>
                                        <p:tgtEl>
                                          <p:spTgt spid="886849"/>
                                        </p:tgtEl>
                                        <p:attrNameLst>
                                          <p:attrName>style.visibility</p:attrName>
                                        </p:attrNameLst>
                                      </p:cBhvr>
                                      <p:to>
                                        <p:strVal val="visible"/>
                                      </p:to>
                                    </p:set>
                                    <p:animEffect transition="in" filter="wipe(right)">
                                      <p:cBhvr>
                                        <p:cTn id="222" dur="200"/>
                                        <p:tgtEl>
                                          <p:spTgt spid="886849"/>
                                        </p:tgtEl>
                                      </p:cBhvr>
                                    </p:animEffect>
                                  </p:childTnLst>
                                </p:cTn>
                              </p:par>
                              <p:par>
                                <p:cTn id="223" presetID="1" presetClass="emph" presetSubtype="2" repeatCount="indefinite" fill="hold" nodeType="withEffect">
                                  <p:stCondLst>
                                    <p:cond delay="4500"/>
                                  </p:stCondLst>
                                  <p:endCondLst>
                                    <p:cond evt="onNext" delay="0">
                                      <p:tgtEl>
                                        <p:sldTgt/>
                                      </p:tgtEl>
                                    </p:cond>
                                  </p:endCondLst>
                                  <p:childTnLst>
                                    <p:animClr clrSpc="rgb" dir="cw">
                                      <p:cBhvr>
                                        <p:cTn id="224" dur="2000" fill="hold"/>
                                        <p:tgtEl>
                                          <p:spTgt spid="886849"/>
                                        </p:tgtEl>
                                        <p:attrNameLst>
                                          <p:attrName>fillcolor</p:attrName>
                                        </p:attrNameLst>
                                      </p:cBhvr>
                                      <p:to>
                                        <a:srgbClr val="FFFF00"/>
                                      </p:to>
                                    </p:animClr>
                                    <p:set>
                                      <p:cBhvr>
                                        <p:cTn id="225" dur="2000" fill="hold"/>
                                        <p:tgtEl>
                                          <p:spTgt spid="886849"/>
                                        </p:tgtEl>
                                        <p:attrNameLst>
                                          <p:attrName>fill.type</p:attrName>
                                        </p:attrNameLst>
                                      </p:cBhvr>
                                      <p:to>
                                        <p:strVal val="solid"/>
                                      </p:to>
                                    </p:set>
                                    <p:set>
                                      <p:cBhvr>
                                        <p:cTn id="226" dur="2000" fill="hold"/>
                                        <p:tgtEl>
                                          <p:spTgt spid="886849"/>
                                        </p:tgtEl>
                                        <p:attrNameLst>
                                          <p:attrName>fill.on</p:attrName>
                                        </p:attrNameLst>
                                      </p:cBhvr>
                                      <p:to>
                                        <p:strVal val="true"/>
                                      </p:to>
                                    </p:set>
                                  </p:childTnLst>
                                </p:cTn>
                              </p:par>
                              <p:par>
                                <p:cTn id="227" presetID="10" presetClass="exit" presetSubtype="0" repeatCount="indefinite" fill="hold" grpId="2" nodeType="withEffect">
                                  <p:stCondLst>
                                    <p:cond delay="4400"/>
                                  </p:stCondLst>
                                  <p:childTnLst>
                                    <p:animEffect transition="out" filter="fade">
                                      <p:cBhvr>
                                        <p:cTn id="228" dur="2000"/>
                                        <p:tgtEl>
                                          <p:spTgt spid="886849"/>
                                        </p:tgtEl>
                                      </p:cBhvr>
                                    </p:animEffect>
                                    <p:set>
                                      <p:cBhvr>
                                        <p:cTn id="229" dur="1" fill="hold">
                                          <p:stCondLst>
                                            <p:cond delay="1999"/>
                                          </p:stCondLst>
                                        </p:cTn>
                                        <p:tgtEl>
                                          <p:spTgt spid="886849"/>
                                        </p:tgtEl>
                                        <p:attrNameLst>
                                          <p:attrName>style.visibility</p:attrName>
                                        </p:attrNameLst>
                                      </p:cBhvr>
                                      <p:to>
                                        <p:strVal val="hidden"/>
                                      </p:to>
                                    </p:set>
                                  </p:childTnLst>
                                </p:cTn>
                              </p:par>
                              <p:par>
                                <p:cTn id="230" presetID="22" presetClass="entr" presetSubtype="2" fill="hold" grpId="0" nodeType="withEffect">
                                  <p:stCondLst>
                                    <p:cond delay="4400"/>
                                  </p:stCondLst>
                                  <p:childTnLst>
                                    <p:set>
                                      <p:cBhvr>
                                        <p:cTn id="231" dur="1" fill="hold">
                                          <p:stCondLst>
                                            <p:cond delay="0"/>
                                          </p:stCondLst>
                                        </p:cTn>
                                        <p:tgtEl>
                                          <p:spTgt spid="886794"/>
                                        </p:tgtEl>
                                        <p:attrNameLst>
                                          <p:attrName>style.visibility</p:attrName>
                                        </p:attrNameLst>
                                      </p:cBhvr>
                                      <p:to>
                                        <p:strVal val="visible"/>
                                      </p:to>
                                    </p:set>
                                    <p:animEffect transition="in" filter="wipe(right)">
                                      <p:cBhvr>
                                        <p:cTn id="232" dur="500"/>
                                        <p:tgtEl>
                                          <p:spTgt spid="886794"/>
                                        </p:tgtEl>
                                      </p:cBhvr>
                                    </p:animEffect>
                                  </p:childTnLst>
                                </p:cTn>
                              </p:par>
                              <p:par>
                                <p:cTn id="233" presetID="22" presetClass="entr" presetSubtype="2" fill="hold" grpId="0" nodeType="withEffect">
                                  <p:stCondLst>
                                    <p:cond delay="4400"/>
                                  </p:stCondLst>
                                  <p:childTnLst>
                                    <p:set>
                                      <p:cBhvr>
                                        <p:cTn id="234" dur="1" fill="hold">
                                          <p:stCondLst>
                                            <p:cond delay="0"/>
                                          </p:stCondLst>
                                        </p:cTn>
                                        <p:tgtEl>
                                          <p:spTgt spid="886793"/>
                                        </p:tgtEl>
                                        <p:attrNameLst>
                                          <p:attrName>style.visibility</p:attrName>
                                        </p:attrNameLst>
                                      </p:cBhvr>
                                      <p:to>
                                        <p:strVal val="visible"/>
                                      </p:to>
                                    </p:set>
                                    <p:animEffect transition="in" filter="wipe(right)">
                                      <p:cBhvr>
                                        <p:cTn id="235" dur="500"/>
                                        <p:tgtEl>
                                          <p:spTgt spid="886793"/>
                                        </p:tgtEl>
                                      </p:cBhvr>
                                    </p:animEffect>
                                  </p:childTnLst>
                                </p:cTn>
                              </p:par>
                              <p:par>
                                <p:cTn id="236" presetID="10" presetClass="entr" presetSubtype="0" fill="hold" nodeType="withEffect">
                                  <p:stCondLst>
                                    <p:cond delay="4200"/>
                                  </p:stCondLst>
                                  <p:childTnLst>
                                    <p:set>
                                      <p:cBhvr>
                                        <p:cTn id="237" dur="1" fill="hold">
                                          <p:stCondLst>
                                            <p:cond delay="0"/>
                                          </p:stCondLst>
                                        </p:cTn>
                                        <p:tgtEl>
                                          <p:spTgt spid="886796"/>
                                        </p:tgtEl>
                                        <p:attrNameLst>
                                          <p:attrName>style.visibility</p:attrName>
                                        </p:attrNameLst>
                                      </p:cBhvr>
                                      <p:to>
                                        <p:strVal val="visible"/>
                                      </p:to>
                                    </p:set>
                                    <p:animEffect transition="in" filter="fade">
                                      <p:cBhvr>
                                        <p:cTn id="238" dur="500"/>
                                        <p:tgtEl>
                                          <p:spTgt spid="886796"/>
                                        </p:tgtEl>
                                      </p:cBhvr>
                                    </p:animEffect>
                                  </p:childTnLst>
                                </p:cTn>
                              </p:par>
                              <p:par>
                                <p:cTn id="239" presetID="22" presetClass="entr" presetSubtype="2" fill="hold" grpId="0" nodeType="withEffect">
                                  <p:stCondLst>
                                    <p:cond delay="5900"/>
                                  </p:stCondLst>
                                  <p:childTnLst>
                                    <p:set>
                                      <p:cBhvr>
                                        <p:cTn id="240" dur="1" fill="hold">
                                          <p:stCondLst>
                                            <p:cond delay="0"/>
                                          </p:stCondLst>
                                        </p:cTn>
                                        <p:tgtEl>
                                          <p:spTgt spid="886852"/>
                                        </p:tgtEl>
                                        <p:attrNameLst>
                                          <p:attrName>style.visibility</p:attrName>
                                        </p:attrNameLst>
                                      </p:cBhvr>
                                      <p:to>
                                        <p:strVal val="visible"/>
                                      </p:to>
                                    </p:set>
                                    <p:animEffect transition="in" filter="wipe(right)">
                                      <p:cBhvr>
                                        <p:cTn id="241" dur="200"/>
                                        <p:tgtEl>
                                          <p:spTgt spid="886852"/>
                                        </p:tgtEl>
                                      </p:cBhvr>
                                    </p:animEffect>
                                  </p:childTnLst>
                                </p:cTn>
                              </p:par>
                              <p:par>
                                <p:cTn id="242" presetID="10" presetClass="exit" presetSubtype="0" repeatCount="indefinite" fill="hold" grpId="1" nodeType="withEffect">
                                  <p:stCondLst>
                                    <p:cond delay="6100"/>
                                  </p:stCondLst>
                                  <p:endCondLst>
                                    <p:cond evt="onNext" delay="0">
                                      <p:tgtEl>
                                        <p:sldTgt/>
                                      </p:tgtEl>
                                    </p:cond>
                                  </p:endCondLst>
                                  <p:childTnLst>
                                    <p:animEffect transition="out" filter="fade">
                                      <p:cBhvr>
                                        <p:cTn id="243" dur="2000"/>
                                        <p:tgtEl>
                                          <p:spTgt spid="886852"/>
                                        </p:tgtEl>
                                      </p:cBhvr>
                                    </p:animEffect>
                                    <p:set>
                                      <p:cBhvr>
                                        <p:cTn id="244" dur="1" fill="hold">
                                          <p:stCondLst>
                                            <p:cond delay="1999"/>
                                          </p:stCondLst>
                                        </p:cTn>
                                        <p:tgtEl>
                                          <p:spTgt spid="886852"/>
                                        </p:tgtEl>
                                        <p:attrNameLst>
                                          <p:attrName>style.visibility</p:attrName>
                                        </p:attrNameLst>
                                      </p:cBhvr>
                                      <p:to>
                                        <p:strVal val="hidden"/>
                                      </p:to>
                                    </p:set>
                                  </p:childTnLst>
                                </p:cTn>
                              </p:par>
                              <p:par>
                                <p:cTn id="245" presetID="1" presetClass="emph" presetSubtype="2" repeatCount="indefinite" fill="hold" nodeType="withEffect">
                                  <p:stCondLst>
                                    <p:cond delay="6100"/>
                                  </p:stCondLst>
                                  <p:endCondLst>
                                    <p:cond evt="onNext" delay="0">
                                      <p:tgtEl>
                                        <p:sldTgt/>
                                      </p:tgtEl>
                                    </p:cond>
                                  </p:endCondLst>
                                  <p:childTnLst>
                                    <p:animClr clrSpc="rgb" dir="cw">
                                      <p:cBhvr>
                                        <p:cTn id="246" dur="500" fill="hold"/>
                                        <p:tgtEl>
                                          <p:spTgt spid="886852"/>
                                        </p:tgtEl>
                                        <p:attrNameLst>
                                          <p:attrName>fillcolor</p:attrName>
                                        </p:attrNameLst>
                                      </p:cBhvr>
                                      <p:to>
                                        <a:srgbClr val="FFFF00"/>
                                      </p:to>
                                    </p:animClr>
                                    <p:set>
                                      <p:cBhvr>
                                        <p:cTn id="247" dur="500" fill="hold"/>
                                        <p:tgtEl>
                                          <p:spTgt spid="886852"/>
                                        </p:tgtEl>
                                        <p:attrNameLst>
                                          <p:attrName>fill.type</p:attrName>
                                        </p:attrNameLst>
                                      </p:cBhvr>
                                      <p:to>
                                        <p:strVal val="solid"/>
                                      </p:to>
                                    </p:set>
                                    <p:set>
                                      <p:cBhvr>
                                        <p:cTn id="248" dur="500" fill="hold"/>
                                        <p:tgtEl>
                                          <p:spTgt spid="886852"/>
                                        </p:tgtEl>
                                        <p:attrNameLst>
                                          <p:attrName>fill.on</p:attrName>
                                        </p:attrNameLst>
                                      </p:cBhvr>
                                      <p:to>
                                        <p:strVal val="true"/>
                                      </p:to>
                                    </p:set>
                                  </p:childTnLst>
                                </p:cTn>
                              </p:par>
                              <p:par>
                                <p:cTn id="249" presetID="22" presetClass="entr" presetSubtype="2" fill="hold" grpId="0" nodeType="withEffect">
                                  <p:stCondLst>
                                    <p:cond delay="6300"/>
                                  </p:stCondLst>
                                  <p:childTnLst>
                                    <p:set>
                                      <p:cBhvr>
                                        <p:cTn id="250" dur="1" fill="hold">
                                          <p:stCondLst>
                                            <p:cond delay="0"/>
                                          </p:stCondLst>
                                        </p:cTn>
                                        <p:tgtEl>
                                          <p:spTgt spid="886853"/>
                                        </p:tgtEl>
                                        <p:attrNameLst>
                                          <p:attrName>style.visibility</p:attrName>
                                        </p:attrNameLst>
                                      </p:cBhvr>
                                      <p:to>
                                        <p:strVal val="visible"/>
                                      </p:to>
                                    </p:set>
                                    <p:animEffect transition="in" filter="wipe(right)">
                                      <p:cBhvr>
                                        <p:cTn id="251" dur="200"/>
                                        <p:tgtEl>
                                          <p:spTgt spid="886853"/>
                                        </p:tgtEl>
                                      </p:cBhvr>
                                    </p:animEffect>
                                  </p:childTnLst>
                                </p:cTn>
                              </p:par>
                              <p:par>
                                <p:cTn id="252" presetID="10" presetClass="exit" presetSubtype="0" repeatCount="indefinite" fill="hold" grpId="1" nodeType="withEffect">
                                  <p:stCondLst>
                                    <p:cond delay="6500"/>
                                  </p:stCondLst>
                                  <p:endCondLst>
                                    <p:cond evt="onNext" delay="0">
                                      <p:tgtEl>
                                        <p:sldTgt/>
                                      </p:tgtEl>
                                    </p:cond>
                                  </p:endCondLst>
                                  <p:childTnLst>
                                    <p:animEffect transition="out" filter="fade">
                                      <p:cBhvr>
                                        <p:cTn id="253" dur="2000"/>
                                        <p:tgtEl>
                                          <p:spTgt spid="886853"/>
                                        </p:tgtEl>
                                      </p:cBhvr>
                                    </p:animEffect>
                                    <p:set>
                                      <p:cBhvr>
                                        <p:cTn id="254" dur="1" fill="hold">
                                          <p:stCondLst>
                                            <p:cond delay="1999"/>
                                          </p:stCondLst>
                                        </p:cTn>
                                        <p:tgtEl>
                                          <p:spTgt spid="886853"/>
                                        </p:tgtEl>
                                        <p:attrNameLst>
                                          <p:attrName>style.visibility</p:attrName>
                                        </p:attrNameLst>
                                      </p:cBhvr>
                                      <p:to>
                                        <p:strVal val="hidden"/>
                                      </p:to>
                                    </p:set>
                                  </p:childTnLst>
                                </p:cTn>
                              </p:par>
                              <p:par>
                                <p:cTn id="255" presetID="1" presetClass="emph" presetSubtype="2" repeatCount="indefinite" fill="hold" nodeType="withEffect">
                                  <p:stCondLst>
                                    <p:cond delay="6500"/>
                                  </p:stCondLst>
                                  <p:endCondLst>
                                    <p:cond evt="onNext" delay="0">
                                      <p:tgtEl>
                                        <p:sldTgt/>
                                      </p:tgtEl>
                                    </p:cond>
                                  </p:endCondLst>
                                  <p:childTnLst>
                                    <p:animClr clrSpc="rgb" dir="cw">
                                      <p:cBhvr>
                                        <p:cTn id="256" dur="500" fill="hold"/>
                                        <p:tgtEl>
                                          <p:spTgt spid="886853"/>
                                        </p:tgtEl>
                                        <p:attrNameLst>
                                          <p:attrName>fillcolor</p:attrName>
                                        </p:attrNameLst>
                                      </p:cBhvr>
                                      <p:to>
                                        <a:srgbClr val="FFFF00"/>
                                      </p:to>
                                    </p:animClr>
                                    <p:set>
                                      <p:cBhvr>
                                        <p:cTn id="257" dur="500" fill="hold"/>
                                        <p:tgtEl>
                                          <p:spTgt spid="886853"/>
                                        </p:tgtEl>
                                        <p:attrNameLst>
                                          <p:attrName>fill.type</p:attrName>
                                        </p:attrNameLst>
                                      </p:cBhvr>
                                      <p:to>
                                        <p:strVal val="solid"/>
                                      </p:to>
                                    </p:set>
                                    <p:set>
                                      <p:cBhvr>
                                        <p:cTn id="258" dur="500" fill="hold"/>
                                        <p:tgtEl>
                                          <p:spTgt spid="886853"/>
                                        </p:tgtEl>
                                        <p:attrNameLst>
                                          <p:attrName>fill.on</p:attrName>
                                        </p:attrNameLst>
                                      </p:cBhvr>
                                      <p:to>
                                        <p:strVal val="true"/>
                                      </p:to>
                                    </p:set>
                                  </p:childTnLst>
                                </p:cTn>
                              </p:par>
                              <p:par>
                                <p:cTn id="259" presetID="22" presetClass="entr" presetSubtype="2" fill="hold" grpId="0" nodeType="withEffect">
                                  <p:stCondLst>
                                    <p:cond delay="6700"/>
                                  </p:stCondLst>
                                  <p:childTnLst>
                                    <p:set>
                                      <p:cBhvr>
                                        <p:cTn id="260" dur="1" fill="hold">
                                          <p:stCondLst>
                                            <p:cond delay="0"/>
                                          </p:stCondLst>
                                        </p:cTn>
                                        <p:tgtEl>
                                          <p:spTgt spid="886851"/>
                                        </p:tgtEl>
                                        <p:attrNameLst>
                                          <p:attrName>style.visibility</p:attrName>
                                        </p:attrNameLst>
                                      </p:cBhvr>
                                      <p:to>
                                        <p:strVal val="visible"/>
                                      </p:to>
                                    </p:set>
                                    <p:animEffect transition="in" filter="wipe(right)">
                                      <p:cBhvr>
                                        <p:cTn id="261" dur="200"/>
                                        <p:tgtEl>
                                          <p:spTgt spid="886851"/>
                                        </p:tgtEl>
                                      </p:cBhvr>
                                    </p:animEffect>
                                  </p:childTnLst>
                                </p:cTn>
                              </p:par>
                              <p:par>
                                <p:cTn id="262" presetID="10" presetClass="exit" presetSubtype="0" repeatCount="indefinite" fill="hold" grpId="1" nodeType="withEffect">
                                  <p:stCondLst>
                                    <p:cond delay="6900"/>
                                  </p:stCondLst>
                                  <p:endCondLst>
                                    <p:cond evt="onNext" delay="0">
                                      <p:tgtEl>
                                        <p:sldTgt/>
                                      </p:tgtEl>
                                    </p:cond>
                                  </p:endCondLst>
                                  <p:childTnLst>
                                    <p:animEffect transition="out" filter="fade">
                                      <p:cBhvr>
                                        <p:cTn id="263" dur="2000"/>
                                        <p:tgtEl>
                                          <p:spTgt spid="886851"/>
                                        </p:tgtEl>
                                      </p:cBhvr>
                                    </p:animEffect>
                                    <p:set>
                                      <p:cBhvr>
                                        <p:cTn id="264" dur="1" fill="hold">
                                          <p:stCondLst>
                                            <p:cond delay="1999"/>
                                          </p:stCondLst>
                                        </p:cTn>
                                        <p:tgtEl>
                                          <p:spTgt spid="886851"/>
                                        </p:tgtEl>
                                        <p:attrNameLst>
                                          <p:attrName>style.visibility</p:attrName>
                                        </p:attrNameLst>
                                      </p:cBhvr>
                                      <p:to>
                                        <p:strVal val="hidden"/>
                                      </p:to>
                                    </p:set>
                                  </p:childTnLst>
                                </p:cTn>
                              </p:par>
                              <p:par>
                                <p:cTn id="265" presetID="1" presetClass="emph" presetSubtype="2" repeatCount="indefinite" fill="hold" nodeType="withEffect">
                                  <p:stCondLst>
                                    <p:cond delay="6900"/>
                                  </p:stCondLst>
                                  <p:endCondLst>
                                    <p:cond evt="onNext" delay="0">
                                      <p:tgtEl>
                                        <p:sldTgt/>
                                      </p:tgtEl>
                                    </p:cond>
                                  </p:endCondLst>
                                  <p:childTnLst>
                                    <p:animClr clrSpc="rgb" dir="cw">
                                      <p:cBhvr>
                                        <p:cTn id="266" dur="500" fill="hold"/>
                                        <p:tgtEl>
                                          <p:spTgt spid="886851"/>
                                        </p:tgtEl>
                                        <p:attrNameLst>
                                          <p:attrName>fillcolor</p:attrName>
                                        </p:attrNameLst>
                                      </p:cBhvr>
                                      <p:to>
                                        <a:srgbClr val="FFFF00"/>
                                      </p:to>
                                    </p:animClr>
                                    <p:set>
                                      <p:cBhvr>
                                        <p:cTn id="267" dur="500" fill="hold"/>
                                        <p:tgtEl>
                                          <p:spTgt spid="886851"/>
                                        </p:tgtEl>
                                        <p:attrNameLst>
                                          <p:attrName>fill.type</p:attrName>
                                        </p:attrNameLst>
                                      </p:cBhvr>
                                      <p:to>
                                        <p:strVal val="solid"/>
                                      </p:to>
                                    </p:set>
                                    <p:set>
                                      <p:cBhvr>
                                        <p:cTn id="268" dur="500" fill="hold"/>
                                        <p:tgtEl>
                                          <p:spTgt spid="886851"/>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6793" grpId="0" animBg="1"/>
      <p:bldP spid="886794" grpId="0" animBg="1"/>
      <p:bldP spid="886799" grpId="0" animBg="1"/>
      <p:bldP spid="886803" grpId="0" animBg="1"/>
      <p:bldP spid="886803" grpId="1" animBg="1"/>
      <p:bldP spid="886804" grpId="0" animBg="1"/>
      <p:bldP spid="886804" grpId="1" animBg="1"/>
      <p:bldP spid="886808" grpId="0" animBg="1"/>
      <p:bldP spid="886808" grpId="1" animBg="1"/>
      <p:bldP spid="886809" grpId="0" animBg="1"/>
      <p:bldP spid="886810" grpId="0" animBg="1"/>
      <p:bldP spid="886810" grpId="1" animBg="1"/>
      <p:bldP spid="886811" grpId="0" animBg="1"/>
      <p:bldP spid="886812" grpId="0" animBg="1"/>
      <p:bldP spid="886813" grpId="0" animBg="1"/>
      <p:bldP spid="886813" grpId="1" animBg="1"/>
      <p:bldP spid="886814" grpId="0" animBg="1"/>
      <p:bldP spid="886815" grpId="0" animBg="1"/>
      <p:bldP spid="886815" grpId="1" animBg="1"/>
      <p:bldP spid="886816" grpId="0" animBg="1"/>
      <p:bldP spid="886817" grpId="0" animBg="1"/>
      <p:bldP spid="886817" grpId="1" animBg="1"/>
      <p:bldP spid="886818" grpId="0" animBg="1"/>
      <p:bldP spid="886819" grpId="0" animBg="1"/>
      <p:bldP spid="886820" grpId="0" animBg="1"/>
      <p:bldP spid="886821" grpId="0" animBg="1"/>
      <p:bldP spid="886821" grpId="1" animBg="1"/>
      <p:bldP spid="886823" grpId="0" animBg="1"/>
      <p:bldP spid="886823" grpId="1" animBg="1"/>
      <p:bldP spid="886824" grpId="0" animBg="1"/>
      <p:bldP spid="886824" grpId="1" animBg="1"/>
      <p:bldP spid="886825" grpId="0" animBg="1"/>
      <p:bldP spid="886825" grpId="1" animBg="1"/>
      <p:bldP spid="886826" grpId="0" animBg="1"/>
      <p:bldP spid="886826" grpId="1" animBg="1"/>
      <p:bldP spid="886827" grpId="0" animBg="1"/>
      <p:bldP spid="886827" grpId="1" animBg="1"/>
      <p:bldP spid="886828" grpId="0" animBg="1"/>
      <p:bldP spid="886829" grpId="0" animBg="1"/>
      <p:bldP spid="886829" grpId="1" animBg="1"/>
      <p:bldP spid="886839" grpId="0"/>
      <p:bldP spid="886843" grpId="0" animBg="1"/>
      <p:bldP spid="886843" grpId="1" animBg="1"/>
      <p:bldP spid="886844" grpId="0" animBg="1"/>
      <p:bldP spid="886844" grpId="1" animBg="1"/>
      <p:bldP spid="886845" grpId="0" animBg="1"/>
      <p:bldP spid="886845" grpId="1" animBg="1"/>
      <p:bldP spid="886847" grpId="0" animBg="1"/>
      <p:bldP spid="886847" grpId="1" animBg="1"/>
      <p:bldP spid="886847" grpId="2" animBg="1"/>
      <p:bldP spid="886848" grpId="0" animBg="1"/>
      <p:bldP spid="886848" grpId="1" animBg="1"/>
      <p:bldP spid="886848" grpId="2" animBg="1"/>
      <p:bldP spid="886849" grpId="0" animBg="1"/>
      <p:bldP spid="886849" grpId="1" animBg="1"/>
      <p:bldP spid="886849" grpId="2" animBg="1"/>
      <p:bldP spid="886851" grpId="0" animBg="1"/>
      <p:bldP spid="886851" grpId="1" animBg="1"/>
      <p:bldP spid="886852" grpId="0" animBg="1"/>
      <p:bldP spid="886852" grpId="1" animBg="1"/>
      <p:bldP spid="886853" grpId="0" animBg="1"/>
      <p:bldP spid="88685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penny\Desktop\PPT23.jp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144693" y="0"/>
            <a:ext cx="12577397" cy="698139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00797" y="1876112"/>
            <a:ext cx="11041227" cy="1886585"/>
          </a:xfrm>
          <a:prstGeom prst="rect">
            <a:avLst/>
          </a:prstGeom>
          <a:noFill/>
        </p:spPr>
        <p:txBody>
          <a:bodyPr wrap="square" rtlCol="0">
            <a:spAutoFit/>
          </a:bodyPr>
          <a:lstStyle/>
          <a:p>
            <a:pPr algn="ctr">
              <a:lnSpc>
                <a:spcPts val="7000"/>
              </a:lnSpc>
            </a:pPr>
            <a:r>
              <a:rPr lang="zh-CN" altLang="en-US" sz="6400" dirty="0">
                <a:solidFill>
                  <a:srgbClr val="CC0000"/>
                </a:solidFill>
                <a:latin typeface="华康俪金黑W8(P)" pitchFamily="34" charset="-122"/>
                <a:ea typeface="华康俪金黑W8(P)" pitchFamily="34" charset="-122"/>
              </a:rPr>
              <a:t>人体的自稳系统—自主神经系统的基础与临床应用</a:t>
            </a:r>
            <a:endParaRPr lang="zh-CN" altLang="en-US" sz="6400" dirty="0">
              <a:solidFill>
                <a:srgbClr val="CC0000"/>
              </a:solidFill>
              <a:latin typeface="华康俪金黑W8(P)" pitchFamily="34" charset="-122"/>
              <a:ea typeface="华康俪金黑W8(P)" pitchFamily="34" charset="-122"/>
            </a:endParaRPr>
          </a:p>
        </p:txBody>
      </p:sp>
      <p:sp>
        <p:nvSpPr>
          <p:cNvPr id="6" name="TextBox 5"/>
          <p:cNvSpPr txBox="1"/>
          <p:nvPr/>
        </p:nvSpPr>
        <p:spPr>
          <a:xfrm>
            <a:off x="648802" y="4753018"/>
            <a:ext cx="10945216" cy="1482650"/>
          </a:xfrm>
          <a:prstGeom prst="rect">
            <a:avLst/>
          </a:prstGeom>
          <a:noFill/>
        </p:spPr>
        <p:txBody>
          <a:bodyPr wrap="square" rtlCol="0">
            <a:spAutoFit/>
          </a:bodyPr>
          <a:lstStyle/>
          <a:p>
            <a:pPr algn="ctr">
              <a:lnSpc>
                <a:spcPct val="150000"/>
              </a:lnSpc>
            </a:pPr>
            <a:r>
              <a:rPr lang="zh-CN" altLang="en-US" sz="3200" b="1" dirty="0">
                <a:solidFill>
                  <a:srgbClr val="CC0000"/>
                </a:solidFill>
                <a:latin typeface="华康俪金黑W8(P)" pitchFamily="34" charset="-122"/>
                <a:ea typeface="华康俪金黑W8(P)" pitchFamily="34" charset="-122"/>
              </a:rPr>
              <a:t>广西中医药大学附属瑞康医院康复医学科 </a:t>
            </a:r>
            <a:endParaRPr lang="en-US" altLang="zh-CN" sz="3200" b="1" dirty="0">
              <a:solidFill>
                <a:srgbClr val="CC0000"/>
              </a:solidFill>
              <a:latin typeface="华康俪金黑W8(P)" pitchFamily="34" charset="-122"/>
              <a:ea typeface="华康俪金黑W8(P)" pitchFamily="34" charset="-122"/>
            </a:endParaRPr>
          </a:p>
          <a:p>
            <a:pPr algn="ctr">
              <a:lnSpc>
                <a:spcPct val="150000"/>
              </a:lnSpc>
            </a:pPr>
            <a:r>
              <a:rPr lang="zh-CN" altLang="en-US" sz="3200" b="1" dirty="0">
                <a:solidFill>
                  <a:srgbClr val="CC0000"/>
                </a:solidFill>
                <a:latin typeface="华康俪金黑W8(P)" pitchFamily="34" charset="-122"/>
                <a:ea typeface="华康俪金黑W8(P)" pitchFamily="34" charset="-122"/>
              </a:rPr>
              <a:t>金  欣</a:t>
            </a:r>
            <a:endParaRPr lang="zh-CN" altLang="en-US" sz="3200" b="1" dirty="0">
              <a:solidFill>
                <a:srgbClr val="CC0000"/>
              </a:solidFill>
              <a:latin typeface="华康俪金黑W8(P)" pitchFamily="34" charset="-122"/>
              <a:ea typeface="华康俪金黑W8(P)" pitchFamily="34" charset="-122"/>
            </a:endParaRPr>
          </a:p>
        </p:txBody>
      </p:sp>
      <p:sp>
        <p:nvSpPr>
          <p:cNvPr id="7" name="TextBox 6"/>
          <p:cNvSpPr txBox="1"/>
          <p:nvPr/>
        </p:nvSpPr>
        <p:spPr>
          <a:xfrm>
            <a:off x="156385" y="3892664"/>
            <a:ext cx="12385376" cy="852990"/>
          </a:xfrm>
          <a:prstGeom prst="rect">
            <a:avLst/>
          </a:prstGeom>
          <a:noFill/>
        </p:spPr>
        <p:txBody>
          <a:bodyPr wrap="square" rtlCol="0">
            <a:spAutoFit/>
          </a:bodyPr>
          <a:lstStyle/>
          <a:p>
            <a:pPr algn="ctr">
              <a:lnSpc>
                <a:spcPct val="150000"/>
              </a:lnSpc>
            </a:pPr>
            <a:endParaRPr lang="zh-CN" sz="3735" dirty="0">
              <a:solidFill>
                <a:srgbClr val="CC0000"/>
              </a:solidFill>
              <a:latin typeface="华康俪金黑W8(P)" pitchFamily="34" charset="-122"/>
              <a:ea typeface="华康俪金黑W8(P)" pitchFamily="34" charset="-122"/>
            </a:endParaRPr>
          </a:p>
        </p:txBody>
      </p:sp>
    </p:spTree>
    <p:custDataLst>
      <p:tags r:id="rId2"/>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7758113" y="806042"/>
            <a:ext cx="1385887" cy="5638800"/>
            <a:chOff x="4887" y="624"/>
            <a:chExt cx="873" cy="3552"/>
          </a:xfrm>
        </p:grpSpPr>
        <p:pic>
          <p:nvPicPr>
            <p:cNvPr id="39938" name="Picture 3" descr="SC3A"/>
            <p:cNvPicPr>
              <a:picLocks noChangeAspect="1" noChangeArrowheads="1"/>
            </p:cNvPicPr>
            <p:nvPr>
              <p:custDataLst>
                <p:tags r:id="rId1"/>
              </p:custDataLst>
            </p:nvPr>
          </p:nvPicPr>
          <p:blipFill>
            <a:blip r:embed="rId2">
              <a:extLst>
                <a:ext uri="{28A0092B-C50C-407E-A947-70E740481C1C}">
                  <a14:useLocalDpi xmlns:a14="http://schemas.microsoft.com/office/drawing/2010/main" val="0"/>
                </a:ext>
              </a:extLst>
            </a:blip>
            <a:srcRect b="6502"/>
            <a:stretch>
              <a:fillRect/>
            </a:stretch>
          </p:blipFill>
          <p:spPr bwMode="auto">
            <a:xfrm>
              <a:off x="4887" y="624"/>
              <a:ext cx="873" cy="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888836" name="Text Box 4"/>
            <p:cNvSpPr txBox="1">
              <a:spLocks noChangeArrowheads="1"/>
            </p:cNvSpPr>
            <p:nvPr/>
          </p:nvSpPr>
          <p:spPr bwMode="auto">
            <a:xfrm>
              <a:off x="5088" y="2640"/>
              <a:ext cx="528" cy="192"/>
            </a:xfrm>
            <a:prstGeom prst="rect">
              <a:avLst/>
            </a:prstGeom>
            <a:noFill/>
            <a:ln w="114300" algn="ctr">
              <a:noFill/>
              <a:miter lim="800000"/>
            </a:ln>
            <a:effectLst/>
          </p:spPr>
          <p:txBody>
            <a:bodyPr>
              <a:spAutoFit/>
            </a:bodyPr>
            <a:lstStyle/>
            <a:p>
              <a:pPr algn="ctr" eaLnBrk="0" hangingPunct="0">
                <a:spcBef>
                  <a:spcPct val="50000"/>
                </a:spcBef>
                <a:buFontTx/>
                <a:buNone/>
                <a:defRPr/>
              </a:pPr>
              <a:r>
                <a:rPr lang="en-US" sz="1400" b="1">
                  <a:solidFill>
                    <a:srgbClr val="FFFF00"/>
                  </a:solidFill>
                  <a:effectLst>
                    <a:outerShdw blurRad="38100" dist="38100" dir="2700000" algn="tl">
                      <a:srgbClr val="000000"/>
                    </a:outerShdw>
                  </a:effectLst>
                </a:rPr>
                <a:t>(L2)</a:t>
              </a:r>
              <a:endParaRPr lang="en-US" sz="1400" b="1">
                <a:solidFill>
                  <a:srgbClr val="FFFF00"/>
                </a:solidFill>
                <a:effectLst>
                  <a:outerShdw blurRad="38100" dist="38100" dir="2700000" algn="tl">
                    <a:srgbClr val="000000"/>
                  </a:outerShdw>
                </a:effectLst>
              </a:endParaRPr>
            </a:p>
          </p:txBody>
        </p:sp>
        <p:sp>
          <p:nvSpPr>
            <p:cNvPr id="888837" name="Text Box 5"/>
            <p:cNvSpPr txBox="1">
              <a:spLocks noChangeArrowheads="1"/>
            </p:cNvSpPr>
            <p:nvPr/>
          </p:nvSpPr>
          <p:spPr bwMode="auto">
            <a:xfrm>
              <a:off x="5040" y="3168"/>
              <a:ext cx="528" cy="192"/>
            </a:xfrm>
            <a:prstGeom prst="rect">
              <a:avLst/>
            </a:prstGeom>
            <a:noFill/>
            <a:ln w="114300" algn="ctr">
              <a:noFill/>
              <a:miter lim="800000"/>
            </a:ln>
            <a:effectLst/>
          </p:spPr>
          <p:txBody>
            <a:bodyPr>
              <a:spAutoFit/>
            </a:bodyPr>
            <a:lstStyle/>
            <a:p>
              <a:pPr algn="ctr" eaLnBrk="0" hangingPunct="0">
                <a:spcBef>
                  <a:spcPct val="50000"/>
                </a:spcBef>
                <a:buFontTx/>
                <a:buNone/>
                <a:defRPr/>
              </a:pPr>
              <a:r>
                <a:rPr lang="en-US" sz="1400" b="1">
                  <a:solidFill>
                    <a:srgbClr val="FFFF00"/>
                  </a:solidFill>
                  <a:effectLst>
                    <a:outerShdw blurRad="38100" dist="38100" dir="2700000" algn="tl">
                      <a:srgbClr val="000000"/>
                    </a:outerShdw>
                  </a:effectLst>
                </a:rPr>
                <a:t>(L5)</a:t>
              </a:r>
              <a:endParaRPr lang="en-US" sz="1400" b="1">
                <a:solidFill>
                  <a:srgbClr val="FFFF00"/>
                </a:solidFill>
                <a:effectLst>
                  <a:outerShdw blurRad="38100" dist="38100" dir="2700000" algn="tl">
                    <a:srgbClr val="000000"/>
                  </a:outerShdw>
                </a:effectLst>
              </a:endParaRPr>
            </a:p>
          </p:txBody>
        </p:sp>
        <p:sp>
          <p:nvSpPr>
            <p:cNvPr id="888838" name="Text Box 6"/>
            <p:cNvSpPr txBox="1">
              <a:spLocks noChangeArrowheads="1"/>
            </p:cNvSpPr>
            <p:nvPr/>
          </p:nvSpPr>
          <p:spPr bwMode="auto">
            <a:xfrm>
              <a:off x="5040" y="3360"/>
              <a:ext cx="528" cy="192"/>
            </a:xfrm>
            <a:prstGeom prst="rect">
              <a:avLst/>
            </a:prstGeom>
            <a:noFill/>
            <a:ln w="114300" algn="ctr">
              <a:noFill/>
              <a:miter lim="800000"/>
            </a:ln>
            <a:effectLst/>
          </p:spPr>
          <p:txBody>
            <a:bodyPr>
              <a:spAutoFit/>
            </a:bodyPr>
            <a:lstStyle/>
            <a:p>
              <a:pPr algn="ctr" eaLnBrk="0" hangingPunct="0">
                <a:spcBef>
                  <a:spcPct val="50000"/>
                </a:spcBef>
                <a:buFontTx/>
                <a:buNone/>
                <a:defRPr/>
              </a:pPr>
              <a:r>
                <a:rPr lang="en-US" sz="1400" b="1">
                  <a:solidFill>
                    <a:srgbClr val="FFFF00"/>
                  </a:solidFill>
                  <a:effectLst>
                    <a:outerShdw blurRad="38100" dist="38100" dir="2700000" algn="tl">
                      <a:srgbClr val="000000"/>
                    </a:outerShdw>
                  </a:effectLst>
                </a:rPr>
                <a:t>(S1)</a:t>
              </a:r>
              <a:endParaRPr lang="en-US" sz="1400" b="1">
                <a:solidFill>
                  <a:srgbClr val="FFFF00"/>
                </a:solidFill>
                <a:effectLst>
                  <a:outerShdw blurRad="38100" dist="38100" dir="2700000" algn="tl">
                    <a:srgbClr val="000000"/>
                  </a:outerShdw>
                </a:effectLst>
              </a:endParaRPr>
            </a:p>
          </p:txBody>
        </p:sp>
        <p:sp>
          <p:nvSpPr>
            <p:cNvPr id="888839" name="Text Box 7"/>
            <p:cNvSpPr txBox="1">
              <a:spLocks noChangeArrowheads="1"/>
            </p:cNvSpPr>
            <p:nvPr/>
          </p:nvSpPr>
          <p:spPr bwMode="auto">
            <a:xfrm>
              <a:off x="5040" y="3552"/>
              <a:ext cx="528" cy="192"/>
            </a:xfrm>
            <a:prstGeom prst="rect">
              <a:avLst/>
            </a:prstGeom>
            <a:noFill/>
            <a:ln w="114300" algn="ctr">
              <a:noFill/>
              <a:miter lim="800000"/>
            </a:ln>
            <a:effectLst/>
          </p:spPr>
          <p:txBody>
            <a:bodyPr>
              <a:spAutoFit/>
            </a:bodyPr>
            <a:lstStyle/>
            <a:p>
              <a:pPr algn="ctr" eaLnBrk="0" hangingPunct="0">
                <a:spcBef>
                  <a:spcPct val="50000"/>
                </a:spcBef>
                <a:buFontTx/>
                <a:buNone/>
                <a:defRPr/>
              </a:pPr>
              <a:r>
                <a:rPr lang="en-US" sz="1400" b="1">
                  <a:solidFill>
                    <a:srgbClr val="FFFF00"/>
                  </a:solidFill>
                  <a:effectLst>
                    <a:outerShdw blurRad="38100" dist="38100" dir="2700000" algn="tl">
                      <a:srgbClr val="000000"/>
                    </a:outerShdw>
                  </a:effectLst>
                </a:rPr>
                <a:t>(S2)</a:t>
              </a:r>
              <a:endParaRPr lang="en-US" sz="1400" b="1">
                <a:solidFill>
                  <a:srgbClr val="FFFF00"/>
                </a:solidFill>
                <a:effectLst>
                  <a:outerShdw blurRad="38100" dist="38100" dir="2700000" algn="tl">
                    <a:srgbClr val="000000"/>
                  </a:outerShdw>
                </a:effectLst>
              </a:endParaRPr>
            </a:p>
          </p:txBody>
        </p:sp>
        <p:sp>
          <p:nvSpPr>
            <p:cNvPr id="888840" name="Text Box 8"/>
            <p:cNvSpPr txBox="1">
              <a:spLocks noChangeArrowheads="1"/>
            </p:cNvSpPr>
            <p:nvPr/>
          </p:nvSpPr>
          <p:spPr bwMode="auto">
            <a:xfrm>
              <a:off x="5040" y="3744"/>
              <a:ext cx="528" cy="192"/>
            </a:xfrm>
            <a:prstGeom prst="rect">
              <a:avLst/>
            </a:prstGeom>
            <a:noFill/>
            <a:ln w="114300" algn="ctr">
              <a:noFill/>
              <a:miter lim="800000"/>
            </a:ln>
            <a:effectLst/>
          </p:spPr>
          <p:txBody>
            <a:bodyPr>
              <a:spAutoFit/>
            </a:bodyPr>
            <a:lstStyle/>
            <a:p>
              <a:pPr algn="ctr" eaLnBrk="0" hangingPunct="0">
                <a:spcBef>
                  <a:spcPct val="50000"/>
                </a:spcBef>
                <a:buFontTx/>
                <a:buNone/>
                <a:defRPr/>
              </a:pPr>
              <a:r>
                <a:rPr lang="en-US" sz="1400" b="1">
                  <a:solidFill>
                    <a:srgbClr val="FFFF00"/>
                  </a:solidFill>
                  <a:effectLst>
                    <a:outerShdw blurRad="38100" dist="38100" dir="2700000" algn="tl">
                      <a:srgbClr val="000000"/>
                    </a:outerShdw>
                  </a:effectLst>
                </a:rPr>
                <a:t>(S3)</a:t>
              </a:r>
              <a:endParaRPr lang="en-US" sz="1400" b="1">
                <a:solidFill>
                  <a:srgbClr val="FFFF00"/>
                </a:solidFill>
                <a:effectLst>
                  <a:outerShdw blurRad="38100" dist="38100" dir="2700000" algn="tl">
                    <a:srgbClr val="000000"/>
                  </a:outerShdw>
                </a:effectLst>
              </a:endParaRPr>
            </a:p>
          </p:txBody>
        </p:sp>
      </p:grpSp>
      <p:sp>
        <p:nvSpPr>
          <p:cNvPr id="888842" name="Freeform 10" descr="ParaSymp N line"/>
          <p:cNvSpPr/>
          <p:nvPr/>
        </p:nvSpPr>
        <p:spPr bwMode="auto">
          <a:xfrm>
            <a:off x="3530600" y="2585630"/>
            <a:ext cx="5540375" cy="3173412"/>
          </a:xfrm>
          <a:custGeom>
            <a:avLst/>
            <a:gdLst>
              <a:gd name="T0" fmla="*/ 2147483647 w 3490"/>
              <a:gd name="T1" fmla="*/ 2147483647 h 1999"/>
              <a:gd name="T2" fmla="*/ 2147483647 w 3490"/>
              <a:gd name="T3" fmla="*/ 2147483647 h 1999"/>
              <a:gd name="T4" fmla="*/ 2147483647 w 3490"/>
              <a:gd name="T5" fmla="*/ 2147483647 h 1999"/>
              <a:gd name="T6" fmla="*/ 2147483647 w 3490"/>
              <a:gd name="T7" fmla="*/ 2147483647 h 1999"/>
              <a:gd name="T8" fmla="*/ 2147483647 w 3490"/>
              <a:gd name="T9" fmla="*/ 2147483647 h 1999"/>
              <a:gd name="T10" fmla="*/ 2147483647 w 3490"/>
              <a:gd name="T11" fmla="*/ 2147483647 h 1999"/>
              <a:gd name="T12" fmla="*/ 2147483647 w 3490"/>
              <a:gd name="T13" fmla="*/ 2147483647 h 1999"/>
              <a:gd name="T14" fmla="*/ 2147483647 w 3490"/>
              <a:gd name="T15" fmla="*/ 2147483647 h 1999"/>
              <a:gd name="T16" fmla="*/ 2147483647 w 3490"/>
              <a:gd name="T17" fmla="*/ 2147483647 h 1999"/>
              <a:gd name="T18" fmla="*/ 2147483647 w 3490"/>
              <a:gd name="T19" fmla="*/ 2147483647 h 1999"/>
              <a:gd name="T20" fmla="*/ 2147483647 w 3490"/>
              <a:gd name="T21" fmla="*/ 2147483647 h 1999"/>
              <a:gd name="T22" fmla="*/ 2147483647 w 3490"/>
              <a:gd name="T23" fmla="*/ 2147483647 h 1999"/>
              <a:gd name="T24" fmla="*/ 2147483647 w 3490"/>
              <a:gd name="T25" fmla="*/ 2147483647 h 1999"/>
              <a:gd name="T26" fmla="*/ 2147483647 w 3490"/>
              <a:gd name="T27" fmla="*/ 2147483647 h 1999"/>
              <a:gd name="T28" fmla="*/ 2147483647 w 3490"/>
              <a:gd name="T29" fmla="*/ 2147483647 h 1999"/>
              <a:gd name="T30" fmla="*/ 2147483647 w 3490"/>
              <a:gd name="T31" fmla="*/ 2147483647 h 1999"/>
              <a:gd name="T32" fmla="*/ 2147483647 w 3490"/>
              <a:gd name="T33" fmla="*/ 2147483647 h 1999"/>
              <a:gd name="T34" fmla="*/ 2147483647 w 3490"/>
              <a:gd name="T35" fmla="*/ 2147483647 h 1999"/>
              <a:gd name="T36" fmla="*/ 2147483647 w 3490"/>
              <a:gd name="T37" fmla="*/ 2147483647 h 1999"/>
              <a:gd name="T38" fmla="*/ 2147483647 w 3490"/>
              <a:gd name="T39" fmla="*/ 2147483647 h 1999"/>
              <a:gd name="T40" fmla="*/ 2147483647 w 3490"/>
              <a:gd name="T41" fmla="*/ 2147483647 h 199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3490" h="1999">
                <a:moveTo>
                  <a:pt x="46" y="713"/>
                </a:moveTo>
                <a:cubicBezTo>
                  <a:pt x="45" y="714"/>
                  <a:pt x="42" y="746"/>
                  <a:pt x="42" y="717"/>
                </a:cubicBezTo>
                <a:cubicBezTo>
                  <a:pt x="42" y="688"/>
                  <a:pt x="0" y="566"/>
                  <a:pt x="46" y="540"/>
                </a:cubicBezTo>
                <a:cubicBezTo>
                  <a:pt x="92" y="514"/>
                  <a:pt x="244" y="565"/>
                  <a:pt x="320" y="559"/>
                </a:cubicBezTo>
                <a:cubicBezTo>
                  <a:pt x="396" y="553"/>
                  <a:pt x="412" y="520"/>
                  <a:pt x="502" y="506"/>
                </a:cubicBezTo>
                <a:cubicBezTo>
                  <a:pt x="592" y="492"/>
                  <a:pt x="740" y="487"/>
                  <a:pt x="858" y="473"/>
                </a:cubicBezTo>
                <a:cubicBezTo>
                  <a:pt x="976" y="459"/>
                  <a:pt x="1119" y="461"/>
                  <a:pt x="1208" y="425"/>
                </a:cubicBezTo>
                <a:cubicBezTo>
                  <a:pt x="1297" y="389"/>
                  <a:pt x="1329" y="307"/>
                  <a:pt x="1395" y="257"/>
                </a:cubicBezTo>
                <a:cubicBezTo>
                  <a:pt x="1461" y="207"/>
                  <a:pt x="1506" y="153"/>
                  <a:pt x="1602" y="122"/>
                </a:cubicBezTo>
                <a:cubicBezTo>
                  <a:pt x="1698" y="91"/>
                  <a:pt x="1828" y="83"/>
                  <a:pt x="1971" y="69"/>
                </a:cubicBezTo>
                <a:cubicBezTo>
                  <a:pt x="2114" y="55"/>
                  <a:pt x="2319" y="40"/>
                  <a:pt x="2461" y="36"/>
                </a:cubicBezTo>
                <a:cubicBezTo>
                  <a:pt x="2603" y="32"/>
                  <a:pt x="2736" y="0"/>
                  <a:pt x="2821" y="45"/>
                </a:cubicBezTo>
                <a:cubicBezTo>
                  <a:pt x="2906" y="90"/>
                  <a:pt x="2906" y="248"/>
                  <a:pt x="2974" y="305"/>
                </a:cubicBezTo>
                <a:cubicBezTo>
                  <a:pt x="3042" y="362"/>
                  <a:pt x="3147" y="368"/>
                  <a:pt x="3228" y="389"/>
                </a:cubicBezTo>
                <a:cubicBezTo>
                  <a:pt x="3309" y="410"/>
                  <a:pt x="3428" y="353"/>
                  <a:pt x="3459" y="429"/>
                </a:cubicBezTo>
                <a:cubicBezTo>
                  <a:pt x="3490" y="505"/>
                  <a:pt x="3421" y="736"/>
                  <a:pt x="3411" y="847"/>
                </a:cubicBezTo>
                <a:cubicBezTo>
                  <a:pt x="3401" y="958"/>
                  <a:pt x="3404" y="1000"/>
                  <a:pt x="3397" y="1097"/>
                </a:cubicBezTo>
                <a:cubicBezTo>
                  <a:pt x="3390" y="1194"/>
                  <a:pt x="3375" y="1319"/>
                  <a:pt x="3368" y="1428"/>
                </a:cubicBezTo>
                <a:cubicBezTo>
                  <a:pt x="3361" y="1537"/>
                  <a:pt x="3357" y="1664"/>
                  <a:pt x="3354" y="1749"/>
                </a:cubicBezTo>
                <a:cubicBezTo>
                  <a:pt x="3351" y="1834"/>
                  <a:pt x="3379" y="1899"/>
                  <a:pt x="3349" y="1941"/>
                </a:cubicBezTo>
                <a:cubicBezTo>
                  <a:pt x="3319" y="1983"/>
                  <a:pt x="3212" y="1987"/>
                  <a:pt x="3176" y="1999"/>
                </a:cubicBezTo>
              </a:path>
            </a:pathLst>
          </a:custGeom>
          <a:noFill/>
          <a:ln w="57150" cap="flat" cmpd="sng">
            <a:solidFill>
              <a:schemeClr val="folHlink"/>
            </a:solidFill>
            <a:prstDash val="solid"/>
            <a:round/>
            <a:headEnd type="none" w="med" len="med"/>
            <a:tailEnd type="none" w="med" len="med"/>
          </a:ln>
          <a:effectLst>
            <a:outerShdw dist="28398" dir="3806097" algn="ctr" rotWithShape="0">
              <a:schemeClr val="bg2"/>
            </a:outerShdw>
          </a:effectLst>
        </p:spPr>
        <p:txBody>
          <a:bodyPr/>
          <a:lstStyle/>
          <a:p>
            <a:pPr>
              <a:buFontTx/>
              <a:buNone/>
              <a:defRPr/>
            </a:pPr>
            <a:endParaRPr lang="zh-CN" altLang="en-US"/>
          </a:p>
        </p:txBody>
      </p:sp>
      <p:pic>
        <p:nvPicPr>
          <p:cNvPr id="39946" name="Picture 11" descr="Freeform 99_pptX"/>
          <p:cNvPicPr>
            <a:picLocks noChangeAspect="1" noChangeArrowheads="1"/>
          </p:cNvPicPr>
          <p:nvPr>
            <p:custDataLst>
              <p:tags r:id="rId3"/>
            </p:custDataLst>
          </p:nvPr>
        </p:nvPicPr>
        <p:blipFill>
          <a:blip r:embed="rId4">
            <a:extLst>
              <a:ext uri="{28A0092B-C50C-407E-A947-70E740481C1C}">
                <a14:useLocalDpi xmlns:a14="http://schemas.microsoft.com/office/drawing/2010/main" val="0"/>
              </a:ext>
            </a:extLst>
          </a:blip>
          <a:srcRect/>
          <a:stretch>
            <a:fillRect/>
          </a:stretch>
        </p:blipFill>
        <p:spPr bwMode="auto">
          <a:xfrm>
            <a:off x="1978025" y="3023781"/>
            <a:ext cx="7270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39947" name="Picture 12" descr="Freeform 100_pptX"/>
          <p:cNvPicPr>
            <a:picLocks noChangeAspect="1" noChangeArrowheads="1"/>
          </p:cNvPicPr>
          <p:nvPr>
            <p:custDataLst>
              <p:tags r:id="rId5"/>
            </p:custDataLst>
          </p:nvPr>
        </p:nvPicPr>
        <p:blipFill>
          <a:blip r:embed="rId6">
            <a:extLst>
              <a:ext uri="{28A0092B-C50C-407E-A947-70E740481C1C}">
                <a14:useLocalDpi xmlns:a14="http://schemas.microsoft.com/office/drawing/2010/main" val="0"/>
              </a:ext>
            </a:extLst>
          </a:blip>
          <a:srcRect/>
          <a:stretch>
            <a:fillRect/>
          </a:stretch>
        </p:blipFill>
        <p:spPr bwMode="auto">
          <a:xfrm>
            <a:off x="4946649" y="2880905"/>
            <a:ext cx="560388" cy="121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888845" name="Freeform 13"/>
          <p:cNvSpPr>
            <a:spLocks noChangeArrowheads="1"/>
          </p:cNvSpPr>
          <p:nvPr>
            <p:custDataLst>
              <p:tags r:id="rId7"/>
            </p:custDataLst>
          </p:nvPr>
        </p:nvSpPr>
        <p:spPr bwMode="auto">
          <a:xfrm>
            <a:off x="8489949" y="4014380"/>
            <a:ext cx="554038" cy="2063750"/>
          </a:xfrm>
          <a:custGeom>
            <a:avLst/>
            <a:gdLst>
              <a:gd name="T0" fmla="*/ 287 w 349"/>
              <a:gd name="T1" fmla="*/ 0 h 1300"/>
              <a:gd name="T2" fmla="*/ 345 w 349"/>
              <a:gd name="T3" fmla="*/ 321 h 1300"/>
              <a:gd name="T4" fmla="*/ 311 w 349"/>
              <a:gd name="T5" fmla="*/ 1147 h 1300"/>
              <a:gd name="T6" fmla="*/ 124 w 349"/>
              <a:gd name="T7" fmla="*/ 1238 h 1300"/>
              <a:gd name="T8" fmla="*/ 0 w 349"/>
              <a:gd name="T9" fmla="*/ 1230 h 1300"/>
            </a:gdLst>
            <a:ahLst/>
            <a:cxnLst>
              <a:cxn ang="0">
                <a:pos x="T0" y="T1"/>
              </a:cxn>
              <a:cxn ang="0">
                <a:pos x="T2" y="T3"/>
              </a:cxn>
              <a:cxn ang="0">
                <a:pos x="T4" y="T5"/>
              </a:cxn>
              <a:cxn ang="0">
                <a:pos x="T6" y="T7"/>
              </a:cxn>
              <a:cxn ang="0">
                <a:pos x="T8" y="T9"/>
              </a:cxn>
            </a:cxnLst>
            <a:rect l="0" t="0" r="r" b="b"/>
            <a:pathLst>
              <a:path w="349" h="1300">
                <a:moveTo>
                  <a:pt x="287" y="0"/>
                </a:moveTo>
                <a:cubicBezTo>
                  <a:pt x="297" y="53"/>
                  <a:pt x="341" y="130"/>
                  <a:pt x="345" y="321"/>
                </a:cubicBezTo>
                <a:cubicBezTo>
                  <a:pt x="349" y="512"/>
                  <a:pt x="348" y="994"/>
                  <a:pt x="311" y="1147"/>
                </a:cubicBezTo>
                <a:cubicBezTo>
                  <a:pt x="274" y="1300"/>
                  <a:pt x="176" y="1224"/>
                  <a:pt x="124" y="1238"/>
                </a:cubicBezTo>
                <a:cubicBezTo>
                  <a:pt x="72" y="1252"/>
                  <a:pt x="26" y="1232"/>
                  <a:pt x="0" y="1230"/>
                </a:cubicBezTo>
              </a:path>
            </a:pathLst>
          </a:custGeom>
          <a:noFill/>
          <a:ln w="57150">
            <a:solidFill>
              <a:schemeClr val="folHlink"/>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pic>
        <p:nvPicPr>
          <p:cNvPr id="39949" name="Picture 14" descr="bladder23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599" y="3701643"/>
            <a:ext cx="4286250" cy="241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0" name="Freeform 15" descr="Pudendal N"/>
          <p:cNvSpPr>
            <a:spLocks noChangeArrowheads="1"/>
          </p:cNvSpPr>
          <p:nvPr>
            <p:custDataLst>
              <p:tags r:id="rId9"/>
            </p:custDataLst>
          </p:nvPr>
        </p:nvSpPr>
        <p:spPr bwMode="auto">
          <a:xfrm>
            <a:off x="4048124" y="5016092"/>
            <a:ext cx="4110038" cy="852488"/>
          </a:xfrm>
          <a:custGeom>
            <a:avLst/>
            <a:gdLst>
              <a:gd name="T0" fmla="*/ 0 w 2589"/>
              <a:gd name="T1" fmla="*/ 537 h 537"/>
              <a:gd name="T2" fmla="*/ 249 w 2589"/>
              <a:gd name="T3" fmla="*/ 459 h 537"/>
              <a:gd name="T4" fmla="*/ 687 w 2589"/>
              <a:gd name="T5" fmla="*/ 444 h 537"/>
              <a:gd name="T6" fmla="*/ 1155 w 2589"/>
              <a:gd name="T7" fmla="*/ 432 h 537"/>
              <a:gd name="T8" fmla="*/ 1599 w 2589"/>
              <a:gd name="T9" fmla="*/ 408 h 537"/>
              <a:gd name="T10" fmla="*/ 2010 w 2589"/>
              <a:gd name="T11" fmla="*/ 369 h 537"/>
              <a:gd name="T12" fmla="*/ 2265 w 2589"/>
              <a:gd name="T13" fmla="*/ 339 h 537"/>
              <a:gd name="T14" fmla="*/ 2304 w 2589"/>
              <a:gd name="T15" fmla="*/ 153 h 537"/>
              <a:gd name="T16" fmla="*/ 2397 w 2589"/>
              <a:gd name="T17" fmla="*/ 33 h 537"/>
              <a:gd name="T18" fmla="*/ 2589 w 2589"/>
              <a:gd name="T19" fmla="*/ 0 h 5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89" h="537">
                <a:moveTo>
                  <a:pt x="0" y="537"/>
                </a:moveTo>
                <a:cubicBezTo>
                  <a:pt x="41" y="524"/>
                  <a:pt x="135" y="474"/>
                  <a:pt x="249" y="459"/>
                </a:cubicBezTo>
                <a:cubicBezTo>
                  <a:pt x="363" y="444"/>
                  <a:pt x="536" y="448"/>
                  <a:pt x="687" y="444"/>
                </a:cubicBezTo>
                <a:cubicBezTo>
                  <a:pt x="838" y="440"/>
                  <a:pt x="1003" y="438"/>
                  <a:pt x="1155" y="432"/>
                </a:cubicBezTo>
                <a:cubicBezTo>
                  <a:pt x="1307" y="426"/>
                  <a:pt x="1457" y="418"/>
                  <a:pt x="1599" y="408"/>
                </a:cubicBezTo>
                <a:cubicBezTo>
                  <a:pt x="1741" y="398"/>
                  <a:pt x="1899" y="380"/>
                  <a:pt x="2010" y="369"/>
                </a:cubicBezTo>
                <a:cubicBezTo>
                  <a:pt x="2121" y="358"/>
                  <a:pt x="2216" y="375"/>
                  <a:pt x="2265" y="339"/>
                </a:cubicBezTo>
                <a:cubicBezTo>
                  <a:pt x="2314" y="303"/>
                  <a:pt x="2282" y="204"/>
                  <a:pt x="2304" y="153"/>
                </a:cubicBezTo>
                <a:cubicBezTo>
                  <a:pt x="2326" y="102"/>
                  <a:pt x="2350" y="58"/>
                  <a:pt x="2397" y="33"/>
                </a:cubicBezTo>
                <a:cubicBezTo>
                  <a:pt x="2444" y="8"/>
                  <a:pt x="2549" y="7"/>
                  <a:pt x="2589" y="0"/>
                </a:cubicBezTo>
              </a:path>
            </a:pathLst>
          </a:custGeom>
          <a:noFill/>
          <a:ln w="57150">
            <a:solidFill>
              <a:srgbClr val="EDB985"/>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pic>
        <p:nvPicPr>
          <p:cNvPr id="888848" name="Picture 16" descr="symp"/>
          <p:cNvPicPr>
            <a:picLocks noChangeAspect="1" noChangeArrowheads="1"/>
          </p:cNvPicPr>
          <p:nvPr>
            <p:custDataLst>
              <p:tags r:id="rId10"/>
            </p:custDataLst>
          </p:nvPr>
        </p:nvPicPr>
        <p:blipFill>
          <a:blip r:embed="rId11">
            <a:extLst>
              <a:ext uri="{28A0092B-C50C-407E-A947-70E740481C1C}">
                <a14:useLocalDpi xmlns:a14="http://schemas.microsoft.com/office/drawing/2010/main" val="0"/>
              </a:ext>
            </a:extLst>
          </a:blip>
          <a:srcRect/>
          <a:stretch>
            <a:fillRect/>
          </a:stretch>
        </p:blipFill>
        <p:spPr bwMode="auto">
          <a:xfrm>
            <a:off x="6019799" y="4339818"/>
            <a:ext cx="1905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888849" name="Picture 17" descr="sensN"/>
          <p:cNvPicPr>
            <a:picLocks noChangeAspect="1" noChangeArrowheads="1"/>
          </p:cNvPicPr>
          <p:nvPr>
            <p:custDataLst>
              <p:tags r:id="rId12"/>
            </p:custDataLst>
          </p:nvPr>
        </p:nvPicPr>
        <p:blipFill>
          <a:blip r:embed="rId13">
            <a:extLst>
              <a:ext uri="{28A0092B-C50C-407E-A947-70E740481C1C}">
                <a14:useLocalDpi xmlns:a14="http://schemas.microsoft.com/office/drawing/2010/main" val="0"/>
              </a:ext>
            </a:extLst>
          </a:blip>
          <a:srcRect/>
          <a:stretch>
            <a:fillRect/>
          </a:stretch>
        </p:blipFill>
        <p:spPr bwMode="auto">
          <a:xfrm>
            <a:off x="6019799" y="3473042"/>
            <a:ext cx="1905000" cy="22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888850" name="Freeform 18" descr="Pudendal N line"/>
          <p:cNvSpPr/>
          <p:nvPr/>
        </p:nvSpPr>
        <p:spPr bwMode="auto">
          <a:xfrm>
            <a:off x="4267200" y="3527017"/>
            <a:ext cx="4233863" cy="465138"/>
          </a:xfrm>
          <a:custGeom>
            <a:avLst/>
            <a:gdLst>
              <a:gd name="T0" fmla="*/ 2147483647 w 2667"/>
              <a:gd name="T1" fmla="*/ 2147483647 h 293"/>
              <a:gd name="T2" fmla="*/ 2147483647 w 2667"/>
              <a:gd name="T3" fmla="*/ 2147483647 h 293"/>
              <a:gd name="T4" fmla="*/ 2147483647 w 2667"/>
              <a:gd name="T5" fmla="*/ 2147483647 h 293"/>
              <a:gd name="T6" fmla="*/ 2147483647 w 2667"/>
              <a:gd name="T7" fmla="*/ 2147483647 h 293"/>
              <a:gd name="T8" fmla="*/ 2147483647 w 2667"/>
              <a:gd name="T9" fmla="*/ 2147483647 h 293"/>
              <a:gd name="T10" fmla="*/ 2147483647 w 2667"/>
              <a:gd name="T11" fmla="*/ 2147483647 h 293"/>
              <a:gd name="T12" fmla="*/ 2147483647 w 2667"/>
              <a:gd name="T13" fmla="*/ 2147483647 h 293"/>
              <a:gd name="T14" fmla="*/ 2147483647 w 2667"/>
              <a:gd name="T15" fmla="*/ 2147483647 h 293"/>
              <a:gd name="T16" fmla="*/ 2147483647 w 2667"/>
              <a:gd name="T17" fmla="*/ 2147483647 h 293"/>
              <a:gd name="T18" fmla="*/ 2147483647 w 2667"/>
              <a:gd name="T19" fmla="*/ 0 h 2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667" h="293">
                <a:moveTo>
                  <a:pt x="7" y="137"/>
                </a:moveTo>
                <a:cubicBezTo>
                  <a:pt x="28" y="128"/>
                  <a:pt x="0" y="92"/>
                  <a:pt x="130" y="83"/>
                </a:cubicBezTo>
                <a:cubicBezTo>
                  <a:pt x="260" y="74"/>
                  <a:pt x="621" y="54"/>
                  <a:pt x="788" y="84"/>
                </a:cubicBezTo>
                <a:cubicBezTo>
                  <a:pt x="955" y="114"/>
                  <a:pt x="1021" y="229"/>
                  <a:pt x="1131" y="261"/>
                </a:cubicBezTo>
                <a:cubicBezTo>
                  <a:pt x="1241" y="293"/>
                  <a:pt x="1339" y="276"/>
                  <a:pt x="1447" y="275"/>
                </a:cubicBezTo>
                <a:cubicBezTo>
                  <a:pt x="1555" y="274"/>
                  <a:pt x="1684" y="261"/>
                  <a:pt x="1780" y="256"/>
                </a:cubicBezTo>
                <a:cubicBezTo>
                  <a:pt x="1876" y="251"/>
                  <a:pt x="1944" y="253"/>
                  <a:pt x="2023" y="247"/>
                </a:cubicBezTo>
                <a:cubicBezTo>
                  <a:pt x="2102" y="241"/>
                  <a:pt x="2188" y="254"/>
                  <a:pt x="2256" y="220"/>
                </a:cubicBezTo>
                <a:cubicBezTo>
                  <a:pt x="2324" y="186"/>
                  <a:pt x="2366" y="78"/>
                  <a:pt x="2434" y="41"/>
                </a:cubicBezTo>
                <a:cubicBezTo>
                  <a:pt x="2502" y="4"/>
                  <a:pt x="2619" y="9"/>
                  <a:pt x="2667" y="0"/>
                </a:cubicBezTo>
              </a:path>
            </a:pathLst>
          </a:custGeom>
          <a:noFill/>
          <a:ln w="57150" cap="flat" cmpd="sng">
            <a:solidFill>
              <a:schemeClr val="accent2"/>
            </a:solidFill>
            <a:prstDash val="solid"/>
            <a:round/>
            <a:headEnd type="none" w="med" len="med"/>
            <a:tailEnd type="none" w="med" len="med"/>
          </a:ln>
          <a:effectLst>
            <a:outerShdw dist="28398" dir="3806097" algn="ctr" rotWithShape="0">
              <a:schemeClr val="bg2"/>
            </a:outerShdw>
          </a:effectLst>
        </p:spPr>
        <p:txBody>
          <a:bodyPr/>
          <a:lstStyle/>
          <a:p>
            <a:pPr>
              <a:buFontTx/>
              <a:buNone/>
              <a:defRPr/>
            </a:pPr>
            <a:endParaRPr lang="zh-CN" altLang="en-US"/>
          </a:p>
        </p:txBody>
      </p:sp>
      <p:sp>
        <p:nvSpPr>
          <p:cNvPr id="888851" name="Freeform 19"/>
          <p:cNvSpPr>
            <a:spLocks noChangeArrowheads="1"/>
          </p:cNvSpPr>
          <p:nvPr/>
        </p:nvSpPr>
        <p:spPr bwMode="auto">
          <a:xfrm>
            <a:off x="2057399" y="3846105"/>
            <a:ext cx="3798888" cy="1644650"/>
          </a:xfrm>
          <a:custGeom>
            <a:avLst/>
            <a:gdLst>
              <a:gd name="T0" fmla="*/ 1082 w 2393"/>
              <a:gd name="T1" fmla="*/ 1036 h 1036"/>
              <a:gd name="T2" fmla="*/ 1046 w 2393"/>
              <a:gd name="T3" fmla="*/ 951 h 1036"/>
              <a:gd name="T4" fmla="*/ 991 w 2393"/>
              <a:gd name="T5" fmla="*/ 915 h 1036"/>
              <a:gd name="T6" fmla="*/ 885 w 2393"/>
              <a:gd name="T7" fmla="*/ 874 h 1036"/>
              <a:gd name="T8" fmla="*/ 776 w 2393"/>
              <a:gd name="T9" fmla="*/ 820 h 1036"/>
              <a:gd name="T10" fmla="*/ 666 w 2393"/>
              <a:gd name="T11" fmla="*/ 766 h 1036"/>
              <a:gd name="T12" fmla="*/ 634 w 2393"/>
              <a:gd name="T13" fmla="*/ 708 h 1036"/>
              <a:gd name="T14" fmla="*/ 615 w 2393"/>
              <a:gd name="T15" fmla="*/ 645 h 1036"/>
              <a:gd name="T16" fmla="*/ 551 w 2393"/>
              <a:gd name="T17" fmla="*/ 602 h 1036"/>
              <a:gd name="T18" fmla="*/ 396 w 2393"/>
              <a:gd name="T19" fmla="*/ 562 h 1036"/>
              <a:gd name="T20" fmla="*/ 222 w 2393"/>
              <a:gd name="T21" fmla="*/ 529 h 1036"/>
              <a:gd name="T22" fmla="*/ 108 w 2393"/>
              <a:gd name="T23" fmla="*/ 462 h 1036"/>
              <a:gd name="T24" fmla="*/ 26 w 2393"/>
              <a:gd name="T25" fmla="*/ 402 h 1036"/>
              <a:gd name="T26" fmla="*/ 2 w 2393"/>
              <a:gd name="T27" fmla="*/ 302 h 1036"/>
              <a:gd name="T28" fmla="*/ 40 w 2393"/>
              <a:gd name="T29" fmla="*/ 234 h 1036"/>
              <a:gd name="T30" fmla="*/ 170 w 2393"/>
              <a:gd name="T31" fmla="*/ 190 h 1036"/>
              <a:gd name="T32" fmla="*/ 277 w 2393"/>
              <a:gd name="T33" fmla="*/ 203 h 1036"/>
              <a:gd name="T34" fmla="*/ 397 w 2393"/>
              <a:gd name="T35" fmla="*/ 221 h 1036"/>
              <a:gd name="T36" fmla="*/ 514 w 2393"/>
              <a:gd name="T37" fmla="*/ 215 h 1036"/>
              <a:gd name="T38" fmla="*/ 541 w 2393"/>
              <a:gd name="T39" fmla="*/ 140 h 1036"/>
              <a:gd name="T40" fmla="*/ 582 w 2393"/>
              <a:gd name="T41" fmla="*/ 90 h 1036"/>
              <a:gd name="T42" fmla="*/ 665 w 2393"/>
              <a:gd name="T43" fmla="*/ 90 h 1036"/>
              <a:gd name="T44" fmla="*/ 853 w 2393"/>
              <a:gd name="T45" fmla="*/ 38 h 1036"/>
              <a:gd name="T46" fmla="*/ 991 w 2393"/>
              <a:gd name="T47" fmla="*/ 3 h 1036"/>
              <a:gd name="T48" fmla="*/ 1210 w 2393"/>
              <a:gd name="T49" fmla="*/ 22 h 1036"/>
              <a:gd name="T50" fmla="*/ 1407 w 2393"/>
              <a:gd name="T51" fmla="*/ 14 h 1036"/>
              <a:gd name="T52" fmla="*/ 1471 w 2393"/>
              <a:gd name="T53" fmla="*/ 47 h 1036"/>
              <a:gd name="T54" fmla="*/ 1581 w 2393"/>
              <a:gd name="T55" fmla="*/ 80 h 1036"/>
              <a:gd name="T56" fmla="*/ 1695 w 2393"/>
              <a:gd name="T57" fmla="*/ 76 h 1036"/>
              <a:gd name="T58" fmla="*/ 1709 w 2393"/>
              <a:gd name="T59" fmla="*/ 63 h 1036"/>
              <a:gd name="T60" fmla="*/ 1759 w 2393"/>
              <a:gd name="T61" fmla="*/ 53 h 1036"/>
              <a:gd name="T62" fmla="*/ 1791 w 2393"/>
              <a:gd name="T63" fmla="*/ 92 h 1036"/>
              <a:gd name="T64" fmla="*/ 1814 w 2393"/>
              <a:gd name="T65" fmla="*/ 180 h 1036"/>
              <a:gd name="T66" fmla="*/ 1924 w 2393"/>
              <a:gd name="T67" fmla="*/ 203 h 1036"/>
              <a:gd name="T68" fmla="*/ 2025 w 2393"/>
              <a:gd name="T69" fmla="*/ 188 h 1036"/>
              <a:gd name="T70" fmla="*/ 2105 w 2393"/>
              <a:gd name="T71" fmla="*/ 163 h 1036"/>
              <a:gd name="T72" fmla="*/ 2201 w 2393"/>
              <a:gd name="T73" fmla="*/ 159 h 1036"/>
              <a:gd name="T74" fmla="*/ 2308 w 2393"/>
              <a:gd name="T75" fmla="*/ 203 h 1036"/>
              <a:gd name="T76" fmla="*/ 2361 w 2393"/>
              <a:gd name="T77" fmla="*/ 246 h 1036"/>
              <a:gd name="T78" fmla="*/ 2393 w 2393"/>
              <a:gd name="T79" fmla="*/ 296 h 1036"/>
              <a:gd name="T80" fmla="*/ 2363 w 2393"/>
              <a:gd name="T81" fmla="*/ 352 h 1036"/>
              <a:gd name="T82" fmla="*/ 2308 w 2393"/>
              <a:gd name="T83" fmla="*/ 402 h 1036"/>
              <a:gd name="T84" fmla="*/ 2210 w 2393"/>
              <a:gd name="T85" fmla="*/ 462 h 1036"/>
              <a:gd name="T86" fmla="*/ 2073 w 2393"/>
              <a:gd name="T87" fmla="*/ 529 h 1036"/>
              <a:gd name="T88" fmla="*/ 1890 w 2393"/>
              <a:gd name="T89" fmla="*/ 579 h 1036"/>
              <a:gd name="T90" fmla="*/ 1814 w 2393"/>
              <a:gd name="T91" fmla="*/ 602 h 1036"/>
              <a:gd name="T92" fmla="*/ 1730 w 2393"/>
              <a:gd name="T93" fmla="*/ 641 h 1036"/>
              <a:gd name="T94" fmla="*/ 1684 w 2393"/>
              <a:gd name="T95" fmla="*/ 724 h 1036"/>
              <a:gd name="T96" fmla="*/ 1624 w 2393"/>
              <a:gd name="T97" fmla="*/ 774 h 1036"/>
              <a:gd name="T98" fmla="*/ 1485 w 2393"/>
              <a:gd name="T99" fmla="*/ 851 h 1036"/>
              <a:gd name="T100" fmla="*/ 1375 w 2393"/>
              <a:gd name="T101" fmla="*/ 901 h 1036"/>
              <a:gd name="T102" fmla="*/ 1265 w 2393"/>
              <a:gd name="T103" fmla="*/ 951 h 1036"/>
              <a:gd name="T104" fmla="*/ 1210 w 2393"/>
              <a:gd name="T105" fmla="*/ 1001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393" h="1036">
                <a:moveTo>
                  <a:pt x="1082" y="1036"/>
                </a:moveTo>
                <a:cubicBezTo>
                  <a:pt x="1076" y="1022"/>
                  <a:pt x="1060" y="970"/>
                  <a:pt x="1046" y="951"/>
                </a:cubicBezTo>
                <a:cubicBezTo>
                  <a:pt x="1031" y="931"/>
                  <a:pt x="1017" y="928"/>
                  <a:pt x="991" y="915"/>
                </a:cubicBezTo>
                <a:cubicBezTo>
                  <a:pt x="964" y="903"/>
                  <a:pt x="921" y="889"/>
                  <a:pt x="885" y="874"/>
                </a:cubicBezTo>
                <a:cubicBezTo>
                  <a:pt x="850" y="858"/>
                  <a:pt x="812" y="837"/>
                  <a:pt x="776" y="820"/>
                </a:cubicBezTo>
                <a:cubicBezTo>
                  <a:pt x="739" y="802"/>
                  <a:pt x="690" y="784"/>
                  <a:pt x="666" y="766"/>
                </a:cubicBezTo>
                <a:cubicBezTo>
                  <a:pt x="642" y="747"/>
                  <a:pt x="642" y="727"/>
                  <a:pt x="634" y="708"/>
                </a:cubicBezTo>
                <a:cubicBezTo>
                  <a:pt x="626" y="688"/>
                  <a:pt x="629" y="663"/>
                  <a:pt x="615" y="645"/>
                </a:cubicBezTo>
                <a:cubicBezTo>
                  <a:pt x="602" y="628"/>
                  <a:pt x="588" y="615"/>
                  <a:pt x="551" y="602"/>
                </a:cubicBezTo>
                <a:cubicBezTo>
                  <a:pt x="515" y="588"/>
                  <a:pt x="451" y="575"/>
                  <a:pt x="396" y="562"/>
                </a:cubicBezTo>
                <a:cubicBezTo>
                  <a:pt x="341" y="550"/>
                  <a:pt x="270" y="545"/>
                  <a:pt x="222" y="529"/>
                </a:cubicBezTo>
                <a:cubicBezTo>
                  <a:pt x="174" y="512"/>
                  <a:pt x="140" y="483"/>
                  <a:pt x="108" y="462"/>
                </a:cubicBezTo>
                <a:cubicBezTo>
                  <a:pt x="75" y="442"/>
                  <a:pt x="43" y="429"/>
                  <a:pt x="26" y="402"/>
                </a:cubicBezTo>
                <a:cubicBezTo>
                  <a:pt x="9" y="375"/>
                  <a:pt x="0" y="330"/>
                  <a:pt x="2" y="302"/>
                </a:cubicBezTo>
                <a:cubicBezTo>
                  <a:pt x="5" y="274"/>
                  <a:pt x="13" y="259"/>
                  <a:pt x="40" y="234"/>
                </a:cubicBezTo>
                <a:cubicBezTo>
                  <a:pt x="67" y="215"/>
                  <a:pt x="132" y="195"/>
                  <a:pt x="170" y="190"/>
                </a:cubicBezTo>
                <a:cubicBezTo>
                  <a:pt x="209" y="185"/>
                  <a:pt x="239" y="197"/>
                  <a:pt x="277" y="203"/>
                </a:cubicBezTo>
                <a:cubicBezTo>
                  <a:pt x="315" y="208"/>
                  <a:pt x="358" y="219"/>
                  <a:pt x="397" y="221"/>
                </a:cubicBezTo>
                <a:cubicBezTo>
                  <a:pt x="436" y="223"/>
                  <a:pt x="490" y="229"/>
                  <a:pt x="514" y="215"/>
                </a:cubicBezTo>
                <a:cubicBezTo>
                  <a:pt x="538" y="202"/>
                  <a:pt x="530" y="161"/>
                  <a:pt x="541" y="140"/>
                </a:cubicBezTo>
                <a:cubicBezTo>
                  <a:pt x="552" y="119"/>
                  <a:pt x="562" y="99"/>
                  <a:pt x="582" y="90"/>
                </a:cubicBezTo>
                <a:cubicBezTo>
                  <a:pt x="603" y="82"/>
                  <a:pt x="620" y="99"/>
                  <a:pt x="665" y="90"/>
                </a:cubicBezTo>
                <a:cubicBezTo>
                  <a:pt x="709" y="82"/>
                  <a:pt x="800" y="53"/>
                  <a:pt x="853" y="38"/>
                </a:cubicBezTo>
                <a:cubicBezTo>
                  <a:pt x="907" y="24"/>
                  <a:pt x="931" y="6"/>
                  <a:pt x="991" y="3"/>
                </a:cubicBezTo>
                <a:cubicBezTo>
                  <a:pt x="1050" y="0"/>
                  <a:pt x="1140" y="20"/>
                  <a:pt x="1210" y="22"/>
                </a:cubicBezTo>
                <a:cubicBezTo>
                  <a:pt x="1280" y="24"/>
                  <a:pt x="1364" y="9"/>
                  <a:pt x="1407" y="14"/>
                </a:cubicBezTo>
                <a:cubicBezTo>
                  <a:pt x="1450" y="18"/>
                  <a:pt x="1442" y="35"/>
                  <a:pt x="1471" y="47"/>
                </a:cubicBezTo>
                <a:cubicBezTo>
                  <a:pt x="1500" y="58"/>
                  <a:pt x="1543" y="75"/>
                  <a:pt x="1581" y="80"/>
                </a:cubicBezTo>
                <a:cubicBezTo>
                  <a:pt x="1619" y="85"/>
                  <a:pt x="1673" y="79"/>
                  <a:pt x="1695" y="76"/>
                </a:cubicBezTo>
                <a:cubicBezTo>
                  <a:pt x="1717" y="73"/>
                  <a:pt x="1699" y="68"/>
                  <a:pt x="1709" y="63"/>
                </a:cubicBezTo>
                <a:cubicBezTo>
                  <a:pt x="1719" y="59"/>
                  <a:pt x="1746" y="48"/>
                  <a:pt x="1759" y="53"/>
                </a:cubicBezTo>
                <a:cubicBezTo>
                  <a:pt x="1773" y="58"/>
                  <a:pt x="1782" y="72"/>
                  <a:pt x="1791" y="92"/>
                </a:cubicBezTo>
                <a:cubicBezTo>
                  <a:pt x="1800" y="113"/>
                  <a:pt x="1792" y="161"/>
                  <a:pt x="1814" y="180"/>
                </a:cubicBezTo>
                <a:cubicBezTo>
                  <a:pt x="1836" y="198"/>
                  <a:pt x="1889" y="202"/>
                  <a:pt x="1924" y="203"/>
                </a:cubicBezTo>
                <a:cubicBezTo>
                  <a:pt x="1959" y="204"/>
                  <a:pt x="1995" y="194"/>
                  <a:pt x="2025" y="188"/>
                </a:cubicBezTo>
                <a:cubicBezTo>
                  <a:pt x="2054" y="182"/>
                  <a:pt x="2075" y="168"/>
                  <a:pt x="2105" y="163"/>
                </a:cubicBezTo>
                <a:cubicBezTo>
                  <a:pt x="2134" y="158"/>
                  <a:pt x="2167" y="153"/>
                  <a:pt x="2201" y="159"/>
                </a:cubicBezTo>
                <a:cubicBezTo>
                  <a:pt x="2235" y="165"/>
                  <a:pt x="2282" y="188"/>
                  <a:pt x="2308" y="203"/>
                </a:cubicBezTo>
                <a:cubicBezTo>
                  <a:pt x="2335" y="217"/>
                  <a:pt x="2347" y="231"/>
                  <a:pt x="2361" y="246"/>
                </a:cubicBezTo>
                <a:cubicBezTo>
                  <a:pt x="2375" y="262"/>
                  <a:pt x="2393" y="278"/>
                  <a:pt x="2393" y="296"/>
                </a:cubicBezTo>
                <a:cubicBezTo>
                  <a:pt x="2393" y="314"/>
                  <a:pt x="2377" y="335"/>
                  <a:pt x="2363" y="352"/>
                </a:cubicBezTo>
                <a:cubicBezTo>
                  <a:pt x="2350" y="370"/>
                  <a:pt x="2334" y="383"/>
                  <a:pt x="2308" y="402"/>
                </a:cubicBezTo>
                <a:cubicBezTo>
                  <a:pt x="2283" y="421"/>
                  <a:pt x="2249" y="442"/>
                  <a:pt x="2210" y="462"/>
                </a:cubicBezTo>
                <a:cubicBezTo>
                  <a:pt x="2171" y="483"/>
                  <a:pt x="2126" y="509"/>
                  <a:pt x="2073" y="529"/>
                </a:cubicBezTo>
                <a:cubicBezTo>
                  <a:pt x="2019" y="549"/>
                  <a:pt x="1933" y="566"/>
                  <a:pt x="1890" y="579"/>
                </a:cubicBezTo>
                <a:cubicBezTo>
                  <a:pt x="1846" y="591"/>
                  <a:pt x="1841" y="591"/>
                  <a:pt x="1814" y="602"/>
                </a:cubicBezTo>
                <a:cubicBezTo>
                  <a:pt x="1788" y="612"/>
                  <a:pt x="1751" y="620"/>
                  <a:pt x="1730" y="641"/>
                </a:cubicBezTo>
                <a:cubicBezTo>
                  <a:pt x="1708" y="662"/>
                  <a:pt x="1701" y="702"/>
                  <a:pt x="1684" y="724"/>
                </a:cubicBezTo>
                <a:cubicBezTo>
                  <a:pt x="1667" y="746"/>
                  <a:pt x="1657" y="753"/>
                  <a:pt x="1624" y="774"/>
                </a:cubicBezTo>
                <a:cubicBezTo>
                  <a:pt x="1591" y="795"/>
                  <a:pt x="1526" y="830"/>
                  <a:pt x="1485" y="851"/>
                </a:cubicBezTo>
                <a:cubicBezTo>
                  <a:pt x="1444" y="872"/>
                  <a:pt x="1412" y="884"/>
                  <a:pt x="1375" y="901"/>
                </a:cubicBezTo>
                <a:cubicBezTo>
                  <a:pt x="1338" y="917"/>
                  <a:pt x="1293" y="934"/>
                  <a:pt x="1265" y="951"/>
                </a:cubicBezTo>
                <a:cubicBezTo>
                  <a:pt x="1238" y="967"/>
                  <a:pt x="1219" y="993"/>
                  <a:pt x="1210" y="1001"/>
                </a:cubicBezTo>
              </a:path>
            </a:pathLst>
          </a:custGeom>
          <a:solidFill>
            <a:srgbClr val="FEFE00"/>
          </a:solidFill>
          <a:ln>
            <a:noFill/>
          </a:ln>
          <a:extLst>
            <a:ext uri="{91240B29-F687-4F45-9708-019B960494DF}">
              <a14:hiddenLine xmlns:a14="http://schemas.microsoft.com/office/drawing/2010/main" w="19050">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888852" name="Freeform 20" descr="Bottom half urine: freeform 6"/>
          <p:cNvSpPr>
            <a:spLocks noChangeArrowheads="1"/>
          </p:cNvSpPr>
          <p:nvPr/>
        </p:nvSpPr>
        <p:spPr bwMode="auto">
          <a:xfrm>
            <a:off x="2336799" y="4682717"/>
            <a:ext cx="2787650" cy="749300"/>
          </a:xfrm>
          <a:custGeom>
            <a:avLst/>
            <a:gdLst>
              <a:gd name="T0" fmla="*/ 215 w 1756"/>
              <a:gd name="T1" fmla="*/ 0 h 472"/>
              <a:gd name="T2" fmla="*/ 336 w 1756"/>
              <a:gd name="T3" fmla="*/ 88 h 472"/>
              <a:gd name="T4" fmla="*/ 396 w 1756"/>
              <a:gd name="T5" fmla="*/ 160 h 472"/>
              <a:gd name="T6" fmla="*/ 497 w 1756"/>
              <a:gd name="T7" fmla="*/ 278 h 472"/>
              <a:gd name="T8" fmla="*/ 835 w 1756"/>
              <a:gd name="T9" fmla="*/ 444 h 472"/>
              <a:gd name="T10" fmla="*/ 1060 w 1756"/>
              <a:gd name="T11" fmla="*/ 444 h 472"/>
              <a:gd name="T12" fmla="*/ 1236 w 1756"/>
              <a:gd name="T13" fmla="*/ 352 h 472"/>
              <a:gd name="T14" fmla="*/ 1368 w 1756"/>
              <a:gd name="T15" fmla="*/ 304 h 472"/>
              <a:gd name="T16" fmla="*/ 1511 w 1756"/>
              <a:gd name="T17" fmla="*/ 222 h 472"/>
              <a:gd name="T18" fmla="*/ 1560 w 1756"/>
              <a:gd name="T19" fmla="*/ 124 h 472"/>
              <a:gd name="T20" fmla="*/ 1608 w 1756"/>
              <a:gd name="T21" fmla="*/ 76 h 472"/>
              <a:gd name="T22" fmla="*/ 1524 w 1756"/>
              <a:gd name="T23" fmla="*/ 40 h 472"/>
              <a:gd name="T24" fmla="*/ 215 w 1756"/>
              <a:gd name="T25" fmla="*/ 0 h 4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56" h="472">
                <a:moveTo>
                  <a:pt x="215" y="0"/>
                </a:moveTo>
                <a:cubicBezTo>
                  <a:pt x="0" y="5"/>
                  <a:pt x="306" y="61"/>
                  <a:pt x="336" y="88"/>
                </a:cubicBezTo>
                <a:cubicBezTo>
                  <a:pt x="366" y="115"/>
                  <a:pt x="369" y="128"/>
                  <a:pt x="396" y="160"/>
                </a:cubicBezTo>
                <a:cubicBezTo>
                  <a:pt x="423" y="192"/>
                  <a:pt x="424" y="231"/>
                  <a:pt x="497" y="278"/>
                </a:cubicBezTo>
                <a:cubicBezTo>
                  <a:pt x="570" y="325"/>
                  <a:pt x="741" y="416"/>
                  <a:pt x="835" y="444"/>
                </a:cubicBezTo>
                <a:cubicBezTo>
                  <a:pt x="929" y="472"/>
                  <a:pt x="993" y="459"/>
                  <a:pt x="1060" y="444"/>
                </a:cubicBezTo>
                <a:cubicBezTo>
                  <a:pt x="1127" y="429"/>
                  <a:pt x="1185" y="375"/>
                  <a:pt x="1236" y="352"/>
                </a:cubicBezTo>
                <a:cubicBezTo>
                  <a:pt x="1287" y="329"/>
                  <a:pt x="1322" y="326"/>
                  <a:pt x="1368" y="304"/>
                </a:cubicBezTo>
                <a:cubicBezTo>
                  <a:pt x="1414" y="282"/>
                  <a:pt x="1479" y="252"/>
                  <a:pt x="1511" y="222"/>
                </a:cubicBezTo>
                <a:cubicBezTo>
                  <a:pt x="1543" y="192"/>
                  <a:pt x="1544" y="148"/>
                  <a:pt x="1560" y="124"/>
                </a:cubicBezTo>
                <a:cubicBezTo>
                  <a:pt x="1576" y="100"/>
                  <a:pt x="1614" y="90"/>
                  <a:pt x="1608" y="76"/>
                </a:cubicBezTo>
                <a:cubicBezTo>
                  <a:pt x="1602" y="62"/>
                  <a:pt x="1756" y="53"/>
                  <a:pt x="1524" y="40"/>
                </a:cubicBezTo>
                <a:cubicBezTo>
                  <a:pt x="1292" y="27"/>
                  <a:pt x="488" y="8"/>
                  <a:pt x="215" y="0"/>
                </a:cubicBezTo>
                <a:close/>
              </a:path>
            </a:pathLst>
          </a:custGeom>
          <a:solidFill>
            <a:srgbClr val="FEFE00"/>
          </a:solidFill>
          <a:ln>
            <a:noFill/>
          </a:ln>
          <a:extLst>
            <a:ext uri="{91240B29-F687-4F45-9708-019B960494DF}">
              <a14:hiddenLine xmlns:a14="http://schemas.microsoft.com/office/drawing/2010/main" w="19050">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888853" name="Freeform 21"/>
          <p:cNvSpPr>
            <a:spLocks noChangeArrowheads="1"/>
          </p:cNvSpPr>
          <p:nvPr/>
        </p:nvSpPr>
        <p:spPr bwMode="auto">
          <a:xfrm>
            <a:off x="3741738" y="5193892"/>
            <a:ext cx="217487" cy="1498600"/>
          </a:xfrm>
          <a:custGeom>
            <a:avLst/>
            <a:gdLst>
              <a:gd name="T0" fmla="*/ 0 w 93"/>
              <a:gd name="T1" fmla="*/ 0 h 380"/>
              <a:gd name="T2" fmla="*/ 18 w 93"/>
              <a:gd name="T3" fmla="*/ 48 h 380"/>
              <a:gd name="T4" fmla="*/ 21 w 93"/>
              <a:gd name="T5" fmla="*/ 144 h 380"/>
              <a:gd name="T6" fmla="*/ 27 w 93"/>
              <a:gd name="T7" fmla="*/ 258 h 380"/>
              <a:gd name="T8" fmla="*/ 29 w 93"/>
              <a:gd name="T9" fmla="*/ 316 h 380"/>
              <a:gd name="T10" fmla="*/ 56 w 93"/>
              <a:gd name="T11" fmla="*/ 379 h 380"/>
              <a:gd name="T12" fmla="*/ 70 w 93"/>
              <a:gd name="T13" fmla="*/ 322 h 380"/>
              <a:gd name="T14" fmla="*/ 77 w 93"/>
              <a:gd name="T15" fmla="*/ 268 h 380"/>
              <a:gd name="T16" fmla="*/ 72 w 93"/>
              <a:gd name="T17" fmla="*/ 156 h 380"/>
              <a:gd name="T18" fmla="*/ 83 w 93"/>
              <a:gd name="T19" fmla="*/ 58 h 380"/>
              <a:gd name="T20" fmla="*/ 93 w 93"/>
              <a:gd name="T21" fmla="*/ 3 h 3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3" h="380">
                <a:moveTo>
                  <a:pt x="0" y="0"/>
                </a:moveTo>
                <a:cubicBezTo>
                  <a:pt x="3" y="8"/>
                  <a:pt x="15" y="24"/>
                  <a:pt x="18" y="48"/>
                </a:cubicBezTo>
                <a:cubicBezTo>
                  <a:pt x="21" y="72"/>
                  <a:pt x="19" y="109"/>
                  <a:pt x="21" y="144"/>
                </a:cubicBezTo>
                <a:cubicBezTo>
                  <a:pt x="23" y="179"/>
                  <a:pt x="26" y="229"/>
                  <a:pt x="27" y="258"/>
                </a:cubicBezTo>
                <a:cubicBezTo>
                  <a:pt x="28" y="287"/>
                  <a:pt x="24" y="296"/>
                  <a:pt x="29" y="316"/>
                </a:cubicBezTo>
                <a:cubicBezTo>
                  <a:pt x="34" y="336"/>
                  <a:pt x="49" y="378"/>
                  <a:pt x="56" y="379"/>
                </a:cubicBezTo>
                <a:cubicBezTo>
                  <a:pt x="63" y="380"/>
                  <a:pt x="67" y="340"/>
                  <a:pt x="70" y="322"/>
                </a:cubicBezTo>
                <a:cubicBezTo>
                  <a:pt x="73" y="304"/>
                  <a:pt x="77" y="296"/>
                  <a:pt x="77" y="268"/>
                </a:cubicBezTo>
                <a:cubicBezTo>
                  <a:pt x="77" y="240"/>
                  <a:pt x="71" y="191"/>
                  <a:pt x="72" y="156"/>
                </a:cubicBezTo>
                <a:cubicBezTo>
                  <a:pt x="73" y="121"/>
                  <a:pt x="80" y="83"/>
                  <a:pt x="83" y="58"/>
                </a:cubicBezTo>
                <a:cubicBezTo>
                  <a:pt x="86" y="33"/>
                  <a:pt x="91" y="14"/>
                  <a:pt x="93" y="3"/>
                </a:cubicBezTo>
              </a:path>
            </a:pathLst>
          </a:custGeom>
          <a:solidFill>
            <a:srgbClr val="FEFE00"/>
          </a:solidFill>
          <a:ln>
            <a:noFill/>
          </a:ln>
          <a:extLst>
            <a:ext uri="{91240B29-F687-4F45-9708-019B960494DF}">
              <a14:hiddenLine xmlns:a14="http://schemas.microsoft.com/office/drawing/2010/main" w="19050">
                <a:solidFill>
                  <a:srgbClr val="000000"/>
                </a:solidFill>
                <a:rou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888855" name="Rectangle 23"/>
          <p:cNvSpPr>
            <a:spLocks noChangeArrowheads="1"/>
          </p:cNvSpPr>
          <p:nvPr/>
        </p:nvSpPr>
        <p:spPr bwMode="auto">
          <a:xfrm>
            <a:off x="0" y="356697"/>
            <a:ext cx="2057399"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nchor="ctr" anchorCtr="1"/>
          <a:lstStyle>
            <a:lvl1pPr marL="177800" indent="-177800">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0" hangingPunct="0">
              <a:spcAft>
                <a:spcPct val="40000"/>
              </a:spcAft>
            </a:pPr>
            <a:r>
              <a:rPr lang="zh-CN" altLang="en-US" sz="4800" b="1" dirty="0">
                <a:solidFill>
                  <a:schemeClr val="bg1"/>
                </a:solidFill>
                <a:latin typeface="华文行楷" panose="02010800040101010101" pitchFamily="2" charset="-122"/>
                <a:ea typeface="华文行楷" panose="02010800040101010101" pitchFamily="2" charset="-122"/>
                <a:cs typeface="+mj-cs"/>
              </a:rPr>
              <a:t>排尿期</a:t>
            </a:r>
            <a:endParaRPr lang="zh-CN" altLang="en-US" sz="4800" b="1" dirty="0">
              <a:solidFill>
                <a:schemeClr val="bg1"/>
              </a:solidFill>
              <a:latin typeface="华文行楷" panose="02010800040101010101" pitchFamily="2" charset="-122"/>
              <a:ea typeface="华文行楷" panose="02010800040101010101" pitchFamily="2" charset="-122"/>
              <a:cs typeface="+mj-cs"/>
            </a:endParaRPr>
          </a:p>
        </p:txBody>
      </p:sp>
      <p:pic>
        <p:nvPicPr>
          <p:cNvPr id="888856" name="Picture 24" descr="Custom:  Freeform 74_pptX"/>
          <p:cNvPicPr>
            <a:picLocks noChangeAspect="1" noChangeArrowheads="1"/>
          </p:cNvPicPr>
          <p:nvPr>
            <p:custDataLst>
              <p:tags r:id="rId14"/>
            </p:custDataLst>
          </p:nvPr>
        </p:nvPicPr>
        <p:blipFill>
          <a:blip r:embed="rId15">
            <a:extLst>
              <a:ext uri="{28A0092B-C50C-407E-A947-70E740481C1C}">
                <a14:useLocalDpi xmlns:a14="http://schemas.microsoft.com/office/drawing/2010/main" val="0"/>
              </a:ext>
            </a:extLst>
          </a:blip>
          <a:srcRect/>
          <a:stretch>
            <a:fillRect/>
          </a:stretch>
        </p:blipFill>
        <p:spPr bwMode="auto">
          <a:xfrm>
            <a:off x="3287712" y="5260567"/>
            <a:ext cx="66675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888857" name="Picture 25" descr="Custom:  Freeform 75_pptX"/>
          <p:cNvPicPr>
            <a:picLocks noChangeAspect="1" noChangeArrowheads="1"/>
          </p:cNvPicPr>
          <p:nvPr>
            <p:custDataLst>
              <p:tags r:id="rId16"/>
            </p:custDataLst>
          </p:nvPr>
        </p:nvPicPr>
        <p:blipFill>
          <a:blip r:embed="rId17">
            <a:extLst>
              <a:ext uri="{28A0092B-C50C-407E-A947-70E740481C1C}">
                <a14:useLocalDpi xmlns:a14="http://schemas.microsoft.com/office/drawing/2010/main" val="0"/>
              </a:ext>
            </a:extLst>
          </a:blip>
          <a:srcRect/>
          <a:stretch>
            <a:fillRect/>
          </a:stretch>
        </p:blipFill>
        <p:spPr bwMode="auto">
          <a:xfrm>
            <a:off x="3838575" y="5222467"/>
            <a:ext cx="593725"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grpSp>
        <p:nvGrpSpPr>
          <p:cNvPr id="3" name="Group 26"/>
          <p:cNvGrpSpPr/>
          <p:nvPr/>
        </p:nvGrpSpPr>
        <p:grpSpPr bwMode="auto">
          <a:xfrm>
            <a:off x="2341563" y="5684431"/>
            <a:ext cx="1677987" cy="593725"/>
            <a:chOff x="1461" y="3687"/>
            <a:chExt cx="1057" cy="374"/>
          </a:xfrm>
        </p:grpSpPr>
        <p:pic>
          <p:nvPicPr>
            <p:cNvPr id="39961" name="Picture 27" descr="Freeform 75_pptX"/>
            <p:cNvPicPr>
              <a:picLocks noChangeAspect="1" noChangeArrowheads="1"/>
            </p:cNvPicPr>
            <p:nvPr>
              <p:custDataLst>
                <p:tags r:id="rId18"/>
              </p:custDataLst>
            </p:nvPr>
          </p:nvPicPr>
          <p:blipFill>
            <a:blip r:embed="rId17">
              <a:extLst>
                <a:ext uri="{28A0092B-C50C-407E-A947-70E740481C1C}">
                  <a14:useLocalDpi xmlns:a14="http://schemas.microsoft.com/office/drawing/2010/main" val="0"/>
                </a:ext>
              </a:extLst>
            </a:blip>
            <a:srcRect/>
            <a:stretch>
              <a:fillRect/>
            </a:stretch>
          </p:blipFill>
          <p:spPr bwMode="auto">
            <a:xfrm rot="7145529">
              <a:off x="2158" y="3700"/>
              <a:ext cx="374" cy="3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39962" name="Picture 28" descr="RtExtSph"/>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120000">
              <a:off x="1461" y="3769"/>
              <a:ext cx="925" cy="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29"/>
          <p:cNvGrpSpPr/>
          <p:nvPr/>
        </p:nvGrpSpPr>
        <p:grpSpPr bwMode="auto">
          <a:xfrm>
            <a:off x="3703637" y="5578067"/>
            <a:ext cx="1687512" cy="666750"/>
            <a:chOff x="2357" y="3630"/>
            <a:chExt cx="1063" cy="420"/>
          </a:xfrm>
        </p:grpSpPr>
        <p:pic>
          <p:nvPicPr>
            <p:cNvPr id="39964" name="Picture 30" descr="Freeform 74_pptX"/>
            <p:cNvPicPr>
              <a:picLocks noChangeAspect="1" noChangeArrowheads="1"/>
            </p:cNvPicPr>
            <p:nvPr>
              <p:custDataLst>
                <p:tags r:id="rId20"/>
              </p:custDataLst>
            </p:nvPr>
          </p:nvPicPr>
          <p:blipFill>
            <a:blip r:embed="rId15">
              <a:extLst>
                <a:ext uri="{28A0092B-C50C-407E-A947-70E740481C1C}">
                  <a14:useLocalDpi xmlns:a14="http://schemas.microsoft.com/office/drawing/2010/main" val="0"/>
                </a:ext>
              </a:extLst>
            </a:blip>
            <a:srcRect/>
            <a:stretch>
              <a:fillRect/>
            </a:stretch>
          </p:blipFill>
          <p:spPr bwMode="auto">
            <a:xfrm rot="-6822779">
              <a:off x="2321" y="3664"/>
              <a:ext cx="420" cy="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pic>
          <p:nvPicPr>
            <p:cNvPr id="39965" name="Picture 31" descr="RtExtSph"/>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rot="10653853" flipV="1">
              <a:off x="2495" y="3763"/>
              <a:ext cx="925" cy="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9966" name="Freeform 32"/>
          <p:cNvSpPr>
            <a:spLocks noChangeArrowheads="1"/>
          </p:cNvSpPr>
          <p:nvPr>
            <p:custDataLst>
              <p:tags r:id="rId21"/>
            </p:custDataLst>
          </p:nvPr>
        </p:nvSpPr>
        <p:spPr bwMode="auto">
          <a:xfrm>
            <a:off x="7586662" y="5373281"/>
            <a:ext cx="571500" cy="204787"/>
          </a:xfrm>
          <a:custGeom>
            <a:avLst/>
            <a:gdLst>
              <a:gd name="T0" fmla="*/ 0 w 360"/>
              <a:gd name="T1" fmla="*/ 129 h 129"/>
              <a:gd name="T2" fmla="*/ 90 w 360"/>
              <a:gd name="T3" fmla="*/ 105 h 129"/>
              <a:gd name="T4" fmla="*/ 219 w 360"/>
              <a:gd name="T5" fmla="*/ 78 h 129"/>
              <a:gd name="T6" fmla="*/ 276 w 360"/>
              <a:gd name="T7" fmla="*/ 12 h 129"/>
              <a:gd name="T8" fmla="*/ 360 w 360"/>
              <a:gd name="T9" fmla="*/ 3 h 129"/>
            </a:gdLst>
            <a:ahLst/>
            <a:cxnLst>
              <a:cxn ang="0">
                <a:pos x="T0" y="T1"/>
              </a:cxn>
              <a:cxn ang="0">
                <a:pos x="T2" y="T3"/>
              </a:cxn>
              <a:cxn ang="0">
                <a:pos x="T4" y="T5"/>
              </a:cxn>
              <a:cxn ang="0">
                <a:pos x="T6" y="T7"/>
              </a:cxn>
              <a:cxn ang="0">
                <a:pos x="T8" y="T9"/>
              </a:cxn>
            </a:cxnLst>
            <a:rect l="0" t="0" r="r" b="b"/>
            <a:pathLst>
              <a:path w="360" h="129">
                <a:moveTo>
                  <a:pt x="0" y="129"/>
                </a:moveTo>
                <a:cubicBezTo>
                  <a:pt x="15" y="125"/>
                  <a:pt x="54" y="113"/>
                  <a:pt x="90" y="105"/>
                </a:cubicBezTo>
                <a:cubicBezTo>
                  <a:pt x="126" y="97"/>
                  <a:pt x="188" y="93"/>
                  <a:pt x="219" y="78"/>
                </a:cubicBezTo>
                <a:cubicBezTo>
                  <a:pt x="250" y="63"/>
                  <a:pt x="253" y="24"/>
                  <a:pt x="276" y="12"/>
                </a:cubicBezTo>
                <a:cubicBezTo>
                  <a:pt x="299" y="0"/>
                  <a:pt x="343" y="5"/>
                  <a:pt x="360" y="3"/>
                </a:cubicBezTo>
              </a:path>
            </a:pathLst>
          </a:custGeom>
          <a:noFill/>
          <a:ln w="57150">
            <a:solidFill>
              <a:srgbClr val="EDB985"/>
            </a:solidFill>
            <a:round/>
          </a:ln>
          <a:extLst>
            <a:ext uri="{909E8E84-426E-40DD-AFC4-6F175D3DCCD1}">
              <a14:hiddenFill xmlns:a14="http://schemas.microsoft.com/office/drawing/2010/main">
                <a:solidFill>
                  <a:srgbClr val="FFFFFF"/>
                </a:solidFill>
              </a14:hiddenFill>
            </a:ext>
          </a:extLst>
        </p:spPr>
        <p:txBody>
          <a:bodyP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endParaRPr lang="zh-CN" altLang="en-US"/>
          </a:p>
        </p:txBody>
      </p:sp>
      <p:sp>
        <p:nvSpPr>
          <p:cNvPr id="888865" name="AutoShape 33"/>
          <p:cNvSpPr>
            <a:spLocks noChangeArrowheads="1"/>
          </p:cNvSpPr>
          <p:nvPr/>
        </p:nvSpPr>
        <p:spPr bwMode="auto">
          <a:xfrm>
            <a:off x="3852863" y="3723868"/>
            <a:ext cx="128587" cy="155575"/>
          </a:xfrm>
          <a:prstGeom prst="irregularSeal2">
            <a:avLst/>
          </a:prstGeom>
          <a:solidFill>
            <a:schemeClr val="folHlink"/>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sp>
        <p:nvSpPr>
          <p:cNvPr id="888866" name="AutoShape 34"/>
          <p:cNvSpPr>
            <a:spLocks noChangeArrowheads="1"/>
          </p:cNvSpPr>
          <p:nvPr/>
        </p:nvSpPr>
        <p:spPr bwMode="auto">
          <a:xfrm>
            <a:off x="2690813" y="3977868"/>
            <a:ext cx="128587" cy="155575"/>
          </a:xfrm>
          <a:prstGeom prst="irregularSeal2">
            <a:avLst/>
          </a:prstGeom>
          <a:solidFill>
            <a:schemeClr val="folHlink"/>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sp>
        <p:nvSpPr>
          <p:cNvPr id="888867" name="AutoShape 35"/>
          <p:cNvSpPr>
            <a:spLocks noChangeArrowheads="1"/>
          </p:cNvSpPr>
          <p:nvPr/>
        </p:nvSpPr>
        <p:spPr bwMode="auto">
          <a:xfrm>
            <a:off x="2989263" y="3787368"/>
            <a:ext cx="128587" cy="155575"/>
          </a:xfrm>
          <a:prstGeom prst="irregularSeal2">
            <a:avLst/>
          </a:prstGeom>
          <a:solidFill>
            <a:schemeClr val="folHlink"/>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sp>
        <p:nvSpPr>
          <p:cNvPr id="888868" name="AutoShape 36"/>
          <p:cNvSpPr>
            <a:spLocks noChangeArrowheads="1"/>
          </p:cNvSpPr>
          <p:nvPr/>
        </p:nvSpPr>
        <p:spPr bwMode="auto">
          <a:xfrm>
            <a:off x="2106613" y="3990568"/>
            <a:ext cx="128587" cy="155575"/>
          </a:xfrm>
          <a:prstGeom prst="irregularSeal2">
            <a:avLst/>
          </a:prstGeom>
          <a:solidFill>
            <a:schemeClr val="folHlink"/>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pic>
        <p:nvPicPr>
          <p:cNvPr id="888869" name="Picture 37" descr="somN"/>
          <p:cNvPicPr>
            <a:picLocks noChangeAspect="1" noChangeArrowheads="1"/>
          </p:cNvPicPr>
          <p:nvPr>
            <p:custDataLst>
              <p:tags r:id="rId22"/>
            </p:custDataLst>
          </p:nvPr>
        </p:nvPicPr>
        <p:blipFill>
          <a:blip r:embed="rId23">
            <a:extLst>
              <a:ext uri="{28A0092B-C50C-407E-A947-70E740481C1C}">
                <a14:useLocalDpi xmlns:a14="http://schemas.microsoft.com/office/drawing/2010/main" val="0"/>
              </a:ext>
            </a:extLst>
          </a:blip>
          <a:srcRect/>
          <a:stretch>
            <a:fillRect/>
          </a:stretch>
        </p:blipFill>
        <p:spPr bwMode="auto">
          <a:xfrm>
            <a:off x="6019799" y="5047842"/>
            <a:ext cx="190500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888871" name="Freeform 39" descr="Pudendal N line"/>
          <p:cNvSpPr/>
          <p:nvPr/>
        </p:nvSpPr>
        <p:spPr bwMode="auto">
          <a:xfrm>
            <a:off x="4081462" y="4171542"/>
            <a:ext cx="4189412" cy="1316038"/>
          </a:xfrm>
          <a:custGeom>
            <a:avLst/>
            <a:gdLst>
              <a:gd name="T0" fmla="*/ 0 w 2639"/>
              <a:gd name="T1" fmla="*/ 2147483647 h 829"/>
              <a:gd name="T2" fmla="*/ 2147483647 w 2639"/>
              <a:gd name="T3" fmla="*/ 2147483647 h 829"/>
              <a:gd name="T4" fmla="*/ 2147483647 w 2639"/>
              <a:gd name="T5" fmla="*/ 2147483647 h 829"/>
              <a:gd name="T6" fmla="*/ 2147483647 w 2639"/>
              <a:gd name="T7" fmla="*/ 2147483647 h 829"/>
              <a:gd name="T8" fmla="*/ 2147483647 w 2639"/>
              <a:gd name="T9" fmla="*/ 2147483647 h 829"/>
              <a:gd name="T10" fmla="*/ 2147483647 w 2639"/>
              <a:gd name="T11" fmla="*/ 2147483647 h 829"/>
              <a:gd name="T12" fmla="*/ 2147483647 w 2639"/>
              <a:gd name="T13" fmla="*/ 2147483647 h 829"/>
              <a:gd name="T14" fmla="*/ 2147483647 w 2639"/>
              <a:gd name="T15" fmla="*/ 2147483647 h 829"/>
              <a:gd name="T16" fmla="*/ 2147483647 w 2639"/>
              <a:gd name="T17" fmla="*/ 2147483647 h 829"/>
              <a:gd name="T18" fmla="*/ 2147483647 w 2639"/>
              <a:gd name="T19" fmla="*/ 2147483647 h 829"/>
              <a:gd name="T20" fmla="*/ 2147483647 w 2639"/>
              <a:gd name="T21" fmla="*/ 2147483647 h 82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639" h="829">
                <a:moveTo>
                  <a:pt x="0" y="829"/>
                </a:moveTo>
                <a:cubicBezTo>
                  <a:pt x="41" y="824"/>
                  <a:pt x="159" y="817"/>
                  <a:pt x="234" y="801"/>
                </a:cubicBezTo>
                <a:cubicBezTo>
                  <a:pt x="309" y="785"/>
                  <a:pt x="371" y="765"/>
                  <a:pt x="453" y="733"/>
                </a:cubicBezTo>
                <a:cubicBezTo>
                  <a:pt x="535" y="701"/>
                  <a:pt x="638" y="646"/>
                  <a:pt x="727" y="609"/>
                </a:cubicBezTo>
                <a:cubicBezTo>
                  <a:pt x="816" y="572"/>
                  <a:pt x="899" y="547"/>
                  <a:pt x="988" y="513"/>
                </a:cubicBezTo>
                <a:cubicBezTo>
                  <a:pt x="1077" y="479"/>
                  <a:pt x="1143" y="423"/>
                  <a:pt x="1262" y="403"/>
                </a:cubicBezTo>
                <a:cubicBezTo>
                  <a:pt x="1381" y="383"/>
                  <a:pt x="1534" y="394"/>
                  <a:pt x="1701" y="390"/>
                </a:cubicBezTo>
                <a:cubicBezTo>
                  <a:pt x="1868" y="386"/>
                  <a:pt x="2135" y="399"/>
                  <a:pt x="2263" y="376"/>
                </a:cubicBezTo>
                <a:cubicBezTo>
                  <a:pt x="2391" y="353"/>
                  <a:pt x="2427" y="309"/>
                  <a:pt x="2469" y="253"/>
                </a:cubicBezTo>
                <a:cubicBezTo>
                  <a:pt x="2511" y="197"/>
                  <a:pt x="2490" y="80"/>
                  <a:pt x="2518" y="40"/>
                </a:cubicBezTo>
                <a:cubicBezTo>
                  <a:pt x="2546" y="0"/>
                  <a:pt x="2614" y="17"/>
                  <a:pt x="2639" y="11"/>
                </a:cubicBezTo>
              </a:path>
            </a:pathLst>
          </a:custGeom>
          <a:noFill/>
          <a:ln w="57150" cap="flat" cmpd="sng">
            <a:solidFill>
              <a:srgbClr val="FF9933"/>
            </a:solidFill>
            <a:prstDash val="solid"/>
            <a:round/>
            <a:headEnd type="none" w="med" len="med"/>
            <a:tailEnd type="none" w="med" len="med"/>
          </a:ln>
          <a:effectLst>
            <a:outerShdw dist="28398" dir="3806097" algn="ctr" rotWithShape="0">
              <a:schemeClr val="bg2"/>
            </a:outerShdw>
          </a:effectLst>
        </p:spPr>
        <p:txBody>
          <a:bodyPr/>
          <a:lstStyle/>
          <a:p>
            <a:pPr>
              <a:buFontTx/>
              <a:buNone/>
              <a:defRPr/>
            </a:pPr>
            <a:endParaRPr lang="zh-CN" altLang="en-US"/>
          </a:p>
        </p:txBody>
      </p:sp>
      <p:sp>
        <p:nvSpPr>
          <p:cNvPr id="888872" name="AutoShape 40"/>
          <p:cNvSpPr>
            <a:spLocks noChangeArrowheads="1"/>
          </p:cNvSpPr>
          <p:nvPr/>
        </p:nvSpPr>
        <p:spPr bwMode="auto">
          <a:xfrm rot="14905358">
            <a:off x="5438775" y="4898618"/>
            <a:ext cx="200025" cy="273050"/>
          </a:xfrm>
          <a:prstGeom prst="triangle">
            <a:avLst>
              <a:gd name="adj" fmla="val 50000"/>
            </a:avLst>
          </a:prstGeom>
          <a:solidFill>
            <a:srgbClr val="FF99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sp>
        <p:nvSpPr>
          <p:cNvPr id="888873" name="AutoShape 41"/>
          <p:cNvSpPr>
            <a:spLocks noChangeArrowheads="1"/>
          </p:cNvSpPr>
          <p:nvPr/>
        </p:nvSpPr>
        <p:spPr bwMode="auto">
          <a:xfrm rot="16418624">
            <a:off x="6472237" y="4646205"/>
            <a:ext cx="196850" cy="273050"/>
          </a:xfrm>
          <a:prstGeom prst="triangle">
            <a:avLst>
              <a:gd name="adj" fmla="val 50000"/>
            </a:avLst>
          </a:prstGeom>
          <a:solidFill>
            <a:srgbClr val="FF99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sp>
        <p:nvSpPr>
          <p:cNvPr id="888874" name="AutoShape 42"/>
          <p:cNvSpPr>
            <a:spLocks noChangeArrowheads="1"/>
          </p:cNvSpPr>
          <p:nvPr/>
        </p:nvSpPr>
        <p:spPr bwMode="auto">
          <a:xfrm rot="11574397">
            <a:off x="7954962" y="4271555"/>
            <a:ext cx="182562" cy="271462"/>
          </a:xfrm>
          <a:prstGeom prst="triangle">
            <a:avLst>
              <a:gd name="adj" fmla="val 50000"/>
            </a:avLst>
          </a:prstGeom>
          <a:solidFill>
            <a:srgbClr val="FF9900"/>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sp>
        <p:nvSpPr>
          <p:cNvPr id="888875" name="AutoShape 43"/>
          <p:cNvSpPr>
            <a:spLocks noChangeArrowheads="1"/>
          </p:cNvSpPr>
          <p:nvPr/>
        </p:nvSpPr>
        <p:spPr bwMode="auto">
          <a:xfrm rot="16200000">
            <a:off x="4921249" y="5597117"/>
            <a:ext cx="173038" cy="249238"/>
          </a:xfrm>
          <a:prstGeom prst="triangle">
            <a:avLst>
              <a:gd name="adj" fmla="val 50000"/>
            </a:avLst>
          </a:prstGeom>
          <a:solidFill>
            <a:srgbClr val="EDB985"/>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sp>
        <p:nvSpPr>
          <p:cNvPr id="888876" name="AutoShape 44"/>
          <p:cNvSpPr>
            <a:spLocks noChangeArrowheads="1"/>
          </p:cNvSpPr>
          <p:nvPr/>
        </p:nvSpPr>
        <p:spPr bwMode="auto">
          <a:xfrm rot="15960000">
            <a:off x="6284912" y="5539967"/>
            <a:ext cx="176212" cy="249238"/>
          </a:xfrm>
          <a:prstGeom prst="triangle">
            <a:avLst>
              <a:gd name="adj" fmla="val 50000"/>
            </a:avLst>
          </a:prstGeom>
          <a:solidFill>
            <a:srgbClr val="EDB985"/>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sp>
        <p:nvSpPr>
          <p:cNvPr id="888877" name="AutoShape 45"/>
          <p:cNvSpPr>
            <a:spLocks noChangeArrowheads="1"/>
          </p:cNvSpPr>
          <p:nvPr/>
        </p:nvSpPr>
        <p:spPr bwMode="auto">
          <a:xfrm rot="16052600">
            <a:off x="7329487" y="5459005"/>
            <a:ext cx="176213" cy="249238"/>
          </a:xfrm>
          <a:prstGeom prst="triangle">
            <a:avLst>
              <a:gd name="adj" fmla="val 50000"/>
            </a:avLst>
          </a:prstGeom>
          <a:solidFill>
            <a:srgbClr val="EDB985"/>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sp>
        <p:nvSpPr>
          <p:cNvPr id="888878" name="AutoShape 46"/>
          <p:cNvSpPr>
            <a:spLocks noChangeArrowheads="1"/>
          </p:cNvSpPr>
          <p:nvPr/>
        </p:nvSpPr>
        <p:spPr bwMode="auto">
          <a:xfrm rot="5400000">
            <a:off x="5319712" y="3527018"/>
            <a:ext cx="201613" cy="220662"/>
          </a:xfrm>
          <a:prstGeom prst="triangle">
            <a:avLst>
              <a:gd name="adj" fmla="val 50000"/>
            </a:avLst>
          </a:prstGeom>
          <a:solidFill>
            <a:schemeClr val="accent2"/>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sp>
        <p:nvSpPr>
          <p:cNvPr id="888879" name="AutoShape 47"/>
          <p:cNvSpPr>
            <a:spLocks noChangeArrowheads="1"/>
          </p:cNvSpPr>
          <p:nvPr/>
        </p:nvSpPr>
        <p:spPr bwMode="auto">
          <a:xfrm rot="5400000">
            <a:off x="6837362" y="3828643"/>
            <a:ext cx="201613" cy="233362"/>
          </a:xfrm>
          <a:prstGeom prst="triangle">
            <a:avLst>
              <a:gd name="adj" fmla="val 50000"/>
            </a:avLst>
          </a:prstGeom>
          <a:solidFill>
            <a:schemeClr val="accent2"/>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sp>
        <p:nvSpPr>
          <p:cNvPr id="888880" name="AutoShape 48"/>
          <p:cNvSpPr>
            <a:spLocks noChangeArrowheads="1"/>
          </p:cNvSpPr>
          <p:nvPr/>
        </p:nvSpPr>
        <p:spPr bwMode="auto">
          <a:xfrm rot="2053487">
            <a:off x="7856538" y="3615917"/>
            <a:ext cx="223837" cy="236538"/>
          </a:xfrm>
          <a:prstGeom prst="triangle">
            <a:avLst>
              <a:gd name="adj" fmla="val 50000"/>
            </a:avLst>
          </a:prstGeom>
          <a:solidFill>
            <a:schemeClr val="accent2"/>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sp>
        <p:nvSpPr>
          <p:cNvPr id="888881" name="AutoShape 49"/>
          <p:cNvSpPr>
            <a:spLocks noChangeArrowheads="1"/>
          </p:cNvSpPr>
          <p:nvPr/>
        </p:nvSpPr>
        <p:spPr bwMode="auto">
          <a:xfrm rot="16200000">
            <a:off x="4911725" y="5592355"/>
            <a:ext cx="173037" cy="249238"/>
          </a:xfrm>
          <a:prstGeom prst="triangle">
            <a:avLst>
              <a:gd name="adj" fmla="val 50000"/>
            </a:avLst>
          </a:prstGeom>
          <a:solidFill>
            <a:srgbClr val="EDB985"/>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sp>
        <p:nvSpPr>
          <p:cNvPr id="888882" name="AutoShape 50"/>
          <p:cNvSpPr>
            <a:spLocks noChangeArrowheads="1"/>
          </p:cNvSpPr>
          <p:nvPr/>
        </p:nvSpPr>
        <p:spPr bwMode="auto">
          <a:xfrm rot="15960000">
            <a:off x="6281737" y="5549492"/>
            <a:ext cx="176212" cy="249238"/>
          </a:xfrm>
          <a:prstGeom prst="triangle">
            <a:avLst>
              <a:gd name="adj" fmla="val 50000"/>
            </a:avLst>
          </a:prstGeom>
          <a:solidFill>
            <a:srgbClr val="EDB985"/>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sp>
        <p:nvSpPr>
          <p:cNvPr id="888883" name="AutoShape 51"/>
          <p:cNvSpPr>
            <a:spLocks noChangeArrowheads="1"/>
          </p:cNvSpPr>
          <p:nvPr/>
        </p:nvSpPr>
        <p:spPr bwMode="auto">
          <a:xfrm rot="16052600">
            <a:off x="7345362" y="5459005"/>
            <a:ext cx="176213" cy="249238"/>
          </a:xfrm>
          <a:prstGeom prst="triangle">
            <a:avLst>
              <a:gd name="adj" fmla="val 50000"/>
            </a:avLst>
          </a:prstGeom>
          <a:solidFill>
            <a:srgbClr val="EDB985"/>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sp>
        <p:nvSpPr>
          <p:cNvPr id="888884" name="AutoShape 52"/>
          <p:cNvSpPr>
            <a:spLocks noChangeArrowheads="1"/>
          </p:cNvSpPr>
          <p:nvPr/>
        </p:nvSpPr>
        <p:spPr bwMode="auto">
          <a:xfrm rot="15708907">
            <a:off x="7278687" y="2496730"/>
            <a:ext cx="190500" cy="273050"/>
          </a:xfrm>
          <a:prstGeom prst="triangle">
            <a:avLst>
              <a:gd name="adj" fmla="val 50000"/>
            </a:avLst>
          </a:prstGeom>
          <a:solidFill>
            <a:schemeClr val="folHlink"/>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sp>
        <p:nvSpPr>
          <p:cNvPr id="888885" name="AutoShape 53"/>
          <p:cNvSpPr>
            <a:spLocks noChangeArrowheads="1"/>
          </p:cNvSpPr>
          <p:nvPr/>
        </p:nvSpPr>
        <p:spPr bwMode="auto">
          <a:xfrm rot="15000000">
            <a:off x="6015831" y="2641987"/>
            <a:ext cx="203200" cy="261937"/>
          </a:xfrm>
          <a:prstGeom prst="triangle">
            <a:avLst>
              <a:gd name="adj" fmla="val 50000"/>
            </a:avLst>
          </a:prstGeom>
          <a:solidFill>
            <a:schemeClr val="folHlink"/>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pic>
        <p:nvPicPr>
          <p:cNvPr id="888886" name="Picture 54" descr="PSymp"/>
          <p:cNvPicPr>
            <a:picLocks noChangeAspect="1" noChangeArrowheads="1"/>
          </p:cNvPicPr>
          <p:nvPr>
            <p:custDataLst>
              <p:tags r:id="rId24"/>
            </p:custDataLst>
          </p:nvPr>
        </p:nvPicPr>
        <p:blipFill>
          <a:blip r:embed="rId25">
            <a:extLst>
              <a:ext uri="{28A0092B-C50C-407E-A947-70E740481C1C}">
                <a14:useLocalDpi xmlns:a14="http://schemas.microsoft.com/office/drawing/2010/main" val="0"/>
              </a:ext>
            </a:extLst>
          </a:blip>
          <a:srcRect/>
          <a:stretch>
            <a:fillRect/>
          </a:stretch>
        </p:blipFill>
        <p:spPr bwMode="auto">
          <a:xfrm>
            <a:off x="6019799" y="2253842"/>
            <a:ext cx="1905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pic>
      <p:sp>
        <p:nvSpPr>
          <p:cNvPr id="888888" name="Text Box 56"/>
          <p:cNvSpPr txBox="1">
            <a:spLocks noChangeArrowheads="1"/>
          </p:cNvSpPr>
          <p:nvPr/>
        </p:nvSpPr>
        <p:spPr bwMode="auto">
          <a:xfrm>
            <a:off x="0" y="3473043"/>
            <a:ext cx="1255713" cy="523875"/>
          </a:xfrm>
          <a:prstGeom prst="rect">
            <a:avLst/>
          </a:prstGeom>
          <a:noFill/>
          <a:ln w="19050" algn="ctr">
            <a:noFill/>
            <a:miter lim="800000"/>
          </a:ln>
          <a:effectLst/>
        </p:spPr>
        <p:txBody>
          <a:bodyPr>
            <a:spAutoFit/>
          </a:bodyPr>
          <a:lstStyle/>
          <a:p>
            <a:pPr algn="ctr" eaLnBrk="0" hangingPunct="0">
              <a:spcBef>
                <a:spcPct val="50000"/>
              </a:spcBef>
              <a:buFontTx/>
              <a:buNone/>
              <a:defRPr/>
            </a:pPr>
            <a:r>
              <a:rPr lang="en-US" sz="1400" dirty="0"/>
              <a:t>Stretch</a:t>
            </a:r>
            <a:r>
              <a:rPr lang="en-US" sz="1400" b="1" dirty="0">
                <a:effectLst>
                  <a:outerShdw blurRad="38100" dist="38100" dir="2700000" algn="tl">
                    <a:srgbClr val="000000"/>
                  </a:outerShdw>
                </a:effectLst>
              </a:rPr>
              <a:t> </a:t>
            </a:r>
            <a:r>
              <a:rPr lang="en-US" sz="1400" dirty="0"/>
              <a:t>Receptors</a:t>
            </a:r>
            <a:endParaRPr lang="en-US" sz="1400" dirty="0"/>
          </a:p>
        </p:txBody>
      </p:sp>
      <p:sp>
        <p:nvSpPr>
          <p:cNvPr id="39989" name="Line 57"/>
          <p:cNvSpPr>
            <a:spLocks noChangeShapeType="1"/>
          </p:cNvSpPr>
          <p:nvPr/>
        </p:nvSpPr>
        <p:spPr bwMode="auto">
          <a:xfrm>
            <a:off x="1187450" y="3827055"/>
            <a:ext cx="817563" cy="163512"/>
          </a:xfrm>
          <a:prstGeom prst="line">
            <a:avLst/>
          </a:prstGeom>
          <a:noFill/>
          <a:ln w="19050">
            <a:solidFill>
              <a:schemeClr val="tx1"/>
            </a:solidFill>
            <a:roun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888890" name="AutoShape 58"/>
          <p:cNvSpPr>
            <a:spLocks noChangeArrowheads="1"/>
          </p:cNvSpPr>
          <p:nvPr/>
        </p:nvSpPr>
        <p:spPr bwMode="auto">
          <a:xfrm rot="15708907">
            <a:off x="4363244" y="3278574"/>
            <a:ext cx="192087" cy="247650"/>
          </a:xfrm>
          <a:prstGeom prst="triangle">
            <a:avLst>
              <a:gd name="adj" fmla="val 50000"/>
            </a:avLst>
          </a:prstGeom>
          <a:solidFill>
            <a:schemeClr val="folHlink"/>
          </a:solidFill>
          <a:ln>
            <a:noFill/>
          </a:ln>
          <a:extLst>
            <a:ext uri="{91240B29-F687-4F45-9708-019B960494DF}">
              <a14:hiddenLine xmlns:a14="http://schemas.microsoft.com/office/drawing/2010/main" w="19050">
                <a:solidFill>
                  <a:srgbClr val="000000"/>
                </a:solidFill>
                <a:miter lim="800000"/>
                <a:headEnd/>
                <a:tailEnd/>
              </a14:hiddenLine>
            </a:ext>
          </a:ex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a:defRPr>
                <a:solidFill>
                  <a:schemeClr val="tx1"/>
                </a:solidFill>
                <a:latin typeface="Arial" panose="020B0604020202020204" pitchFamily="34" charset="0"/>
                <a:ea typeface="宋体" panose="02010600030101010101" pitchFamily="2" charset="-122"/>
              </a:defRPr>
            </a:lvl2pPr>
            <a:lvl3pPr>
              <a:defRPr>
                <a:solidFill>
                  <a:schemeClr val="tx1"/>
                </a:solidFill>
                <a:latin typeface="Arial" panose="020B0604020202020204" pitchFamily="34" charset="0"/>
                <a:ea typeface="宋体" panose="02010600030101010101" pitchFamily="2" charset="-122"/>
              </a:defRPr>
            </a:lvl3pPr>
            <a:lvl4pPr>
              <a:defRPr>
                <a:solidFill>
                  <a:schemeClr val="tx1"/>
                </a:solidFill>
                <a:latin typeface="Arial" panose="020B0604020202020204" pitchFamily="34" charset="0"/>
                <a:ea typeface="宋体" panose="02010600030101010101" pitchFamily="2" charset="-122"/>
              </a:defRPr>
            </a:lvl4pPr>
            <a:lvl5pPr>
              <a:defRPr>
                <a:solidFill>
                  <a:schemeClr val="tx1"/>
                </a:solidFill>
                <a:latin typeface="Arial" panose="020B0604020202020204" pitchFamily="34" charset="0"/>
                <a:ea typeface="宋体" panose="02010600030101010101" pitchFamily="2" charset="-122"/>
              </a:defRPr>
            </a:lvl5pPr>
            <a:lvl6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fontAlgn="base">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eaLnBrk="0" hangingPunct="0"/>
            <a:endParaRPr lang="nl-NL" altLang="zh-CN" sz="200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8884"/>
                                        </p:tgtEl>
                                        <p:attrNameLst>
                                          <p:attrName>style.visibility</p:attrName>
                                        </p:attrNameLst>
                                      </p:cBhvr>
                                      <p:to>
                                        <p:strVal val="visible"/>
                                      </p:to>
                                    </p:set>
                                    <p:animEffect transition="in" filter="wipe(right)">
                                      <p:cBhvr>
                                        <p:cTn id="7" dur="200"/>
                                        <p:tgtEl>
                                          <p:spTgt spid="888884"/>
                                        </p:tgtEl>
                                      </p:cBhvr>
                                    </p:animEffect>
                                  </p:childTnLst>
                                </p:cTn>
                              </p:par>
                              <p:par>
                                <p:cTn id="8" presetID="10" presetClass="exit" presetSubtype="0" repeatCount="indefinite" fill="hold" grpId="1" nodeType="withEffect">
                                  <p:stCondLst>
                                    <p:cond delay="0"/>
                                  </p:stCondLst>
                                  <p:endCondLst>
                                    <p:cond evt="onNext" delay="0">
                                      <p:tgtEl>
                                        <p:sldTgt/>
                                      </p:tgtEl>
                                    </p:cond>
                                  </p:endCondLst>
                                  <p:childTnLst>
                                    <p:animEffect transition="out" filter="fade">
                                      <p:cBhvr>
                                        <p:cTn id="9" dur="2000"/>
                                        <p:tgtEl>
                                          <p:spTgt spid="888884"/>
                                        </p:tgtEl>
                                      </p:cBhvr>
                                    </p:animEffect>
                                    <p:set>
                                      <p:cBhvr>
                                        <p:cTn id="10" dur="1" fill="hold">
                                          <p:stCondLst>
                                            <p:cond delay="1999"/>
                                          </p:stCondLst>
                                        </p:cTn>
                                        <p:tgtEl>
                                          <p:spTgt spid="888884"/>
                                        </p:tgtEl>
                                        <p:attrNameLst>
                                          <p:attrName>style.visibility</p:attrName>
                                        </p:attrNameLst>
                                      </p:cBhvr>
                                      <p:to>
                                        <p:strVal val="hidden"/>
                                      </p:to>
                                    </p:set>
                                  </p:childTnLst>
                                </p:cTn>
                              </p:par>
                              <p:par>
                                <p:cTn id="11" presetID="1" presetClass="emph" presetSubtype="2" repeatCount="indefinite" fill="hold" nodeType="withEffect">
                                  <p:stCondLst>
                                    <p:cond delay="0"/>
                                  </p:stCondLst>
                                  <p:endCondLst>
                                    <p:cond evt="onNext" delay="0">
                                      <p:tgtEl>
                                        <p:sldTgt/>
                                      </p:tgtEl>
                                    </p:cond>
                                  </p:endCondLst>
                                  <p:childTnLst>
                                    <p:animClr clrSpc="rgb" dir="cw">
                                      <p:cBhvr>
                                        <p:cTn id="12" dur="500" fill="hold"/>
                                        <p:tgtEl>
                                          <p:spTgt spid="888884"/>
                                        </p:tgtEl>
                                        <p:attrNameLst>
                                          <p:attrName>fillcolor</p:attrName>
                                        </p:attrNameLst>
                                      </p:cBhvr>
                                      <p:to>
                                        <a:srgbClr val="FFFF00"/>
                                      </p:to>
                                    </p:animClr>
                                    <p:set>
                                      <p:cBhvr>
                                        <p:cTn id="13" dur="500" fill="hold"/>
                                        <p:tgtEl>
                                          <p:spTgt spid="888884"/>
                                        </p:tgtEl>
                                        <p:attrNameLst>
                                          <p:attrName>fill.type</p:attrName>
                                        </p:attrNameLst>
                                      </p:cBhvr>
                                      <p:to>
                                        <p:strVal val="solid"/>
                                      </p:to>
                                    </p:set>
                                    <p:set>
                                      <p:cBhvr>
                                        <p:cTn id="14" dur="500" fill="hold"/>
                                        <p:tgtEl>
                                          <p:spTgt spid="888884"/>
                                        </p:tgtEl>
                                        <p:attrNameLst>
                                          <p:attrName>fill.on</p:attrName>
                                        </p:attrNameLst>
                                      </p:cBhvr>
                                      <p:to>
                                        <p:strVal val="true"/>
                                      </p:to>
                                    </p:set>
                                  </p:childTnLst>
                                </p:cTn>
                              </p:par>
                              <p:par>
                                <p:cTn id="15" presetID="22" presetClass="entr" presetSubtype="2" fill="hold" grpId="0" nodeType="withEffect">
                                  <p:stCondLst>
                                    <p:cond delay="200"/>
                                  </p:stCondLst>
                                  <p:childTnLst>
                                    <p:set>
                                      <p:cBhvr>
                                        <p:cTn id="16" dur="1" fill="hold">
                                          <p:stCondLst>
                                            <p:cond delay="0"/>
                                          </p:stCondLst>
                                        </p:cTn>
                                        <p:tgtEl>
                                          <p:spTgt spid="888885"/>
                                        </p:tgtEl>
                                        <p:attrNameLst>
                                          <p:attrName>style.visibility</p:attrName>
                                        </p:attrNameLst>
                                      </p:cBhvr>
                                      <p:to>
                                        <p:strVal val="visible"/>
                                      </p:to>
                                    </p:set>
                                    <p:animEffect transition="in" filter="wipe(right)">
                                      <p:cBhvr>
                                        <p:cTn id="17" dur="200"/>
                                        <p:tgtEl>
                                          <p:spTgt spid="888885"/>
                                        </p:tgtEl>
                                      </p:cBhvr>
                                    </p:animEffect>
                                  </p:childTnLst>
                                </p:cTn>
                              </p:par>
                              <p:par>
                                <p:cTn id="18" presetID="10" presetClass="exit" presetSubtype="0" repeatCount="indefinite" fill="hold" grpId="1" nodeType="withEffect">
                                  <p:stCondLst>
                                    <p:cond delay="200"/>
                                  </p:stCondLst>
                                  <p:endCondLst>
                                    <p:cond evt="onNext" delay="0">
                                      <p:tgtEl>
                                        <p:sldTgt/>
                                      </p:tgtEl>
                                    </p:cond>
                                  </p:endCondLst>
                                  <p:childTnLst>
                                    <p:animEffect transition="out" filter="fade">
                                      <p:cBhvr>
                                        <p:cTn id="19" dur="2000"/>
                                        <p:tgtEl>
                                          <p:spTgt spid="888885"/>
                                        </p:tgtEl>
                                      </p:cBhvr>
                                    </p:animEffect>
                                    <p:set>
                                      <p:cBhvr>
                                        <p:cTn id="20" dur="1" fill="hold">
                                          <p:stCondLst>
                                            <p:cond delay="1999"/>
                                          </p:stCondLst>
                                        </p:cTn>
                                        <p:tgtEl>
                                          <p:spTgt spid="888885"/>
                                        </p:tgtEl>
                                        <p:attrNameLst>
                                          <p:attrName>style.visibility</p:attrName>
                                        </p:attrNameLst>
                                      </p:cBhvr>
                                      <p:to>
                                        <p:strVal val="hidden"/>
                                      </p:to>
                                    </p:set>
                                  </p:childTnLst>
                                </p:cTn>
                              </p:par>
                              <p:par>
                                <p:cTn id="21" presetID="1" presetClass="emph" presetSubtype="2" repeatCount="indefinite" fill="hold" nodeType="withEffect">
                                  <p:stCondLst>
                                    <p:cond delay="200"/>
                                  </p:stCondLst>
                                  <p:endCondLst>
                                    <p:cond evt="onNext" delay="0">
                                      <p:tgtEl>
                                        <p:sldTgt/>
                                      </p:tgtEl>
                                    </p:cond>
                                  </p:endCondLst>
                                  <p:childTnLst>
                                    <p:animClr clrSpc="rgb" dir="cw">
                                      <p:cBhvr>
                                        <p:cTn id="22" dur="500" fill="hold"/>
                                        <p:tgtEl>
                                          <p:spTgt spid="888885"/>
                                        </p:tgtEl>
                                        <p:attrNameLst>
                                          <p:attrName>fillcolor</p:attrName>
                                        </p:attrNameLst>
                                      </p:cBhvr>
                                      <p:to>
                                        <a:srgbClr val="FFFF00"/>
                                      </p:to>
                                    </p:animClr>
                                    <p:set>
                                      <p:cBhvr>
                                        <p:cTn id="23" dur="500" fill="hold"/>
                                        <p:tgtEl>
                                          <p:spTgt spid="888885"/>
                                        </p:tgtEl>
                                        <p:attrNameLst>
                                          <p:attrName>fill.type</p:attrName>
                                        </p:attrNameLst>
                                      </p:cBhvr>
                                      <p:to>
                                        <p:strVal val="solid"/>
                                      </p:to>
                                    </p:set>
                                    <p:set>
                                      <p:cBhvr>
                                        <p:cTn id="24" dur="500" fill="hold"/>
                                        <p:tgtEl>
                                          <p:spTgt spid="888885"/>
                                        </p:tgtEl>
                                        <p:attrNameLst>
                                          <p:attrName>fill.on</p:attrName>
                                        </p:attrNameLst>
                                      </p:cBhvr>
                                      <p:to>
                                        <p:strVal val="true"/>
                                      </p:to>
                                    </p:set>
                                  </p:childTnLst>
                                </p:cTn>
                              </p:par>
                              <p:par>
                                <p:cTn id="25" presetID="22" presetClass="entr" presetSubtype="2" fill="hold" grpId="0" nodeType="withEffect">
                                  <p:stCondLst>
                                    <p:cond delay="400"/>
                                  </p:stCondLst>
                                  <p:childTnLst>
                                    <p:set>
                                      <p:cBhvr>
                                        <p:cTn id="26" dur="1" fill="hold">
                                          <p:stCondLst>
                                            <p:cond delay="0"/>
                                          </p:stCondLst>
                                        </p:cTn>
                                        <p:tgtEl>
                                          <p:spTgt spid="888890"/>
                                        </p:tgtEl>
                                        <p:attrNameLst>
                                          <p:attrName>style.visibility</p:attrName>
                                        </p:attrNameLst>
                                      </p:cBhvr>
                                      <p:to>
                                        <p:strVal val="visible"/>
                                      </p:to>
                                    </p:set>
                                    <p:animEffect transition="in" filter="wipe(right)">
                                      <p:cBhvr>
                                        <p:cTn id="27" dur="200"/>
                                        <p:tgtEl>
                                          <p:spTgt spid="888890"/>
                                        </p:tgtEl>
                                      </p:cBhvr>
                                    </p:animEffect>
                                  </p:childTnLst>
                                </p:cTn>
                              </p:par>
                              <p:par>
                                <p:cTn id="28" presetID="10" presetClass="exit" presetSubtype="0" repeatCount="indefinite" fill="hold" grpId="1" nodeType="withEffect">
                                  <p:stCondLst>
                                    <p:cond delay="400"/>
                                  </p:stCondLst>
                                  <p:endCondLst>
                                    <p:cond evt="onNext" delay="0">
                                      <p:tgtEl>
                                        <p:sldTgt/>
                                      </p:tgtEl>
                                    </p:cond>
                                  </p:endCondLst>
                                  <p:childTnLst>
                                    <p:animEffect transition="out" filter="fade">
                                      <p:cBhvr>
                                        <p:cTn id="29" dur="2000"/>
                                        <p:tgtEl>
                                          <p:spTgt spid="888890"/>
                                        </p:tgtEl>
                                      </p:cBhvr>
                                    </p:animEffect>
                                    <p:set>
                                      <p:cBhvr>
                                        <p:cTn id="30" dur="1" fill="hold">
                                          <p:stCondLst>
                                            <p:cond delay="1999"/>
                                          </p:stCondLst>
                                        </p:cTn>
                                        <p:tgtEl>
                                          <p:spTgt spid="888890"/>
                                        </p:tgtEl>
                                        <p:attrNameLst>
                                          <p:attrName>style.visibility</p:attrName>
                                        </p:attrNameLst>
                                      </p:cBhvr>
                                      <p:to>
                                        <p:strVal val="hidden"/>
                                      </p:to>
                                    </p:set>
                                  </p:childTnLst>
                                </p:cTn>
                              </p:par>
                              <p:par>
                                <p:cTn id="31" presetID="1" presetClass="emph" presetSubtype="2" repeatCount="indefinite" fill="hold" nodeType="withEffect">
                                  <p:stCondLst>
                                    <p:cond delay="400"/>
                                  </p:stCondLst>
                                  <p:endCondLst>
                                    <p:cond evt="onNext" delay="0">
                                      <p:tgtEl>
                                        <p:sldTgt/>
                                      </p:tgtEl>
                                    </p:cond>
                                  </p:endCondLst>
                                  <p:childTnLst>
                                    <p:animClr clrSpc="rgb" dir="cw">
                                      <p:cBhvr>
                                        <p:cTn id="32" dur="500" fill="hold"/>
                                        <p:tgtEl>
                                          <p:spTgt spid="888890"/>
                                        </p:tgtEl>
                                        <p:attrNameLst>
                                          <p:attrName>fillcolor</p:attrName>
                                        </p:attrNameLst>
                                      </p:cBhvr>
                                      <p:to>
                                        <a:srgbClr val="FFFF00"/>
                                      </p:to>
                                    </p:animClr>
                                    <p:set>
                                      <p:cBhvr>
                                        <p:cTn id="33" dur="500" fill="hold"/>
                                        <p:tgtEl>
                                          <p:spTgt spid="888890"/>
                                        </p:tgtEl>
                                        <p:attrNameLst>
                                          <p:attrName>fill.type</p:attrName>
                                        </p:attrNameLst>
                                      </p:cBhvr>
                                      <p:to>
                                        <p:strVal val="solid"/>
                                      </p:to>
                                    </p:set>
                                    <p:set>
                                      <p:cBhvr>
                                        <p:cTn id="34" dur="500" fill="hold"/>
                                        <p:tgtEl>
                                          <p:spTgt spid="888890"/>
                                        </p:tgtEl>
                                        <p:attrNameLst>
                                          <p:attrName>fill.on</p:attrName>
                                        </p:attrNameLst>
                                      </p:cBhvr>
                                      <p:to>
                                        <p:strVal val="true"/>
                                      </p:to>
                                    </p:set>
                                  </p:childTnLst>
                                </p:cTn>
                              </p:par>
                              <p:par>
                                <p:cTn id="35" presetID="22" presetClass="entr" presetSubtype="2" fill="hold" grpId="0" nodeType="withEffect">
                                  <p:stCondLst>
                                    <p:cond delay="0"/>
                                  </p:stCondLst>
                                  <p:childTnLst>
                                    <p:set>
                                      <p:cBhvr>
                                        <p:cTn id="36" dur="1" fill="hold">
                                          <p:stCondLst>
                                            <p:cond delay="0"/>
                                          </p:stCondLst>
                                        </p:cTn>
                                        <p:tgtEl>
                                          <p:spTgt spid="888877"/>
                                        </p:tgtEl>
                                        <p:attrNameLst>
                                          <p:attrName>style.visibility</p:attrName>
                                        </p:attrNameLst>
                                      </p:cBhvr>
                                      <p:to>
                                        <p:strVal val="visible"/>
                                      </p:to>
                                    </p:set>
                                    <p:animEffect transition="in" filter="wipe(right)">
                                      <p:cBhvr>
                                        <p:cTn id="37" dur="200"/>
                                        <p:tgtEl>
                                          <p:spTgt spid="888877"/>
                                        </p:tgtEl>
                                      </p:cBhvr>
                                    </p:animEffect>
                                  </p:childTnLst>
                                </p:cTn>
                              </p:par>
                              <p:par>
                                <p:cTn id="38" presetID="10" presetClass="exit" presetSubtype="0" repeatCount="indefinite" fill="hold" grpId="1" nodeType="withEffect">
                                  <p:stCondLst>
                                    <p:cond delay="100"/>
                                  </p:stCondLst>
                                  <p:endCondLst>
                                    <p:cond evt="onNext" delay="0">
                                      <p:tgtEl>
                                        <p:sldTgt/>
                                      </p:tgtEl>
                                    </p:cond>
                                  </p:endCondLst>
                                  <p:childTnLst>
                                    <p:animEffect transition="out" filter="fade">
                                      <p:cBhvr>
                                        <p:cTn id="39" dur="2000"/>
                                        <p:tgtEl>
                                          <p:spTgt spid="888877"/>
                                        </p:tgtEl>
                                      </p:cBhvr>
                                    </p:animEffect>
                                    <p:set>
                                      <p:cBhvr>
                                        <p:cTn id="40" dur="1" fill="hold">
                                          <p:stCondLst>
                                            <p:cond delay="1999"/>
                                          </p:stCondLst>
                                        </p:cTn>
                                        <p:tgtEl>
                                          <p:spTgt spid="888877"/>
                                        </p:tgtEl>
                                        <p:attrNameLst>
                                          <p:attrName>style.visibility</p:attrName>
                                        </p:attrNameLst>
                                      </p:cBhvr>
                                      <p:to>
                                        <p:strVal val="hidden"/>
                                      </p:to>
                                    </p:set>
                                  </p:childTnLst>
                                </p:cTn>
                              </p:par>
                              <p:par>
                                <p:cTn id="41" presetID="1" presetClass="emph" presetSubtype="2" repeatCount="indefinite" fill="hold" nodeType="withEffect">
                                  <p:stCondLst>
                                    <p:cond delay="100"/>
                                  </p:stCondLst>
                                  <p:endCondLst>
                                    <p:cond evt="onNext" delay="0">
                                      <p:tgtEl>
                                        <p:sldTgt/>
                                      </p:tgtEl>
                                    </p:cond>
                                  </p:endCondLst>
                                  <p:childTnLst>
                                    <p:animClr clrSpc="rgb" dir="cw">
                                      <p:cBhvr>
                                        <p:cTn id="42" dur="500" fill="hold"/>
                                        <p:tgtEl>
                                          <p:spTgt spid="888877"/>
                                        </p:tgtEl>
                                        <p:attrNameLst>
                                          <p:attrName>fillcolor</p:attrName>
                                        </p:attrNameLst>
                                      </p:cBhvr>
                                      <p:to>
                                        <a:srgbClr val="FFFF00"/>
                                      </p:to>
                                    </p:animClr>
                                    <p:set>
                                      <p:cBhvr>
                                        <p:cTn id="43" dur="500" fill="hold"/>
                                        <p:tgtEl>
                                          <p:spTgt spid="888877"/>
                                        </p:tgtEl>
                                        <p:attrNameLst>
                                          <p:attrName>fill.type</p:attrName>
                                        </p:attrNameLst>
                                      </p:cBhvr>
                                      <p:to>
                                        <p:strVal val="solid"/>
                                      </p:to>
                                    </p:set>
                                    <p:set>
                                      <p:cBhvr>
                                        <p:cTn id="44" dur="500" fill="hold"/>
                                        <p:tgtEl>
                                          <p:spTgt spid="888877"/>
                                        </p:tgtEl>
                                        <p:attrNameLst>
                                          <p:attrName>fill.on</p:attrName>
                                        </p:attrNameLst>
                                      </p:cBhvr>
                                      <p:to>
                                        <p:strVal val="true"/>
                                      </p:to>
                                    </p:set>
                                  </p:childTnLst>
                                </p:cTn>
                              </p:par>
                              <p:par>
                                <p:cTn id="45" presetID="22" presetClass="entr" presetSubtype="2" fill="hold" grpId="0" nodeType="withEffect">
                                  <p:stCondLst>
                                    <p:cond delay="200"/>
                                  </p:stCondLst>
                                  <p:childTnLst>
                                    <p:set>
                                      <p:cBhvr>
                                        <p:cTn id="46" dur="1" fill="hold">
                                          <p:stCondLst>
                                            <p:cond delay="0"/>
                                          </p:stCondLst>
                                        </p:cTn>
                                        <p:tgtEl>
                                          <p:spTgt spid="888876"/>
                                        </p:tgtEl>
                                        <p:attrNameLst>
                                          <p:attrName>style.visibility</p:attrName>
                                        </p:attrNameLst>
                                      </p:cBhvr>
                                      <p:to>
                                        <p:strVal val="visible"/>
                                      </p:to>
                                    </p:set>
                                    <p:animEffect transition="in" filter="wipe(right)">
                                      <p:cBhvr>
                                        <p:cTn id="47" dur="200"/>
                                        <p:tgtEl>
                                          <p:spTgt spid="888876"/>
                                        </p:tgtEl>
                                      </p:cBhvr>
                                    </p:animEffect>
                                  </p:childTnLst>
                                </p:cTn>
                              </p:par>
                              <p:par>
                                <p:cTn id="48" presetID="10" presetClass="exit" presetSubtype="0" repeatCount="indefinite" fill="hold" grpId="1" nodeType="withEffect">
                                  <p:stCondLst>
                                    <p:cond delay="300"/>
                                  </p:stCondLst>
                                  <p:endCondLst>
                                    <p:cond evt="onNext" delay="0">
                                      <p:tgtEl>
                                        <p:sldTgt/>
                                      </p:tgtEl>
                                    </p:cond>
                                  </p:endCondLst>
                                  <p:childTnLst>
                                    <p:animEffect transition="out" filter="fade">
                                      <p:cBhvr>
                                        <p:cTn id="49" dur="2000"/>
                                        <p:tgtEl>
                                          <p:spTgt spid="888876"/>
                                        </p:tgtEl>
                                      </p:cBhvr>
                                    </p:animEffect>
                                    <p:set>
                                      <p:cBhvr>
                                        <p:cTn id="50" dur="1" fill="hold">
                                          <p:stCondLst>
                                            <p:cond delay="1999"/>
                                          </p:stCondLst>
                                        </p:cTn>
                                        <p:tgtEl>
                                          <p:spTgt spid="888876"/>
                                        </p:tgtEl>
                                        <p:attrNameLst>
                                          <p:attrName>style.visibility</p:attrName>
                                        </p:attrNameLst>
                                      </p:cBhvr>
                                      <p:to>
                                        <p:strVal val="hidden"/>
                                      </p:to>
                                    </p:set>
                                  </p:childTnLst>
                                </p:cTn>
                              </p:par>
                              <p:par>
                                <p:cTn id="51" presetID="1" presetClass="emph" presetSubtype="2" repeatCount="indefinite" fill="hold" nodeType="withEffect">
                                  <p:stCondLst>
                                    <p:cond delay="200"/>
                                  </p:stCondLst>
                                  <p:endCondLst>
                                    <p:cond evt="onNext" delay="0">
                                      <p:tgtEl>
                                        <p:sldTgt/>
                                      </p:tgtEl>
                                    </p:cond>
                                  </p:endCondLst>
                                  <p:childTnLst>
                                    <p:animClr clrSpc="rgb" dir="cw">
                                      <p:cBhvr>
                                        <p:cTn id="52" dur="500" fill="hold"/>
                                        <p:tgtEl>
                                          <p:spTgt spid="888876"/>
                                        </p:tgtEl>
                                        <p:attrNameLst>
                                          <p:attrName>fillcolor</p:attrName>
                                        </p:attrNameLst>
                                      </p:cBhvr>
                                      <p:to>
                                        <a:srgbClr val="FFFF00"/>
                                      </p:to>
                                    </p:animClr>
                                    <p:set>
                                      <p:cBhvr>
                                        <p:cTn id="53" dur="500" fill="hold"/>
                                        <p:tgtEl>
                                          <p:spTgt spid="888876"/>
                                        </p:tgtEl>
                                        <p:attrNameLst>
                                          <p:attrName>fill.type</p:attrName>
                                        </p:attrNameLst>
                                      </p:cBhvr>
                                      <p:to>
                                        <p:strVal val="solid"/>
                                      </p:to>
                                    </p:set>
                                    <p:set>
                                      <p:cBhvr>
                                        <p:cTn id="54" dur="500" fill="hold"/>
                                        <p:tgtEl>
                                          <p:spTgt spid="888876"/>
                                        </p:tgtEl>
                                        <p:attrNameLst>
                                          <p:attrName>fill.on</p:attrName>
                                        </p:attrNameLst>
                                      </p:cBhvr>
                                      <p:to>
                                        <p:strVal val="true"/>
                                      </p:to>
                                    </p:set>
                                  </p:childTnLst>
                                </p:cTn>
                              </p:par>
                              <p:par>
                                <p:cTn id="55" presetID="22" presetClass="entr" presetSubtype="2" fill="hold" grpId="0" nodeType="withEffect">
                                  <p:stCondLst>
                                    <p:cond delay="400"/>
                                  </p:stCondLst>
                                  <p:childTnLst>
                                    <p:set>
                                      <p:cBhvr>
                                        <p:cTn id="56" dur="1" fill="hold">
                                          <p:stCondLst>
                                            <p:cond delay="0"/>
                                          </p:stCondLst>
                                        </p:cTn>
                                        <p:tgtEl>
                                          <p:spTgt spid="888875"/>
                                        </p:tgtEl>
                                        <p:attrNameLst>
                                          <p:attrName>style.visibility</p:attrName>
                                        </p:attrNameLst>
                                      </p:cBhvr>
                                      <p:to>
                                        <p:strVal val="visible"/>
                                      </p:to>
                                    </p:set>
                                    <p:animEffect transition="in" filter="wipe(right)">
                                      <p:cBhvr>
                                        <p:cTn id="57" dur="200"/>
                                        <p:tgtEl>
                                          <p:spTgt spid="888875"/>
                                        </p:tgtEl>
                                      </p:cBhvr>
                                    </p:animEffect>
                                  </p:childTnLst>
                                </p:cTn>
                              </p:par>
                              <p:par>
                                <p:cTn id="58" presetID="10" presetClass="exit" presetSubtype="0" repeatCount="indefinite" fill="hold" grpId="1" nodeType="withEffect">
                                  <p:stCondLst>
                                    <p:cond delay="500"/>
                                  </p:stCondLst>
                                  <p:endCondLst>
                                    <p:cond evt="onNext" delay="0">
                                      <p:tgtEl>
                                        <p:sldTgt/>
                                      </p:tgtEl>
                                    </p:cond>
                                  </p:endCondLst>
                                  <p:childTnLst>
                                    <p:animEffect transition="out" filter="fade">
                                      <p:cBhvr>
                                        <p:cTn id="59" dur="2000"/>
                                        <p:tgtEl>
                                          <p:spTgt spid="888875"/>
                                        </p:tgtEl>
                                      </p:cBhvr>
                                    </p:animEffect>
                                    <p:set>
                                      <p:cBhvr>
                                        <p:cTn id="60" dur="1" fill="hold">
                                          <p:stCondLst>
                                            <p:cond delay="1999"/>
                                          </p:stCondLst>
                                        </p:cTn>
                                        <p:tgtEl>
                                          <p:spTgt spid="888875"/>
                                        </p:tgtEl>
                                        <p:attrNameLst>
                                          <p:attrName>style.visibility</p:attrName>
                                        </p:attrNameLst>
                                      </p:cBhvr>
                                      <p:to>
                                        <p:strVal val="hidden"/>
                                      </p:to>
                                    </p:set>
                                  </p:childTnLst>
                                </p:cTn>
                              </p:par>
                              <p:par>
                                <p:cTn id="61" presetID="1" presetClass="emph" presetSubtype="2" repeatCount="indefinite" fill="hold" nodeType="withEffect">
                                  <p:stCondLst>
                                    <p:cond delay="400"/>
                                  </p:stCondLst>
                                  <p:endCondLst>
                                    <p:cond evt="onNext" delay="0">
                                      <p:tgtEl>
                                        <p:sldTgt/>
                                      </p:tgtEl>
                                    </p:cond>
                                  </p:endCondLst>
                                  <p:childTnLst>
                                    <p:animClr clrSpc="rgb" dir="cw">
                                      <p:cBhvr>
                                        <p:cTn id="62" dur="500" fill="hold"/>
                                        <p:tgtEl>
                                          <p:spTgt spid="888875"/>
                                        </p:tgtEl>
                                        <p:attrNameLst>
                                          <p:attrName>fillcolor</p:attrName>
                                        </p:attrNameLst>
                                      </p:cBhvr>
                                      <p:to>
                                        <a:srgbClr val="FFFF00"/>
                                      </p:to>
                                    </p:animClr>
                                    <p:set>
                                      <p:cBhvr>
                                        <p:cTn id="63" dur="500" fill="hold"/>
                                        <p:tgtEl>
                                          <p:spTgt spid="888875"/>
                                        </p:tgtEl>
                                        <p:attrNameLst>
                                          <p:attrName>fill.type</p:attrName>
                                        </p:attrNameLst>
                                      </p:cBhvr>
                                      <p:to>
                                        <p:strVal val="solid"/>
                                      </p:to>
                                    </p:set>
                                    <p:set>
                                      <p:cBhvr>
                                        <p:cTn id="64" dur="500" fill="hold"/>
                                        <p:tgtEl>
                                          <p:spTgt spid="888875"/>
                                        </p:tgtEl>
                                        <p:attrNameLst>
                                          <p:attrName>fill.on</p:attrName>
                                        </p:attrNameLst>
                                      </p:cBhvr>
                                      <p:to>
                                        <p:strVal val="true"/>
                                      </p:to>
                                    </p:set>
                                  </p:childTnLst>
                                </p:cTn>
                              </p:par>
                              <p:par>
                                <p:cTn id="65" presetID="10" presetClass="entr" presetSubtype="0" fill="hold" grpId="0" nodeType="withEffect">
                                  <p:stCondLst>
                                    <p:cond delay="0"/>
                                  </p:stCondLst>
                                  <p:childTnLst>
                                    <p:set>
                                      <p:cBhvr>
                                        <p:cTn id="66" dur="1" fill="hold">
                                          <p:stCondLst>
                                            <p:cond delay="0"/>
                                          </p:stCondLst>
                                        </p:cTn>
                                        <p:tgtEl>
                                          <p:spTgt spid="888868"/>
                                        </p:tgtEl>
                                        <p:attrNameLst>
                                          <p:attrName>style.visibility</p:attrName>
                                        </p:attrNameLst>
                                      </p:cBhvr>
                                      <p:to>
                                        <p:strVal val="visible"/>
                                      </p:to>
                                    </p:set>
                                    <p:animEffect transition="in" filter="fade">
                                      <p:cBhvr>
                                        <p:cTn id="67" dur="500"/>
                                        <p:tgtEl>
                                          <p:spTgt spid="888868"/>
                                        </p:tgtEl>
                                      </p:cBhvr>
                                    </p:animEffect>
                                  </p:childTnLst>
                                </p:cTn>
                              </p:par>
                              <p:par>
                                <p:cTn id="68" presetID="27" presetClass="emph" presetSubtype="0" repeatCount="indefinite" fill="hold" grpId="1" nodeType="withEffect">
                                  <p:stCondLst>
                                    <p:cond delay="0"/>
                                  </p:stCondLst>
                                  <p:endCondLst>
                                    <p:cond evt="onNext" delay="0">
                                      <p:tgtEl>
                                        <p:sldTgt/>
                                      </p:tgtEl>
                                    </p:cond>
                                  </p:endCondLst>
                                  <p:childTnLst>
                                    <p:animClr clrSpc="rgb" dir="cw">
                                      <p:cBhvr override="childStyle">
                                        <p:cTn id="69" dur="250" autoRev="1" fill="hold"/>
                                        <p:tgtEl>
                                          <p:spTgt spid="888868"/>
                                        </p:tgtEl>
                                        <p:attrNameLst>
                                          <p:attrName>style.color</p:attrName>
                                        </p:attrNameLst>
                                      </p:cBhvr>
                                      <p:to>
                                        <a:schemeClr val="bg1"/>
                                      </p:to>
                                    </p:animClr>
                                    <p:animClr clrSpc="rgb" dir="cw">
                                      <p:cBhvr>
                                        <p:cTn id="70" dur="250" autoRev="1" fill="hold"/>
                                        <p:tgtEl>
                                          <p:spTgt spid="888868"/>
                                        </p:tgtEl>
                                        <p:attrNameLst>
                                          <p:attrName>fillcolor</p:attrName>
                                        </p:attrNameLst>
                                      </p:cBhvr>
                                      <p:to>
                                        <a:schemeClr val="bg1"/>
                                      </p:to>
                                    </p:animClr>
                                    <p:set>
                                      <p:cBhvr>
                                        <p:cTn id="71" dur="250" autoRev="1" fill="hold"/>
                                        <p:tgtEl>
                                          <p:spTgt spid="888868"/>
                                        </p:tgtEl>
                                        <p:attrNameLst>
                                          <p:attrName>fill.type</p:attrName>
                                        </p:attrNameLst>
                                      </p:cBhvr>
                                      <p:to>
                                        <p:strVal val="solid"/>
                                      </p:to>
                                    </p:set>
                                    <p:set>
                                      <p:cBhvr>
                                        <p:cTn id="72" dur="250" autoRev="1" fill="hold"/>
                                        <p:tgtEl>
                                          <p:spTgt spid="888868"/>
                                        </p:tgtEl>
                                        <p:attrNameLst>
                                          <p:attrName>fill.on</p:attrName>
                                        </p:attrNameLst>
                                      </p:cBhvr>
                                      <p:to>
                                        <p:strVal val="true"/>
                                      </p:to>
                                    </p:set>
                                  </p:childTnLst>
                                  <p:subTnLst>
                                    <p:set>
                                      <p:cBhvr override="childStyle">
                                        <p:cTn dur="1" fill="hold" display="0" masterRel="sameClick" afterEffect="1">
                                          <p:stCondLst>
                                            <p:cond evt="end" delay="0">
                                              <p:tn val="68"/>
                                            </p:cond>
                                          </p:stCondLst>
                                        </p:cTn>
                                        <p:tgtEl>
                                          <p:spTgt spid="888868"/>
                                        </p:tgtEl>
                                        <p:attrNameLst>
                                          <p:attrName>style.visibility</p:attrName>
                                        </p:attrNameLst>
                                      </p:cBhvr>
                                      <p:to>
                                        <p:strVal val="hidden"/>
                                      </p:to>
                                    </p:set>
                                  </p:subTnLst>
                                </p:cTn>
                              </p:par>
                              <p:par>
                                <p:cTn id="73" presetID="10" presetClass="entr" presetSubtype="0" fill="hold" grpId="0" nodeType="withEffect">
                                  <p:stCondLst>
                                    <p:cond delay="0"/>
                                  </p:stCondLst>
                                  <p:childTnLst>
                                    <p:set>
                                      <p:cBhvr>
                                        <p:cTn id="74" dur="1" fill="hold">
                                          <p:stCondLst>
                                            <p:cond delay="0"/>
                                          </p:stCondLst>
                                        </p:cTn>
                                        <p:tgtEl>
                                          <p:spTgt spid="888866"/>
                                        </p:tgtEl>
                                        <p:attrNameLst>
                                          <p:attrName>style.visibility</p:attrName>
                                        </p:attrNameLst>
                                      </p:cBhvr>
                                      <p:to>
                                        <p:strVal val="visible"/>
                                      </p:to>
                                    </p:set>
                                    <p:animEffect transition="in" filter="fade">
                                      <p:cBhvr>
                                        <p:cTn id="75" dur="500"/>
                                        <p:tgtEl>
                                          <p:spTgt spid="888866"/>
                                        </p:tgtEl>
                                      </p:cBhvr>
                                    </p:animEffect>
                                  </p:childTnLst>
                                </p:cTn>
                              </p:par>
                              <p:par>
                                <p:cTn id="76" presetID="27" presetClass="emph" presetSubtype="0" repeatCount="indefinite" fill="hold" grpId="1" nodeType="withEffect">
                                  <p:stCondLst>
                                    <p:cond delay="0"/>
                                  </p:stCondLst>
                                  <p:endCondLst>
                                    <p:cond evt="onNext" delay="0">
                                      <p:tgtEl>
                                        <p:sldTgt/>
                                      </p:tgtEl>
                                    </p:cond>
                                  </p:endCondLst>
                                  <p:childTnLst>
                                    <p:animClr clrSpc="rgb" dir="cw">
                                      <p:cBhvr override="childStyle">
                                        <p:cTn id="77" dur="250" autoRev="1" fill="hold"/>
                                        <p:tgtEl>
                                          <p:spTgt spid="888866"/>
                                        </p:tgtEl>
                                        <p:attrNameLst>
                                          <p:attrName>style.color</p:attrName>
                                        </p:attrNameLst>
                                      </p:cBhvr>
                                      <p:to>
                                        <a:schemeClr val="bg1"/>
                                      </p:to>
                                    </p:animClr>
                                    <p:animClr clrSpc="rgb" dir="cw">
                                      <p:cBhvr>
                                        <p:cTn id="78" dur="250" autoRev="1" fill="hold"/>
                                        <p:tgtEl>
                                          <p:spTgt spid="888866"/>
                                        </p:tgtEl>
                                        <p:attrNameLst>
                                          <p:attrName>fillcolor</p:attrName>
                                        </p:attrNameLst>
                                      </p:cBhvr>
                                      <p:to>
                                        <a:schemeClr val="bg1"/>
                                      </p:to>
                                    </p:animClr>
                                    <p:set>
                                      <p:cBhvr>
                                        <p:cTn id="79" dur="250" autoRev="1" fill="hold"/>
                                        <p:tgtEl>
                                          <p:spTgt spid="888866"/>
                                        </p:tgtEl>
                                        <p:attrNameLst>
                                          <p:attrName>fill.type</p:attrName>
                                        </p:attrNameLst>
                                      </p:cBhvr>
                                      <p:to>
                                        <p:strVal val="solid"/>
                                      </p:to>
                                    </p:set>
                                    <p:set>
                                      <p:cBhvr>
                                        <p:cTn id="80" dur="250" autoRev="1" fill="hold"/>
                                        <p:tgtEl>
                                          <p:spTgt spid="888866"/>
                                        </p:tgtEl>
                                        <p:attrNameLst>
                                          <p:attrName>fill.on</p:attrName>
                                        </p:attrNameLst>
                                      </p:cBhvr>
                                      <p:to>
                                        <p:strVal val="true"/>
                                      </p:to>
                                    </p:set>
                                  </p:childTnLst>
                                  <p:subTnLst>
                                    <p:set>
                                      <p:cBhvr override="childStyle">
                                        <p:cTn dur="1" fill="hold" display="0" masterRel="sameClick" afterEffect="1">
                                          <p:stCondLst>
                                            <p:cond evt="end" delay="0">
                                              <p:tn val="76"/>
                                            </p:cond>
                                          </p:stCondLst>
                                        </p:cTn>
                                        <p:tgtEl>
                                          <p:spTgt spid="888866"/>
                                        </p:tgtEl>
                                        <p:attrNameLst>
                                          <p:attrName>style.visibility</p:attrName>
                                        </p:attrNameLst>
                                      </p:cBhvr>
                                      <p:to>
                                        <p:strVal val="hidden"/>
                                      </p:to>
                                    </p:set>
                                  </p:subTnLst>
                                </p:cTn>
                              </p:par>
                              <p:par>
                                <p:cTn id="81" presetID="10" presetClass="entr" presetSubtype="0" fill="hold" grpId="0" nodeType="withEffect">
                                  <p:stCondLst>
                                    <p:cond delay="0"/>
                                  </p:stCondLst>
                                  <p:childTnLst>
                                    <p:set>
                                      <p:cBhvr>
                                        <p:cTn id="82" dur="1" fill="hold">
                                          <p:stCondLst>
                                            <p:cond delay="0"/>
                                          </p:stCondLst>
                                        </p:cTn>
                                        <p:tgtEl>
                                          <p:spTgt spid="888867"/>
                                        </p:tgtEl>
                                        <p:attrNameLst>
                                          <p:attrName>style.visibility</p:attrName>
                                        </p:attrNameLst>
                                      </p:cBhvr>
                                      <p:to>
                                        <p:strVal val="visible"/>
                                      </p:to>
                                    </p:set>
                                    <p:animEffect transition="in" filter="fade">
                                      <p:cBhvr>
                                        <p:cTn id="83" dur="500"/>
                                        <p:tgtEl>
                                          <p:spTgt spid="888867"/>
                                        </p:tgtEl>
                                      </p:cBhvr>
                                    </p:animEffect>
                                  </p:childTnLst>
                                </p:cTn>
                              </p:par>
                              <p:par>
                                <p:cTn id="84" presetID="27" presetClass="emph" presetSubtype="0" repeatCount="indefinite" fill="hold" grpId="1" nodeType="withEffect">
                                  <p:stCondLst>
                                    <p:cond delay="0"/>
                                  </p:stCondLst>
                                  <p:endCondLst>
                                    <p:cond evt="onNext" delay="0">
                                      <p:tgtEl>
                                        <p:sldTgt/>
                                      </p:tgtEl>
                                    </p:cond>
                                  </p:endCondLst>
                                  <p:childTnLst>
                                    <p:animClr clrSpc="rgb" dir="cw">
                                      <p:cBhvr override="childStyle">
                                        <p:cTn id="85" dur="250" autoRev="1" fill="hold"/>
                                        <p:tgtEl>
                                          <p:spTgt spid="888867"/>
                                        </p:tgtEl>
                                        <p:attrNameLst>
                                          <p:attrName>style.color</p:attrName>
                                        </p:attrNameLst>
                                      </p:cBhvr>
                                      <p:to>
                                        <a:schemeClr val="bg1"/>
                                      </p:to>
                                    </p:animClr>
                                    <p:animClr clrSpc="rgb" dir="cw">
                                      <p:cBhvr>
                                        <p:cTn id="86" dur="250" autoRev="1" fill="hold"/>
                                        <p:tgtEl>
                                          <p:spTgt spid="888867"/>
                                        </p:tgtEl>
                                        <p:attrNameLst>
                                          <p:attrName>fillcolor</p:attrName>
                                        </p:attrNameLst>
                                      </p:cBhvr>
                                      <p:to>
                                        <a:schemeClr val="bg1"/>
                                      </p:to>
                                    </p:animClr>
                                    <p:set>
                                      <p:cBhvr>
                                        <p:cTn id="87" dur="250" autoRev="1" fill="hold"/>
                                        <p:tgtEl>
                                          <p:spTgt spid="888867"/>
                                        </p:tgtEl>
                                        <p:attrNameLst>
                                          <p:attrName>fill.type</p:attrName>
                                        </p:attrNameLst>
                                      </p:cBhvr>
                                      <p:to>
                                        <p:strVal val="solid"/>
                                      </p:to>
                                    </p:set>
                                    <p:set>
                                      <p:cBhvr>
                                        <p:cTn id="88" dur="250" autoRev="1" fill="hold"/>
                                        <p:tgtEl>
                                          <p:spTgt spid="888867"/>
                                        </p:tgtEl>
                                        <p:attrNameLst>
                                          <p:attrName>fill.on</p:attrName>
                                        </p:attrNameLst>
                                      </p:cBhvr>
                                      <p:to>
                                        <p:strVal val="true"/>
                                      </p:to>
                                    </p:set>
                                  </p:childTnLst>
                                  <p:subTnLst>
                                    <p:set>
                                      <p:cBhvr override="childStyle">
                                        <p:cTn dur="1" fill="hold" display="0" masterRel="sameClick" afterEffect="1">
                                          <p:stCondLst>
                                            <p:cond evt="end" delay="0">
                                              <p:tn val="84"/>
                                            </p:cond>
                                          </p:stCondLst>
                                        </p:cTn>
                                        <p:tgtEl>
                                          <p:spTgt spid="888867"/>
                                        </p:tgtEl>
                                        <p:attrNameLst>
                                          <p:attrName>style.visibility</p:attrName>
                                        </p:attrNameLst>
                                      </p:cBhvr>
                                      <p:to>
                                        <p:strVal val="hidden"/>
                                      </p:to>
                                    </p:set>
                                  </p:subTnLst>
                                </p:cTn>
                              </p:par>
                              <p:par>
                                <p:cTn id="89" presetID="10" presetClass="entr" presetSubtype="0" fill="hold" grpId="0" nodeType="withEffect">
                                  <p:stCondLst>
                                    <p:cond delay="0"/>
                                  </p:stCondLst>
                                  <p:childTnLst>
                                    <p:set>
                                      <p:cBhvr>
                                        <p:cTn id="90" dur="1" fill="hold">
                                          <p:stCondLst>
                                            <p:cond delay="0"/>
                                          </p:stCondLst>
                                        </p:cTn>
                                        <p:tgtEl>
                                          <p:spTgt spid="888865"/>
                                        </p:tgtEl>
                                        <p:attrNameLst>
                                          <p:attrName>style.visibility</p:attrName>
                                        </p:attrNameLst>
                                      </p:cBhvr>
                                      <p:to>
                                        <p:strVal val="visible"/>
                                      </p:to>
                                    </p:set>
                                    <p:animEffect transition="in" filter="fade">
                                      <p:cBhvr>
                                        <p:cTn id="91" dur="500"/>
                                        <p:tgtEl>
                                          <p:spTgt spid="888865"/>
                                        </p:tgtEl>
                                      </p:cBhvr>
                                    </p:animEffect>
                                  </p:childTnLst>
                                </p:cTn>
                              </p:par>
                              <p:par>
                                <p:cTn id="92" presetID="27" presetClass="emph" presetSubtype="0" repeatCount="indefinite" fill="hold" grpId="1" nodeType="withEffect">
                                  <p:stCondLst>
                                    <p:cond delay="0"/>
                                  </p:stCondLst>
                                  <p:endCondLst>
                                    <p:cond evt="onNext" delay="0">
                                      <p:tgtEl>
                                        <p:sldTgt/>
                                      </p:tgtEl>
                                    </p:cond>
                                  </p:endCondLst>
                                  <p:childTnLst>
                                    <p:animClr clrSpc="rgb" dir="cw">
                                      <p:cBhvr override="childStyle">
                                        <p:cTn id="93" dur="250" autoRev="1" fill="hold"/>
                                        <p:tgtEl>
                                          <p:spTgt spid="888865"/>
                                        </p:tgtEl>
                                        <p:attrNameLst>
                                          <p:attrName>style.color</p:attrName>
                                        </p:attrNameLst>
                                      </p:cBhvr>
                                      <p:to>
                                        <a:schemeClr val="bg1"/>
                                      </p:to>
                                    </p:animClr>
                                    <p:animClr clrSpc="rgb" dir="cw">
                                      <p:cBhvr>
                                        <p:cTn id="94" dur="250" autoRev="1" fill="hold"/>
                                        <p:tgtEl>
                                          <p:spTgt spid="888865"/>
                                        </p:tgtEl>
                                        <p:attrNameLst>
                                          <p:attrName>fillcolor</p:attrName>
                                        </p:attrNameLst>
                                      </p:cBhvr>
                                      <p:to>
                                        <a:schemeClr val="bg1"/>
                                      </p:to>
                                    </p:animClr>
                                    <p:set>
                                      <p:cBhvr>
                                        <p:cTn id="95" dur="250" autoRev="1" fill="hold"/>
                                        <p:tgtEl>
                                          <p:spTgt spid="888865"/>
                                        </p:tgtEl>
                                        <p:attrNameLst>
                                          <p:attrName>fill.type</p:attrName>
                                        </p:attrNameLst>
                                      </p:cBhvr>
                                      <p:to>
                                        <p:strVal val="solid"/>
                                      </p:to>
                                    </p:set>
                                    <p:set>
                                      <p:cBhvr>
                                        <p:cTn id="96" dur="250" autoRev="1" fill="hold"/>
                                        <p:tgtEl>
                                          <p:spTgt spid="888865"/>
                                        </p:tgtEl>
                                        <p:attrNameLst>
                                          <p:attrName>fill.on</p:attrName>
                                        </p:attrNameLst>
                                      </p:cBhvr>
                                      <p:to>
                                        <p:strVal val="true"/>
                                      </p:to>
                                    </p:set>
                                  </p:childTnLst>
                                  <p:subTnLst>
                                    <p:set>
                                      <p:cBhvr override="childStyle">
                                        <p:cTn dur="1" fill="hold" display="0" masterRel="sameClick" afterEffect="1">
                                          <p:stCondLst>
                                            <p:cond evt="end" delay="0">
                                              <p:tn val="92"/>
                                            </p:cond>
                                          </p:stCondLst>
                                        </p:cTn>
                                        <p:tgtEl>
                                          <p:spTgt spid="888865"/>
                                        </p:tgtEl>
                                        <p:attrNameLst>
                                          <p:attrName>style.visibility</p:attrName>
                                        </p:attrNameLst>
                                      </p:cBhvr>
                                      <p:to>
                                        <p:strVal val="hidden"/>
                                      </p:to>
                                    </p:set>
                                  </p:subTnLst>
                                </p:cTn>
                              </p:par>
                              <p:par>
                                <p:cTn id="97" presetID="22" presetClass="entr" presetSubtype="2" fill="hold" grpId="0" nodeType="withEffect">
                                  <p:stCondLst>
                                    <p:cond delay="0"/>
                                  </p:stCondLst>
                                  <p:childTnLst>
                                    <p:set>
                                      <p:cBhvr>
                                        <p:cTn id="98" dur="1" fill="hold">
                                          <p:stCondLst>
                                            <p:cond delay="0"/>
                                          </p:stCondLst>
                                        </p:cTn>
                                        <p:tgtEl>
                                          <p:spTgt spid="888878"/>
                                        </p:tgtEl>
                                        <p:attrNameLst>
                                          <p:attrName>style.visibility</p:attrName>
                                        </p:attrNameLst>
                                      </p:cBhvr>
                                      <p:to>
                                        <p:strVal val="visible"/>
                                      </p:to>
                                    </p:set>
                                    <p:animEffect transition="in" filter="wipe(right)">
                                      <p:cBhvr>
                                        <p:cTn id="99" dur="200"/>
                                        <p:tgtEl>
                                          <p:spTgt spid="888878"/>
                                        </p:tgtEl>
                                      </p:cBhvr>
                                    </p:animEffect>
                                  </p:childTnLst>
                                </p:cTn>
                              </p:par>
                              <p:par>
                                <p:cTn id="100" presetID="1" presetClass="emph" presetSubtype="2" repeatCount="indefinite" fill="hold" nodeType="withEffect">
                                  <p:stCondLst>
                                    <p:cond delay="0"/>
                                  </p:stCondLst>
                                  <p:endCondLst>
                                    <p:cond evt="onNext" delay="0">
                                      <p:tgtEl>
                                        <p:sldTgt/>
                                      </p:tgtEl>
                                    </p:cond>
                                  </p:endCondLst>
                                  <p:childTnLst>
                                    <p:animClr clrSpc="rgb" dir="cw">
                                      <p:cBhvr>
                                        <p:cTn id="101" dur="2000" fill="hold"/>
                                        <p:tgtEl>
                                          <p:spTgt spid="888878"/>
                                        </p:tgtEl>
                                        <p:attrNameLst>
                                          <p:attrName>fillcolor</p:attrName>
                                        </p:attrNameLst>
                                      </p:cBhvr>
                                      <p:to>
                                        <a:srgbClr val="FFFF00"/>
                                      </p:to>
                                    </p:animClr>
                                    <p:set>
                                      <p:cBhvr>
                                        <p:cTn id="102" dur="2000" fill="hold"/>
                                        <p:tgtEl>
                                          <p:spTgt spid="888878"/>
                                        </p:tgtEl>
                                        <p:attrNameLst>
                                          <p:attrName>fill.type</p:attrName>
                                        </p:attrNameLst>
                                      </p:cBhvr>
                                      <p:to>
                                        <p:strVal val="solid"/>
                                      </p:to>
                                    </p:set>
                                    <p:set>
                                      <p:cBhvr>
                                        <p:cTn id="103" dur="2000" fill="hold"/>
                                        <p:tgtEl>
                                          <p:spTgt spid="888878"/>
                                        </p:tgtEl>
                                        <p:attrNameLst>
                                          <p:attrName>fill.on</p:attrName>
                                        </p:attrNameLst>
                                      </p:cBhvr>
                                      <p:to>
                                        <p:strVal val="true"/>
                                      </p:to>
                                    </p:set>
                                  </p:childTnLst>
                                </p:cTn>
                              </p:par>
                              <p:par>
                                <p:cTn id="104" presetID="10" presetClass="exit" presetSubtype="0" repeatCount="indefinite" fill="hold" grpId="1" nodeType="withEffect">
                                  <p:stCondLst>
                                    <p:cond delay="300"/>
                                  </p:stCondLst>
                                  <p:endCondLst>
                                    <p:cond evt="onNext" delay="0">
                                      <p:tgtEl>
                                        <p:sldTgt/>
                                      </p:tgtEl>
                                    </p:cond>
                                  </p:endCondLst>
                                  <p:childTnLst>
                                    <p:animEffect transition="out" filter="fade">
                                      <p:cBhvr>
                                        <p:cTn id="105" dur="2000"/>
                                        <p:tgtEl>
                                          <p:spTgt spid="888878"/>
                                        </p:tgtEl>
                                      </p:cBhvr>
                                    </p:animEffect>
                                    <p:set>
                                      <p:cBhvr>
                                        <p:cTn id="106" dur="1" fill="hold">
                                          <p:stCondLst>
                                            <p:cond delay="1999"/>
                                          </p:stCondLst>
                                        </p:cTn>
                                        <p:tgtEl>
                                          <p:spTgt spid="888878"/>
                                        </p:tgtEl>
                                        <p:attrNameLst>
                                          <p:attrName>style.visibility</p:attrName>
                                        </p:attrNameLst>
                                      </p:cBhvr>
                                      <p:to>
                                        <p:strVal val="hidden"/>
                                      </p:to>
                                    </p:set>
                                  </p:childTnLst>
                                </p:cTn>
                              </p:par>
                              <p:par>
                                <p:cTn id="107" presetID="22" presetClass="entr" presetSubtype="2" fill="hold" grpId="0" nodeType="withEffect">
                                  <p:stCondLst>
                                    <p:cond delay="400"/>
                                  </p:stCondLst>
                                  <p:childTnLst>
                                    <p:set>
                                      <p:cBhvr>
                                        <p:cTn id="108" dur="1" fill="hold">
                                          <p:stCondLst>
                                            <p:cond delay="0"/>
                                          </p:stCondLst>
                                        </p:cTn>
                                        <p:tgtEl>
                                          <p:spTgt spid="888879"/>
                                        </p:tgtEl>
                                        <p:attrNameLst>
                                          <p:attrName>style.visibility</p:attrName>
                                        </p:attrNameLst>
                                      </p:cBhvr>
                                      <p:to>
                                        <p:strVal val="visible"/>
                                      </p:to>
                                    </p:set>
                                    <p:animEffect transition="in" filter="wipe(right)">
                                      <p:cBhvr>
                                        <p:cTn id="109" dur="200"/>
                                        <p:tgtEl>
                                          <p:spTgt spid="888879"/>
                                        </p:tgtEl>
                                      </p:cBhvr>
                                    </p:animEffect>
                                  </p:childTnLst>
                                </p:cTn>
                              </p:par>
                              <p:par>
                                <p:cTn id="110" presetID="1" presetClass="emph" presetSubtype="2" repeatCount="indefinite" fill="hold" nodeType="withEffect">
                                  <p:stCondLst>
                                    <p:cond delay="400"/>
                                  </p:stCondLst>
                                  <p:endCondLst>
                                    <p:cond evt="onNext" delay="0">
                                      <p:tgtEl>
                                        <p:sldTgt/>
                                      </p:tgtEl>
                                    </p:cond>
                                  </p:endCondLst>
                                  <p:childTnLst>
                                    <p:animClr clrSpc="rgb" dir="cw">
                                      <p:cBhvr>
                                        <p:cTn id="111" dur="2000" fill="hold"/>
                                        <p:tgtEl>
                                          <p:spTgt spid="888879"/>
                                        </p:tgtEl>
                                        <p:attrNameLst>
                                          <p:attrName>fillcolor</p:attrName>
                                        </p:attrNameLst>
                                      </p:cBhvr>
                                      <p:to>
                                        <a:srgbClr val="FFFF00"/>
                                      </p:to>
                                    </p:animClr>
                                    <p:set>
                                      <p:cBhvr>
                                        <p:cTn id="112" dur="2000" fill="hold"/>
                                        <p:tgtEl>
                                          <p:spTgt spid="888879"/>
                                        </p:tgtEl>
                                        <p:attrNameLst>
                                          <p:attrName>fill.type</p:attrName>
                                        </p:attrNameLst>
                                      </p:cBhvr>
                                      <p:to>
                                        <p:strVal val="solid"/>
                                      </p:to>
                                    </p:set>
                                    <p:set>
                                      <p:cBhvr>
                                        <p:cTn id="113" dur="2000" fill="hold"/>
                                        <p:tgtEl>
                                          <p:spTgt spid="888879"/>
                                        </p:tgtEl>
                                        <p:attrNameLst>
                                          <p:attrName>fill.on</p:attrName>
                                        </p:attrNameLst>
                                      </p:cBhvr>
                                      <p:to>
                                        <p:strVal val="true"/>
                                      </p:to>
                                    </p:set>
                                  </p:childTnLst>
                                  <p:subTnLst>
                                    <p:set>
                                      <p:cBhvr override="childStyle">
                                        <p:cTn dur="1" fill="hold" display="0" masterRel="sameClick" afterEffect="1">
                                          <p:stCondLst>
                                            <p:cond evt="end" delay="0">
                                              <p:tn val="110"/>
                                            </p:cond>
                                          </p:stCondLst>
                                        </p:cTn>
                                        <p:tgtEl>
                                          <p:spTgt spid="888879"/>
                                        </p:tgtEl>
                                        <p:attrNameLst>
                                          <p:attrName>style.visibility</p:attrName>
                                        </p:attrNameLst>
                                      </p:cBhvr>
                                      <p:to>
                                        <p:strVal val="hidden"/>
                                      </p:to>
                                    </p:set>
                                  </p:subTnLst>
                                </p:cTn>
                              </p:par>
                              <p:par>
                                <p:cTn id="114" presetID="10" presetClass="exit" presetSubtype="0" repeatCount="indefinite" fill="hold" grpId="1" nodeType="withEffect">
                                  <p:stCondLst>
                                    <p:cond delay="700"/>
                                  </p:stCondLst>
                                  <p:endCondLst>
                                    <p:cond evt="onNext" delay="0">
                                      <p:tgtEl>
                                        <p:sldTgt/>
                                      </p:tgtEl>
                                    </p:cond>
                                  </p:endCondLst>
                                  <p:childTnLst>
                                    <p:animEffect transition="out" filter="fade">
                                      <p:cBhvr>
                                        <p:cTn id="115" dur="2000"/>
                                        <p:tgtEl>
                                          <p:spTgt spid="888879"/>
                                        </p:tgtEl>
                                      </p:cBhvr>
                                    </p:animEffect>
                                    <p:set>
                                      <p:cBhvr>
                                        <p:cTn id="116" dur="1" fill="hold">
                                          <p:stCondLst>
                                            <p:cond delay="1999"/>
                                          </p:stCondLst>
                                        </p:cTn>
                                        <p:tgtEl>
                                          <p:spTgt spid="888879"/>
                                        </p:tgtEl>
                                        <p:attrNameLst>
                                          <p:attrName>style.visibility</p:attrName>
                                        </p:attrNameLst>
                                      </p:cBhvr>
                                      <p:to>
                                        <p:strVal val="hidden"/>
                                      </p:to>
                                    </p:set>
                                  </p:childTnLst>
                                </p:cTn>
                              </p:par>
                              <p:par>
                                <p:cTn id="117" presetID="22" presetClass="entr" presetSubtype="2" fill="hold" grpId="0" nodeType="withEffect">
                                  <p:stCondLst>
                                    <p:cond delay="700"/>
                                  </p:stCondLst>
                                  <p:childTnLst>
                                    <p:set>
                                      <p:cBhvr>
                                        <p:cTn id="118" dur="1" fill="hold">
                                          <p:stCondLst>
                                            <p:cond delay="0"/>
                                          </p:stCondLst>
                                        </p:cTn>
                                        <p:tgtEl>
                                          <p:spTgt spid="888880"/>
                                        </p:tgtEl>
                                        <p:attrNameLst>
                                          <p:attrName>style.visibility</p:attrName>
                                        </p:attrNameLst>
                                      </p:cBhvr>
                                      <p:to>
                                        <p:strVal val="visible"/>
                                      </p:to>
                                    </p:set>
                                    <p:animEffect transition="in" filter="wipe(right)">
                                      <p:cBhvr>
                                        <p:cTn id="119" dur="200"/>
                                        <p:tgtEl>
                                          <p:spTgt spid="888880"/>
                                        </p:tgtEl>
                                      </p:cBhvr>
                                    </p:animEffect>
                                  </p:childTnLst>
                                </p:cTn>
                              </p:par>
                              <p:par>
                                <p:cTn id="120" presetID="1" presetClass="emph" presetSubtype="2" repeatCount="indefinite" fill="hold" nodeType="withEffect">
                                  <p:stCondLst>
                                    <p:cond delay="700"/>
                                  </p:stCondLst>
                                  <p:endCondLst>
                                    <p:cond evt="onNext" delay="0">
                                      <p:tgtEl>
                                        <p:sldTgt/>
                                      </p:tgtEl>
                                    </p:cond>
                                  </p:endCondLst>
                                  <p:childTnLst>
                                    <p:animClr clrSpc="rgb" dir="cw">
                                      <p:cBhvr>
                                        <p:cTn id="121" dur="2000" fill="hold"/>
                                        <p:tgtEl>
                                          <p:spTgt spid="888880"/>
                                        </p:tgtEl>
                                        <p:attrNameLst>
                                          <p:attrName>fillcolor</p:attrName>
                                        </p:attrNameLst>
                                      </p:cBhvr>
                                      <p:to>
                                        <a:srgbClr val="FFFF00"/>
                                      </p:to>
                                    </p:animClr>
                                    <p:set>
                                      <p:cBhvr>
                                        <p:cTn id="122" dur="2000" fill="hold"/>
                                        <p:tgtEl>
                                          <p:spTgt spid="888880"/>
                                        </p:tgtEl>
                                        <p:attrNameLst>
                                          <p:attrName>fill.type</p:attrName>
                                        </p:attrNameLst>
                                      </p:cBhvr>
                                      <p:to>
                                        <p:strVal val="solid"/>
                                      </p:to>
                                    </p:set>
                                    <p:set>
                                      <p:cBhvr>
                                        <p:cTn id="123" dur="2000" fill="hold"/>
                                        <p:tgtEl>
                                          <p:spTgt spid="888880"/>
                                        </p:tgtEl>
                                        <p:attrNameLst>
                                          <p:attrName>fill.on</p:attrName>
                                        </p:attrNameLst>
                                      </p:cBhvr>
                                      <p:to>
                                        <p:strVal val="true"/>
                                      </p:to>
                                    </p:set>
                                  </p:childTnLst>
                                </p:cTn>
                              </p:par>
                              <p:par>
                                <p:cTn id="124" presetID="10" presetClass="exit" presetSubtype="0" repeatCount="indefinite" fill="hold" grpId="1" nodeType="withEffect">
                                  <p:stCondLst>
                                    <p:cond delay="1000"/>
                                  </p:stCondLst>
                                  <p:endCondLst>
                                    <p:cond evt="onNext" delay="0">
                                      <p:tgtEl>
                                        <p:sldTgt/>
                                      </p:tgtEl>
                                    </p:cond>
                                  </p:endCondLst>
                                  <p:childTnLst>
                                    <p:animEffect transition="out" filter="fade">
                                      <p:cBhvr>
                                        <p:cTn id="125" dur="2000"/>
                                        <p:tgtEl>
                                          <p:spTgt spid="888880"/>
                                        </p:tgtEl>
                                      </p:cBhvr>
                                    </p:animEffect>
                                    <p:set>
                                      <p:cBhvr>
                                        <p:cTn id="126" dur="1" fill="hold">
                                          <p:stCondLst>
                                            <p:cond delay="1999"/>
                                          </p:stCondLst>
                                        </p:cTn>
                                        <p:tgtEl>
                                          <p:spTgt spid="888880"/>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3" presetClass="entr" presetSubtype="10" fill="hold" grpId="0" nodeType="clickEffect">
                                  <p:stCondLst>
                                    <p:cond delay="0"/>
                                  </p:stCondLst>
                                  <p:childTnLst>
                                    <p:set>
                                      <p:cBhvr>
                                        <p:cTn id="130" dur="1" fill="hold">
                                          <p:stCondLst>
                                            <p:cond delay="0"/>
                                          </p:stCondLst>
                                        </p:cTn>
                                        <p:tgtEl>
                                          <p:spTgt spid="888855"/>
                                        </p:tgtEl>
                                        <p:attrNameLst>
                                          <p:attrName>style.visibility</p:attrName>
                                        </p:attrNameLst>
                                      </p:cBhvr>
                                      <p:to>
                                        <p:strVal val="visible"/>
                                      </p:to>
                                    </p:set>
                                    <p:animEffect transition="in" filter="blinds(horizontal)">
                                      <p:cBhvr>
                                        <p:cTn id="131" dur="500"/>
                                        <p:tgtEl>
                                          <p:spTgt spid="888855"/>
                                        </p:tgtEl>
                                      </p:cBhvr>
                                    </p:animEffect>
                                  </p:childTnLst>
                                </p:cTn>
                              </p:par>
                              <p:par>
                                <p:cTn id="132" presetID="10" presetClass="exit" presetSubtype="0" fill="hold" nodeType="withEffect">
                                  <p:stCondLst>
                                    <p:cond delay="0"/>
                                  </p:stCondLst>
                                  <p:childTnLst>
                                    <p:animEffect transition="out" filter="fade">
                                      <p:cBhvr>
                                        <p:cTn id="133" dur="500"/>
                                        <p:tgtEl>
                                          <p:spTgt spid="888886"/>
                                        </p:tgtEl>
                                      </p:cBhvr>
                                    </p:animEffect>
                                    <p:set>
                                      <p:cBhvr>
                                        <p:cTn id="134" dur="1" fill="hold">
                                          <p:stCondLst>
                                            <p:cond delay="499"/>
                                          </p:stCondLst>
                                        </p:cTn>
                                        <p:tgtEl>
                                          <p:spTgt spid="888886"/>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888849"/>
                                        </p:tgtEl>
                                      </p:cBhvr>
                                    </p:animEffect>
                                    <p:set>
                                      <p:cBhvr>
                                        <p:cTn id="137" dur="1" fill="hold">
                                          <p:stCondLst>
                                            <p:cond delay="499"/>
                                          </p:stCondLst>
                                        </p:cTn>
                                        <p:tgtEl>
                                          <p:spTgt spid="888849"/>
                                        </p:tgtEl>
                                        <p:attrNameLst>
                                          <p:attrName>style.visibility</p:attrName>
                                        </p:attrNameLst>
                                      </p:cBhvr>
                                      <p:to>
                                        <p:strVal val="hidden"/>
                                      </p:to>
                                    </p:set>
                                  </p:childTnLst>
                                </p:cTn>
                              </p:par>
                              <p:par>
                                <p:cTn id="138" presetID="10" presetClass="exit" presetSubtype="0" fill="hold" grpId="2" nodeType="withEffect">
                                  <p:stCondLst>
                                    <p:cond delay="0"/>
                                  </p:stCondLst>
                                  <p:childTnLst>
                                    <p:animEffect transition="out" filter="fade">
                                      <p:cBhvr>
                                        <p:cTn id="139" dur="500"/>
                                        <p:tgtEl>
                                          <p:spTgt spid="888880"/>
                                        </p:tgtEl>
                                      </p:cBhvr>
                                    </p:animEffect>
                                    <p:set>
                                      <p:cBhvr>
                                        <p:cTn id="140" dur="1" fill="hold">
                                          <p:stCondLst>
                                            <p:cond delay="499"/>
                                          </p:stCondLst>
                                        </p:cTn>
                                        <p:tgtEl>
                                          <p:spTgt spid="888880"/>
                                        </p:tgtEl>
                                        <p:attrNameLst>
                                          <p:attrName>style.visibility</p:attrName>
                                        </p:attrNameLst>
                                      </p:cBhvr>
                                      <p:to>
                                        <p:strVal val="hidden"/>
                                      </p:to>
                                    </p:set>
                                  </p:childTnLst>
                                </p:cTn>
                              </p:par>
                              <p:par>
                                <p:cTn id="141" presetID="10" presetClass="exit" presetSubtype="0" fill="hold" grpId="2" nodeType="withEffect">
                                  <p:stCondLst>
                                    <p:cond delay="0"/>
                                  </p:stCondLst>
                                  <p:childTnLst>
                                    <p:animEffect transition="out" filter="fade">
                                      <p:cBhvr>
                                        <p:cTn id="142" dur="500"/>
                                        <p:tgtEl>
                                          <p:spTgt spid="888879"/>
                                        </p:tgtEl>
                                      </p:cBhvr>
                                    </p:animEffect>
                                    <p:set>
                                      <p:cBhvr>
                                        <p:cTn id="143" dur="1" fill="hold">
                                          <p:stCondLst>
                                            <p:cond delay="499"/>
                                          </p:stCondLst>
                                        </p:cTn>
                                        <p:tgtEl>
                                          <p:spTgt spid="888879"/>
                                        </p:tgtEl>
                                        <p:attrNameLst>
                                          <p:attrName>style.visibility</p:attrName>
                                        </p:attrNameLst>
                                      </p:cBhvr>
                                      <p:to>
                                        <p:strVal val="hidden"/>
                                      </p:to>
                                    </p:set>
                                  </p:childTnLst>
                                </p:cTn>
                              </p:par>
                              <p:par>
                                <p:cTn id="144" presetID="10" presetClass="exit" presetSubtype="0" fill="hold" grpId="2" nodeType="withEffect">
                                  <p:stCondLst>
                                    <p:cond delay="0"/>
                                  </p:stCondLst>
                                  <p:childTnLst>
                                    <p:animEffect transition="out" filter="fade">
                                      <p:cBhvr>
                                        <p:cTn id="145" dur="500"/>
                                        <p:tgtEl>
                                          <p:spTgt spid="888878"/>
                                        </p:tgtEl>
                                      </p:cBhvr>
                                    </p:animEffect>
                                    <p:set>
                                      <p:cBhvr>
                                        <p:cTn id="146" dur="1" fill="hold">
                                          <p:stCondLst>
                                            <p:cond delay="499"/>
                                          </p:stCondLst>
                                        </p:cTn>
                                        <p:tgtEl>
                                          <p:spTgt spid="888878"/>
                                        </p:tgtEl>
                                        <p:attrNameLst>
                                          <p:attrName>style.visibility</p:attrName>
                                        </p:attrNameLst>
                                      </p:cBhvr>
                                      <p:to>
                                        <p:strVal val="hidden"/>
                                      </p:to>
                                    </p:set>
                                  </p:childTnLst>
                                </p:cTn>
                              </p:par>
                              <p:par>
                                <p:cTn id="147" presetID="10" presetClass="exit" presetSubtype="0" fill="hold" grpId="2" nodeType="withEffect">
                                  <p:stCondLst>
                                    <p:cond delay="0"/>
                                  </p:stCondLst>
                                  <p:childTnLst>
                                    <p:animEffect transition="out" filter="fade">
                                      <p:cBhvr>
                                        <p:cTn id="148" dur="500"/>
                                        <p:tgtEl>
                                          <p:spTgt spid="888890"/>
                                        </p:tgtEl>
                                      </p:cBhvr>
                                    </p:animEffect>
                                    <p:set>
                                      <p:cBhvr>
                                        <p:cTn id="149" dur="1" fill="hold">
                                          <p:stCondLst>
                                            <p:cond delay="499"/>
                                          </p:stCondLst>
                                        </p:cTn>
                                        <p:tgtEl>
                                          <p:spTgt spid="888890"/>
                                        </p:tgtEl>
                                        <p:attrNameLst>
                                          <p:attrName>style.visibility</p:attrName>
                                        </p:attrNameLst>
                                      </p:cBhvr>
                                      <p:to>
                                        <p:strVal val="hidden"/>
                                      </p:to>
                                    </p:set>
                                  </p:childTnLst>
                                </p:cTn>
                              </p:par>
                              <p:par>
                                <p:cTn id="150" presetID="10" presetClass="exit" presetSubtype="0" fill="hold" grpId="2" nodeType="withEffect">
                                  <p:stCondLst>
                                    <p:cond delay="0"/>
                                  </p:stCondLst>
                                  <p:childTnLst>
                                    <p:animEffect transition="out" filter="fade">
                                      <p:cBhvr>
                                        <p:cTn id="151" dur="500"/>
                                        <p:tgtEl>
                                          <p:spTgt spid="888885"/>
                                        </p:tgtEl>
                                      </p:cBhvr>
                                    </p:animEffect>
                                    <p:set>
                                      <p:cBhvr>
                                        <p:cTn id="152" dur="1" fill="hold">
                                          <p:stCondLst>
                                            <p:cond delay="499"/>
                                          </p:stCondLst>
                                        </p:cTn>
                                        <p:tgtEl>
                                          <p:spTgt spid="888885"/>
                                        </p:tgtEl>
                                        <p:attrNameLst>
                                          <p:attrName>style.visibility</p:attrName>
                                        </p:attrNameLst>
                                      </p:cBhvr>
                                      <p:to>
                                        <p:strVal val="hidden"/>
                                      </p:to>
                                    </p:set>
                                  </p:childTnLst>
                                </p:cTn>
                              </p:par>
                              <p:par>
                                <p:cTn id="153" presetID="10" presetClass="exit" presetSubtype="0" fill="hold" grpId="2" nodeType="withEffect">
                                  <p:stCondLst>
                                    <p:cond delay="0"/>
                                  </p:stCondLst>
                                  <p:childTnLst>
                                    <p:animEffect transition="out" filter="fade">
                                      <p:cBhvr>
                                        <p:cTn id="154" dur="500"/>
                                        <p:tgtEl>
                                          <p:spTgt spid="888884"/>
                                        </p:tgtEl>
                                      </p:cBhvr>
                                    </p:animEffect>
                                    <p:set>
                                      <p:cBhvr>
                                        <p:cTn id="155" dur="1" fill="hold">
                                          <p:stCondLst>
                                            <p:cond delay="499"/>
                                          </p:stCondLst>
                                        </p:cTn>
                                        <p:tgtEl>
                                          <p:spTgt spid="888884"/>
                                        </p:tgtEl>
                                        <p:attrNameLst>
                                          <p:attrName>style.visibility</p:attrName>
                                        </p:attrNameLst>
                                      </p:cBhvr>
                                      <p:to>
                                        <p:strVal val="hidden"/>
                                      </p:to>
                                    </p:set>
                                  </p:childTnLst>
                                </p:cTn>
                              </p:par>
                              <p:par>
                                <p:cTn id="156" presetID="10" presetClass="exit" presetSubtype="0" fill="hold" grpId="2" nodeType="withEffect">
                                  <p:stCondLst>
                                    <p:cond delay="0"/>
                                  </p:stCondLst>
                                  <p:childTnLst>
                                    <p:animEffect transition="out" filter="fade">
                                      <p:cBhvr>
                                        <p:cTn id="157" dur="500"/>
                                        <p:tgtEl>
                                          <p:spTgt spid="888876"/>
                                        </p:tgtEl>
                                      </p:cBhvr>
                                    </p:animEffect>
                                    <p:set>
                                      <p:cBhvr>
                                        <p:cTn id="158" dur="1" fill="hold">
                                          <p:stCondLst>
                                            <p:cond delay="499"/>
                                          </p:stCondLst>
                                        </p:cTn>
                                        <p:tgtEl>
                                          <p:spTgt spid="888876"/>
                                        </p:tgtEl>
                                        <p:attrNameLst>
                                          <p:attrName>style.visibility</p:attrName>
                                        </p:attrNameLst>
                                      </p:cBhvr>
                                      <p:to>
                                        <p:strVal val="hidden"/>
                                      </p:to>
                                    </p:set>
                                  </p:childTnLst>
                                </p:cTn>
                              </p:par>
                              <p:par>
                                <p:cTn id="159" presetID="10" presetClass="exit" presetSubtype="0" fill="hold" grpId="2" nodeType="withEffect">
                                  <p:stCondLst>
                                    <p:cond delay="0"/>
                                  </p:stCondLst>
                                  <p:childTnLst>
                                    <p:animEffect transition="out" filter="fade">
                                      <p:cBhvr>
                                        <p:cTn id="160" dur="500"/>
                                        <p:tgtEl>
                                          <p:spTgt spid="888877"/>
                                        </p:tgtEl>
                                      </p:cBhvr>
                                    </p:animEffect>
                                    <p:set>
                                      <p:cBhvr>
                                        <p:cTn id="161" dur="1" fill="hold">
                                          <p:stCondLst>
                                            <p:cond delay="499"/>
                                          </p:stCondLst>
                                        </p:cTn>
                                        <p:tgtEl>
                                          <p:spTgt spid="888877"/>
                                        </p:tgtEl>
                                        <p:attrNameLst>
                                          <p:attrName>style.visibility</p:attrName>
                                        </p:attrNameLst>
                                      </p:cBhvr>
                                      <p:to>
                                        <p:strVal val="hidden"/>
                                      </p:to>
                                    </p:set>
                                  </p:childTnLst>
                                </p:cTn>
                              </p:par>
                              <p:par>
                                <p:cTn id="162" presetID="10" presetClass="exit" presetSubtype="0" fill="hold" grpId="2" nodeType="withEffect">
                                  <p:stCondLst>
                                    <p:cond delay="0"/>
                                  </p:stCondLst>
                                  <p:childTnLst>
                                    <p:animEffect transition="out" filter="fade">
                                      <p:cBhvr>
                                        <p:cTn id="163" dur="500"/>
                                        <p:tgtEl>
                                          <p:spTgt spid="888875"/>
                                        </p:tgtEl>
                                      </p:cBhvr>
                                    </p:animEffect>
                                    <p:set>
                                      <p:cBhvr>
                                        <p:cTn id="164" dur="1" fill="hold">
                                          <p:stCondLst>
                                            <p:cond delay="499"/>
                                          </p:stCondLst>
                                        </p:cTn>
                                        <p:tgtEl>
                                          <p:spTgt spid="888875"/>
                                        </p:tgtEl>
                                        <p:attrNameLst>
                                          <p:attrName>style.visibility</p:attrName>
                                        </p:attrNameLst>
                                      </p:cBhvr>
                                      <p:to>
                                        <p:strVal val="hidden"/>
                                      </p:to>
                                    </p:set>
                                  </p:childTnLst>
                                </p:cTn>
                              </p:par>
                              <p:par>
                                <p:cTn id="165" presetID="22" presetClass="entr" presetSubtype="2" fill="hold" grpId="0" nodeType="withEffect">
                                  <p:stCondLst>
                                    <p:cond delay="0"/>
                                  </p:stCondLst>
                                  <p:childTnLst>
                                    <p:set>
                                      <p:cBhvr>
                                        <p:cTn id="166" dur="1" fill="hold">
                                          <p:stCondLst>
                                            <p:cond delay="0"/>
                                          </p:stCondLst>
                                        </p:cTn>
                                        <p:tgtEl>
                                          <p:spTgt spid="888871"/>
                                        </p:tgtEl>
                                        <p:attrNameLst>
                                          <p:attrName>style.visibility</p:attrName>
                                        </p:attrNameLst>
                                      </p:cBhvr>
                                      <p:to>
                                        <p:strVal val="visible"/>
                                      </p:to>
                                    </p:set>
                                    <p:animEffect transition="in" filter="wipe(right)">
                                      <p:cBhvr>
                                        <p:cTn id="167" dur="500"/>
                                        <p:tgtEl>
                                          <p:spTgt spid="888871"/>
                                        </p:tgtEl>
                                      </p:cBhvr>
                                    </p:animEffect>
                                  </p:childTnLst>
                                </p:cTn>
                              </p:par>
                              <p:par>
                                <p:cTn id="168" presetID="35" presetClass="path" presetSubtype="0" decel="50000" fill="hold" nodeType="withEffect">
                                  <p:stCondLst>
                                    <p:cond delay="0"/>
                                  </p:stCondLst>
                                  <p:childTnLst>
                                    <p:animMotion origin="layout" path="M -1.11111E-6 2.96296E-6 L -0.01007 -0.00093 " pathEditMode="relative" rAng="0" ptsTypes="AA">
                                      <p:cBhvr>
                                        <p:cTn id="169" dur="1000" fill="hold"/>
                                        <p:tgtEl>
                                          <p:spTgt spid="888856"/>
                                        </p:tgtEl>
                                        <p:attrNameLst>
                                          <p:attrName>ppt_x</p:attrName>
                                          <p:attrName>ppt_y</p:attrName>
                                        </p:attrNameLst>
                                      </p:cBhvr>
                                      <p:rCtr x="0" y="0"/>
                                    </p:animMotion>
                                  </p:childTnLst>
                                </p:cTn>
                              </p:par>
                              <p:par>
                                <p:cTn id="170" presetID="63" presetClass="path" presetSubtype="0" decel="50000" fill="hold" nodeType="withEffect">
                                  <p:stCondLst>
                                    <p:cond delay="0"/>
                                  </p:stCondLst>
                                  <p:childTnLst>
                                    <p:animMotion origin="layout" path="M 3.88889E-6 1.11111E-6 L 0.01076 1.11111E-6 " pathEditMode="relative" rAng="0" ptsTypes="AA">
                                      <p:cBhvr>
                                        <p:cTn id="171" dur="1000" fill="hold"/>
                                        <p:tgtEl>
                                          <p:spTgt spid="888857"/>
                                        </p:tgtEl>
                                        <p:attrNameLst>
                                          <p:attrName>ppt_x</p:attrName>
                                          <p:attrName>ppt_y</p:attrName>
                                        </p:attrNameLst>
                                      </p:cBhvr>
                                      <p:rCtr x="0" y="0"/>
                                    </p:animMotion>
                                  </p:childTnLst>
                                </p:cTn>
                              </p:par>
                              <p:par>
                                <p:cTn id="172" presetID="10" presetClass="exit" presetSubtype="0" fill="hold" nodeType="withEffect">
                                  <p:stCondLst>
                                    <p:cond delay="0"/>
                                  </p:stCondLst>
                                  <p:childTnLst>
                                    <p:animEffect transition="out" filter="fade">
                                      <p:cBhvr>
                                        <p:cTn id="173" dur="500"/>
                                        <p:tgtEl>
                                          <p:spTgt spid="888869"/>
                                        </p:tgtEl>
                                      </p:cBhvr>
                                    </p:animEffect>
                                    <p:set>
                                      <p:cBhvr>
                                        <p:cTn id="174" dur="1" fill="hold">
                                          <p:stCondLst>
                                            <p:cond delay="499"/>
                                          </p:stCondLst>
                                        </p:cTn>
                                        <p:tgtEl>
                                          <p:spTgt spid="888869"/>
                                        </p:tgtEl>
                                        <p:attrNameLst>
                                          <p:attrName>style.visibility</p:attrName>
                                        </p:attrNameLst>
                                      </p:cBhvr>
                                      <p:to>
                                        <p:strVal val="hidden"/>
                                      </p:to>
                                    </p:set>
                                  </p:childTnLst>
                                </p:cTn>
                              </p:par>
                              <p:par>
                                <p:cTn id="175" presetID="10" presetClass="exit" presetSubtype="0" fill="hold" grpId="2" nodeType="withEffect">
                                  <p:stCondLst>
                                    <p:cond delay="0"/>
                                  </p:stCondLst>
                                  <p:childTnLst>
                                    <p:animEffect transition="out" filter="fade">
                                      <p:cBhvr>
                                        <p:cTn id="176" dur="500"/>
                                        <p:tgtEl>
                                          <p:spTgt spid="888868"/>
                                        </p:tgtEl>
                                      </p:cBhvr>
                                    </p:animEffect>
                                    <p:set>
                                      <p:cBhvr>
                                        <p:cTn id="177" dur="1" fill="hold">
                                          <p:stCondLst>
                                            <p:cond delay="499"/>
                                          </p:stCondLst>
                                        </p:cTn>
                                        <p:tgtEl>
                                          <p:spTgt spid="888868"/>
                                        </p:tgtEl>
                                        <p:attrNameLst>
                                          <p:attrName>style.visibility</p:attrName>
                                        </p:attrNameLst>
                                      </p:cBhvr>
                                      <p:to>
                                        <p:strVal val="hidden"/>
                                      </p:to>
                                    </p:set>
                                  </p:childTnLst>
                                </p:cTn>
                              </p:par>
                              <p:par>
                                <p:cTn id="178" presetID="10" presetClass="exit" presetSubtype="0" fill="hold" grpId="2" nodeType="withEffect">
                                  <p:stCondLst>
                                    <p:cond delay="0"/>
                                  </p:stCondLst>
                                  <p:childTnLst>
                                    <p:animEffect transition="out" filter="fade">
                                      <p:cBhvr>
                                        <p:cTn id="179" dur="500"/>
                                        <p:tgtEl>
                                          <p:spTgt spid="888866"/>
                                        </p:tgtEl>
                                      </p:cBhvr>
                                    </p:animEffect>
                                    <p:set>
                                      <p:cBhvr>
                                        <p:cTn id="180" dur="1" fill="hold">
                                          <p:stCondLst>
                                            <p:cond delay="499"/>
                                          </p:stCondLst>
                                        </p:cTn>
                                        <p:tgtEl>
                                          <p:spTgt spid="888866"/>
                                        </p:tgtEl>
                                        <p:attrNameLst>
                                          <p:attrName>style.visibility</p:attrName>
                                        </p:attrNameLst>
                                      </p:cBhvr>
                                      <p:to>
                                        <p:strVal val="hidden"/>
                                      </p:to>
                                    </p:set>
                                  </p:childTnLst>
                                </p:cTn>
                              </p:par>
                              <p:par>
                                <p:cTn id="181" presetID="10" presetClass="exit" presetSubtype="0" fill="hold" grpId="2" nodeType="withEffect">
                                  <p:stCondLst>
                                    <p:cond delay="0"/>
                                  </p:stCondLst>
                                  <p:childTnLst>
                                    <p:animEffect transition="out" filter="fade">
                                      <p:cBhvr>
                                        <p:cTn id="182" dur="500"/>
                                        <p:tgtEl>
                                          <p:spTgt spid="888867"/>
                                        </p:tgtEl>
                                      </p:cBhvr>
                                    </p:animEffect>
                                    <p:set>
                                      <p:cBhvr>
                                        <p:cTn id="183" dur="1" fill="hold">
                                          <p:stCondLst>
                                            <p:cond delay="499"/>
                                          </p:stCondLst>
                                        </p:cTn>
                                        <p:tgtEl>
                                          <p:spTgt spid="888867"/>
                                        </p:tgtEl>
                                        <p:attrNameLst>
                                          <p:attrName>style.visibility</p:attrName>
                                        </p:attrNameLst>
                                      </p:cBhvr>
                                      <p:to>
                                        <p:strVal val="hidden"/>
                                      </p:to>
                                    </p:set>
                                  </p:childTnLst>
                                </p:cTn>
                              </p:par>
                              <p:par>
                                <p:cTn id="184" presetID="10" presetClass="exit" presetSubtype="0" fill="hold" grpId="2" nodeType="withEffect">
                                  <p:stCondLst>
                                    <p:cond delay="0"/>
                                  </p:stCondLst>
                                  <p:childTnLst>
                                    <p:animEffect transition="out" filter="fade">
                                      <p:cBhvr>
                                        <p:cTn id="185" dur="500"/>
                                        <p:tgtEl>
                                          <p:spTgt spid="888865"/>
                                        </p:tgtEl>
                                      </p:cBhvr>
                                    </p:animEffect>
                                    <p:set>
                                      <p:cBhvr>
                                        <p:cTn id="186" dur="1" fill="hold">
                                          <p:stCondLst>
                                            <p:cond delay="499"/>
                                          </p:stCondLst>
                                        </p:cTn>
                                        <p:tgtEl>
                                          <p:spTgt spid="888865"/>
                                        </p:tgtEl>
                                        <p:attrNameLst>
                                          <p:attrName>style.visibility</p:attrName>
                                        </p:attrNameLst>
                                      </p:cBhvr>
                                      <p:to>
                                        <p:strVal val="hidden"/>
                                      </p:to>
                                    </p:set>
                                  </p:childTnLst>
                                </p:cTn>
                              </p:par>
                              <p:par>
                                <p:cTn id="187" presetID="10" presetClass="entr" presetSubtype="0" fill="hold" nodeType="withEffect">
                                  <p:stCondLst>
                                    <p:cond delay="0"/>
                                  </p:stCondLst>
                                  <p:childTnLst>
                                    <p:set>
                                      <p:cBhvr>
                                        <p:cTn id="188" dur="1" fill="hold">
                                          <p:stCondLst>
                                            <p:cond delay="0"/>
                                          </p:stCondLst>
                                        </p:cTn>
                                        <p:tgtEl>
                                          <p:spTgt spid="888848"/>
                                        </p:tgtEl>
                                        <p:attrNameLst>
                                          <p:attrName>style.visibility</p:attrName>
                                        </p:attrNameLst>
                                      </p:cBhvr>
                                      <p:to>
                                        <p:strVal val="visible"/>
                                      </p:to>
                                    </p:set>
                                    <p:animEffect transition="in" filter="fade">
                                      <p:cBhvr>
                                        <p:cTn id="189" dur="300"/>
                                        <p:tgtEl>
                                          <p:spTgt spid="888848"/>
                                        </p:tgtEl>
                                      </p:cBhvr>
                                    </p:animEffect>
                                  </p:childTnLst>
                                </p:cTn>
                              </p:par>
                              <p:par>
                                <p:cTn id="190" presetID="10" presetClass="exit" presetSubtype="0" fill="hold" grpId="0" nodeType="withEffect">
                                  <p:stCondLst>
                                    <p:cond delay="0"/>
                                  </p:stCondLst>
                                  <p:childTnLst>
                                    <p:animEffect transition="out" filter="fade">
                                      <p:cBhvr>
                                        <p:cTn id="191" dur="1000"/>
                                        <p:tgtEl>
                                          <p:spTgt spid="888842"/>
                                        </p:tgtEl>
                                      </p:cBhvr>
                                    </p:animEffect>
                                    <p:set>
                                      <p:cBhvr>
                                        <p:cTn id="192" dur="1" fill="hold">
                                          <p:stCondLst>
                                            <p:cond delay="999"/>
                                          </p:stCondLst>
                                        </p:cTn>
                                        <p:tgtEl>
                                          <p:spTgt spid="888842"/>
                                        </p:tgtEl>
                                        <p:attrNameLst>
                                          <p:attrName>style.visibility</p:attrName>
                                        </p:attrNameLst>
                                      </p:cBhvr>
                                      <p:to>
                                        <p:strVal val="hidden"/>
                                      </p:to>
                                    </p:set>
                                  </p:childTnLst>
                                </p:cTn>
                              </p:par>
                              <p:par>
                                <p:cTn id="193" presetID="10" presetClass="exit" presetSubtype="0" fill="hold" grpId="0" nodeType="withEffect">
                                  <p:stCondLst>
                                    <p:cond delay="0"/>
                                  </p:stCondLst>
                                  <p:childTnLst>
                                    <p:animEffect transition="out" filter="fade">
                                      <p:cBhvr>
                                        <p:cTn id="194" dur="1000"/>
                                        <p:tgtEl>
                                          <p:spTgt spid="888845"/>
                                        </p:tgtEl>
                                      </p:cBhvr>
                                    </p:animEffect>
                                    <p:set>
                                      <p:cBhvr>
                                        <p:cTn id="195" dur="1" fill="hold">
                                          <p:stCondLst>
                                            <p:cond delay="999"/>
                                          </p:stCondLst>
                                        </p:cTn>
                                        <p:tgtEl>
                                          <p:spTgt spid="888845"/>
                                        </p:tgtEl>
                                        <p:attrNameLst>
                                          <p:attrName>style.visibility</p:attrName>
                                        </p:attrNameLst>
                                      </p:cBhvr>
                                      <p:to>
                                        <p:strVal val="hidden"/>
                                      </p:to>
                                    </p:set>
                                  </p:childTnLst>
                                </p:cTn>
                              </p:par>
                              <p:par>
                                <p:cTn id="196" presetID="10" presetClass="exit" presetSubtype="0" fill="hold" grpId="0" nodeType="withEffect">
                                  <p:stCondLst>
                                    <p:cond delay="0"/>
                                  </p:stCondLst>
                                  <p:childTnLst>
                                    <p:animEffect transition="out" filter="fade">
                                      <p:cBhvr>
                                        <p:cTn id="197" dur="1000"/>
                                        <p:tgtEl>
                                          <p:spTgt spid="888850"/>
                                        </p:tgtEl>
                                      </p:cBhvr>
                                    </p:animEffect>
                                    <p:set>
                                      <p:cBhvr>
                                        <p:cTn id="198" dur="1" fill="hold">
                                          <p:stCondLst>
                                            <p:cond delay="999"/>
                                          </p:stCondLst>
                                        </p:cTn>
                                        <p:tgtEl>
                                          <p:spTgt spid="888850"/>
                                        </p:tgtEl>
                                        <p:attrNameLst>
                                          <p:attrName>style.visibility</p:attrName>
                                        </p:attrNameLst>
                                      </p:cBhvr>
                                      <p:to>
                                        <p:strVal val="hidden"/>
                                      </p:to>
                                    </p:set>
                                  </p:childTnLst>
                                </p:cTn>
                              </p:par>
                              <p:par>
                                <p:cTn id="199" presetID="22" presetClass="entr" presetSubtype="2" fill="hold" grpId="0" nodeType="withEffect">
                                  <p:stCondLst>
                                    <p:cond delay="0"/>
                                  </p:stCondLst>
                                  <p:childTnLst>
                                    <p:set>
                                      <p:cBhvr>
                                        <p:cTn id="200" dur="1" fill="hold">
                                          <p:stCondLst>
                                            <p:cond delay="0"/>
                                          </p:stCondLst>
                                        </p:cTn>
                                        <p:tgtEl>
                                          <p:spTgt spid="888874"/>
                                        </p:tgtEl>
                                        <p:attrNameLst>
                                          <p:attrName>style.visibility</p:attrName>
                                        </p:attrNameLst>
                                      </p:cBhvr>
                                      <p:to>
                                        <p:strVal val="visible"/>
                                      </p:to>
                                    </p:set>
                                    <p:animEffect transition="in" filter="wipe(right)">
                                      <p:cBhvr>
                                        <p:cTn id="201" dur="200"/>
                                        <p:tgtEl>
                                          <p:spTgt spid="888874"/>
                                        </p:tgtEl>
                                      </p:cBhvr>
                                    </p:animEffect>
                                  </p:childTnLst>
                                </p:cTn>
                              </p:par>
                              <p:par>
                                <p:cTn id="202" presetID="1" presetClass="emph" presetSubtype="2" repeatCount="4000" fill="hold" nodeType="withEffect">
                                  <p:stCondLst>
                                    <p:cond delay="0"/>
                                  </p:stCondLst>
                                  <p:childTnLst>
                                    <p:animClr clrSpc="rgb" dir="cw">
                                      <p:cBhvr>
                                        <p:cTn id="203" dur="1150" fill="hold"/>
                                        <p:tgtEl>
                                          <p:spTgt spid="888874"/>
                                        </p:tgtEl>
                                        <p:attrNameLst>
                                          <p:attrName>fillcolor</p:attrName>
                                        </p:attrNameLst>
                                      </p:cBhvr>
                                      <p:to>
                                        <a:srgbClr val="FFFF00"/>
                                      </p:to>
                                    </p:animClr>
                                    <p:set>
                                      <p:cBhvr>
                                        <p:cTn id="204" dur="1150" fill="hold"/>
                                        <p:tgtEl>
                                          <p:spTgt spid="888874"/>
                                        </p:tgtEl>
                                        <p:attrNameLst>
                                          <p:attrName>fill.type</p:attrName>
                                        </p:attrNameLst>
                                      </p:cBhvr>
                                      <p:to>
                                        <p:strVal val="solid"/>
                                      </p:to>
                                    </p:set>
                                    <p:set>
                                      <p:cBhvr>
                                        <p:cTn id="205" dur="1150" fill="hold"/>
                                        <p:tgtEl>
                                          <p:spTgt spid="888874"/>
                                        </p:tgtEl>
                                        <p:attrNameLst>
                                          <p:attrName>fill.on</p:attrName>
                                        </p:attrNameLst>
                                      </p:cBhvr>
                                      <p:to>
                                        <p:strVal val="true"/>
                                      </p:to>
                                    </p:set>
                                  </p:childTnLst>
                                </p:cTn>
                              </p:par>
                              <p:par>
                                <p:cTn id="206" presetID="22" presetClass="entr" presetSubtype="2" fill="hold" grpId="0" nodeType="withEffect">
                                  <p:stCondLst>
                                    <p:cond delay="0"/>
                                  </p:stCondLst>
                                  <p:childTnLst>
                                    <p:set>
                                      <p:cBhvr>
                                        <p:cTn id="207" dur="1" fill="hold">
                                          <p:stCondLst>
                                            <p:cond delay="0"/>
                                          </p:stCondLst>
                                        </p:cTn>
                                        <p:tgtEl>
                                          <p:spTgt spid="888873"/>
                                        </p:tgtEl>
                                        <p:attrNameLst>
                                          <p:attrName>style.visibility</p:attrName>
                                        </p:attrNameLst>
                                      </p:cBhvr>
                                      <p:to>
                                        <p:strVal val="visible"/>
                                      </p:to>
                                    </p:set>
                                    <p:animEffect transition="in" filter="wipe(right)">
                                      <p:cBhvr>
                                        <p:cTn id="208" dur="200"/>
                                        <p:tgtEl>
                                          <p:spTgt spid="888873"/>
                                        </p:tgtEl>
                                      </p:cBhvr>
                                    </p:animEffect>
                                  </p:childTnLst>
                                </p:cTn>
                              </p:par>
                              <p:par>
                                <p:cTn id="209" presetID="1" presetClass="emph" presetSubtype="2" repeatCount="4000" fill="hold" nodeType="withEffect">
                                  <p:stCondLst>
                                    <p:cond delay="0"/>
                                  </p:stCondLst>
                                  <p:childTnLst>
                                    <p:animClr clrSpc="rgb" dir="cw">
                                      <p:cBhvr>
                                        <p:cTn id="210" dur="1200" fill="hold"/>
                                        <p:tgtEl>
                                          <p:spTgt spid="888873"/>
                                        </p:tgtEl>
                                        <p:attrNameLst>
                                          <p:attrName>fillcolor</p:attrName>
                                        </p:attrNameLst>
                                      </p:cBhvr>
                                      <p:to>
                                        <a:srgbClr val="FFFF00"/>
                                      </p:to>
                                    </p:animClr>
                                    <p:set>
                                      <p:cBhvr>
                                        <p:cTn id="211" dur="1200" fill="hold"/>
                                        <p:tgtEl>
                                          <p:spTgt spid="888873"/>
                                        </p:tgtEl>
                                        <p:attrNameLst>
                                          <p:attrName>fill.type</p:attrName>
                                        </p:attrNameLst>
                                      </p:cBhvr>
                                      <p:to>
                                        <p:strVal val="solid"/>
                                      </p:to>
                                    </p:set>
                                    <p:set>
                                      <p:cBhvr>
                                        <p:cTn id="212" dur="1200" fill="hold"/>
                                        <p:tgtEl>
                                          <p:spTgt spid="888873"/>
                                        </p:tgtEl>
                                        <p:attrNameLst>
                                          <p:attrName>fill.on</p:attrName>
                                        </p:attrNameLst>
                                      </p:cBhvr>
                                      <p:to>
                                        <p:strVal val="true"/>
                                      </p:to>
                                    </p:set>
                                  </p:childTnLst>
                                </p:cTn>
                              </p:par>
                              <p:par>
                                <p:cTn id="213" presetID="22" presetClass="entr" presetSubtype="2" fill="hold" grpId="0" nodeType="withEffect">
                                  <p:stCondLst>
                                    <p:cond delay="0"/>
                                  </p:stCondLst>
                                  <p:childTnLst>
                                    <p:set>
                                      <p:cBhvr>
                                        <p:cTn id="214" dur="1" fill="hold">
                                          <p:stCondLst>
                                            <p:cond delay="0"/>
                                          </p:stCondLst>
                                        </p:cTn>
                                        <p:tgtEl>
                                          <p:spTgt spid="888872"/>
                                        </p:tgtEl>
                                        <p:attrNameLst>
                                          <p:attrName>style.visibility</p:attrName>
                                        </p:attrNameLst>
                                      </p:cBhvr>
                                      <p:to>
                                        <p:strVal val="visible"/>
                                      </p:to>
                                    </p:set>
                                    <p:animEffect transition="in" filter="wipe(right)">
                                      <p:cBhvr>
                                        <p:cTn id="215" dur="200"/>
                                        <p:tgtEl>
                                          <p:spTgt spid="888872"/>
                                        </p:tgtEl>
                                      </p:cBhvr>
                                    </p:animEffect>
                                  </p:childTnLst>
                                </p:cTn>
                              </p:par>
                              <p:par>
                                <p:cTn id="216" presetID="1" presetClass="emph" presetSubtype="2" repeatCount="4000" fill="hold" nodeType="withEffect">
                                  <p:stCondLst>
                                    <p:cond delay="0"/>
                                  </p:stCondLst>
                                  <p:childTnLst>
                                    <p:animClr clrSpc="rgb" dir="cw">
                                      <p:cBhvr>
                                        <p:cTn id="217" dur="1200" fill="hold"/>
                                        <p:tgtEl>
                                          <p:spTgt spid="888872"/>
                                        </p:tgtEl>
                                        <p:attrNameLst>
                                          <p:attrName>fillcolor</p:attrName>
                                        </p:attrNameLst>
                                      </p:cBhvr>
                                      <p:to>
                                        <a:srgbClr val="FFFF00"/>
                                      </p:to>
                                    </p:animClr>
                                    <p:set>
                                      <p:cBhvr>
                                        <p:cTn id="218" dur="1200" fill="hold"/>
                                        <p:tgtEl>
                                          <p:spTgt spid="888872"/>
                                        </p:tgtEl>
                                        <p:attrNameLst>
                                          <p:attrName>fill.type</p:attrName>
                                        </p:attrNameLst>
                                      </p:cBhvr>
                                      <p:to>
                                        <p:strVal val="solid"/>
                                      </p:to>
                                    </p:set>
                                    <p:set>
                                      <p:cBhvr>
                                        <p:cTn id="219" dur="1200" fill="hold"/>
                                        <p:tgtEl>
                                          <p:spTgt spid="888872"/>
                                        </p:tgtEl>
                                        <p:attrNameLst>
                                          <p:attrName>fill.on</p:attrName>
                                        </p:attrNameLst>
                                      </p:cBhvr>
                                      <p:to>
                                        <p:strVal val="true"/>
                                      </p:to>
                                    </p:set>
                                  </p:childTnLst>
                                </p:cTn>
                              </p:par>
                              <p:par>
                                <p:cTn id="220" presetID="22" presetClass="exit" presetSubtype="1" fill="hold" grpId="0" nodeType="withEffect">
                                  <p:stCondLst>
                                    <p:cond delay="200"/>
                                  </p:stCondLst>
                                  <p:childTnLst>
                                    <p:animEffect transition="out" filter="wipe(up)">
                                      <p:cBhvr>
                                        <p:cTn id="221" dur="2000"/>
                                        <p:tgtEl>
                                          <p:spTgt spid="888851"/>
                                        </p:tgtEl>
                                      </p:cBhvr>
                                    </p:animEffect>
                                    <p:set>
                                      <p:cBhvr>
                                        <p:cTn id="222" dur="1" fill="hold">
                                          <p:stCondLst>
                                            <p:cond delay="1999"/>
                                          </p:stCondLst>
                                        </p:cTn>
                                        <p:tgtEl>
                                          <p:spTgt spid="888851"/>
                                        </p:tgtEl>
                                        <p:attrNameLst>
                                          <p:attrName>style.visibility</p:attrName>
                                        </p:attrNameLst>
                                      </p:cBhvr>
                                      <p:to>
                                        <p:strVal val="hidden"/>
                                      </p:to>
                                    </p:set>
                                  </p:childTnLst>
                                </p:cTn>
                              </p:par>
                              <p:par>
                                <p:cTn id="223" presetID="63" presetClass="path" presetSubtype="0" decel="50000" fill="hold" nodeType="withEffect">
                                  <p:stCondLst>
                                    <p:cond delay="400"/>
                                  </p:stCondLst>
                                  <p:childTnLst>
                                    <p:animMotion origin="layout" path="M 3.88889E-6 1.11111E-6 L 0.01076 1.11111E-6 " pathEditMode="relative" rAng="0" ptsTypes="AA">
                                      <p:cBhvr>
                                        <p:cTn id="224" dur="1000" fill="hold"/>
                                        <p:tgtEl>
                                          <p:spTgt spid="4"/>
                                        </p:tgtEl>
                                        <p:attrNameLst>
                                          <p:attrName>ppt_x</p:attrName>
                                          <p:attrName>ppt_y</p:attrName>
                                        </p:attrNameLst>
                                      </p:cBhvr>
                                      <p:rCtr x="0" y="0"/>
                                    </p:animMotion>
                                  </p:childTnLst>
                                </p:cTn>
                              </p:par>
                              <p:par>
                                <p:cTn id="225" presetID="35" presetClass="path" presetSubtype="0" decel="50000" fill="hold" nodeType="withEffect">
                                  <p:stCondLst>
                                    <p:cond delay="500"/>
                                  </p:stCondLst>
                                  <p:childTnLst>
                                    <p:animMotion origin="layout" path="M -1.11111E-6 2.96296E-6 L -0.01007 -0.00093 " pathEditMode="relative" rAng="0" ptsTypes="AA">
                                      <p:cBhvr>
                                        <p:cTn id="226" dur="1000" fill="hold"/>
                                        <p:tgtEl>
                                          <p:spTgt spid="3"/>
                                        </p:tgtEl>
                                        <p:attrNameLst>
                                          <p:attrName>ppt_x</p:attrName>
                                          <p:attrName>ppt_y</p:attrName>
                                        </p:attrNameLst>
                                      </p:cBhvr>
                                      <p:rCtr x="0" y="0"/>
                                    </p:animMotion>
                                  </p:childTnLst>
                                </p:cTn>
                              </p:par>
                              <p:par>
                                <p:cTn id="227" presetID="22" presetClass="exit" presetSubtype="1" fill="hold" grpId="0" nodeType="withEffect">
                                  <p:stCondLst>
                                    <p:cond delay="500"/>
                                  </p:stCondLst>
                                  <p:childTnLst>
                                    <p:animEffect transition="out" filter="wipe(up)">
                                      <p:cBhvr>
                                        <p:cTn id="228" dur="2000"/>
                                        <p:tgtEl>
                                          <p:spTgt spid="888852"/>
                                        </p:tgtEl>
                                      </p:cBhvr>
                                    </p:animEffect>
                                    <p:set>
                                      <p:cBhvr>
                                        <p:cTn id="229" dur="1" fill="hold">
                                          <p:stCondLst>
                                            <p:cond delay="1999"/>
                                          </p:stCondLst>
                                        </p:cTn>
                                        <p:tgtEl>
                                          <p:spTgt spid="888852"/>
                                        </p:tgtEl>
                                        <p:attrNameLst>
                                          <p:attrName>style.visibility</p:attrName>
                                        </p:attrNameLst>
                                      </p:cBhvr>
                                      <p:to>
                                        <p:strVal val="hidden"/>
                                      </p:to>
                                    </p:set>
                                  </p:childTnLst>
                                </p:cTn>
                              </p:par>
                              <p:par>
                                <p:cTn id="230" presetID="47" presetClass="entr" presetSubtype="0" fill="hold" grpId="0" nodeType="withEffect">
                                  <p:stCondLst>
                                    <p:cond delay="0"/>
                                  </p:stCondLst>
                                  <p:childTnLst>
                                    <p:set>
                                      <p:cBhvr>
                                        <p:cTn id="231" dur="1" fill="hold">
                                          <p:stCondLst>
                                            <p:cond delay="0"/>
                                          </p:stCondLst>
                                        </p:cTn>
                                        <p:tgtEl>
                                          <p:spTgt spid="888853"/>
                                        </p:tgtEl>
                                        <p:attrNameLst>
                                          <p:attrName>style.visibility</p:attrName>
                                        </p:attrNameLst>
                                      </p:cBhvr>
                                      <p:to>
                                        <p:strVal val="visible"/>
                                      </p:to>
                                    </p:set>
                                    <p:animEffect transition="in" filter="fade">
                                      <p:cBhvr>
                                        <p:cTn id="232" dur="1500"/>
                                        <p:tgtEl>
                                          <p:spTgt spid="888853"/>
                                        </p:tgtEl>
                                      </p:cBhvr>
                                    </p:animEffect>
                                    <p:anim calcmode="lin" valueType="num">
                                      <p:cBhvr>
                                        <p:cTn id="233" dur="1500" fill="hold"/>
                                        <p:tgtEl>
                                          <p:spTgt spid="888853"/>
                                        </p:tgtEl>
                                        <p:attrNameLst>
                                          <p:attrName>ppt_x</p:attrName>
                                        </p:attrNameLst>
                                      </p:cBhvr>
                                      <p:tavLst>
                                        <p:tav tm="0">
                                          <p:val>
                                            <p:strVal val="#ppt_x"/>
                                          </p:val>
                                        </p:tav>
                                        <p:tav tm="100000">
                                          <p:val>
                                            <p:strVal val="#ppt_x"/>
                                          </p:val>
                                        </p:tav>
                                      </p:tavLst>
                                    </p:anim>
                                    <p:anim calcmode="lin" valueType="num">
                                      <p:cBhvr>
                                        <p:cTn id="234" dur="1500" fill="hold"/>
                                        <p:tgtEl>
                                          <p:spTgt spid="888853"/>
                                        </p:tgtEl>
                                        <p:attrNameLst>
                                          <p:attrName>ppt_y</p:attrName>
                                        </p:attrNameLst>
                                      </p:cBhvr>
                                      <p:tavLst>
                                        <p:tav tm="0">
                                          <p:val>
                                            <p:strVal val="#ppt_y-.1"/>
                                          </p:val>
                                        </p:tav>
                                        <p:tav tm="100000">
                                          <p:val>
                                            <p:strVal val="#ppt_y"/>
                                          </p:val>
                                        </p:tav>
                                      </p:tavLst>
                                    </p:anim>
                                  </p:childTnLst>
                                </p:cTn>
                              </p:par>
                              <p:par>
                                <p:cTn id="235" presetID="22" presetClass="exit" presetSubtype="1" fill="hold" grpId="1" nodeType="withEffect">
                                  <p:stCondLst>
                                    <p:cond delay="1900"/>
                                  </p:stCondLst>
                                  <p:childTnLst>
                                    <p:animEffect transition="out" filter="wipe(up)">
                                      <p:cBhvr>
                                        <p:cTn id="236" dur="2700"/>
                                        <p:tgtEl>
                                          <p:spTgt spid="888853"/>
                                        </p:tgtEl>
                                      </p:cBhvr>
                                    </p:animEffect>
                                    <p:set>
                                      <p:cBhvr>
                                        <p:cTn id="237" dur="1" fill="hold">
                                          <p:stCondLst>
                                            <p:cond delay="2699"/>
                                          </p:stCondLst>
                                        </p:cTn>
                                        <p:tgtEl>
                                          <p:spTgt spid="888853"/>
                                        </p:tgtEl>
                                        <p:attrNameLst>
                                          <p:attrName>style.visibility</p:attrName>
                                        </p:attrNameLst>
                                      </p:cBhvr>
                                      <p:to>
                                        <p:strVal val="hidden"/>
                                      </p:to>
                                    </p:set>
                                  </p:childTnLst>
                                </p:cTn>
                              </p:par>
                            </p:childTnLst>
                          </p:cTn>
                        </p:par>
                        <p:par>
                          <p:cTn id="238" fill="hold">
                            <p:stCondLst>
                              <p:cond delay="500"/>
                            </p:stCondLst>
                            <p:childTnLst>
                              <p:par>
                                <p:cTn id="239" presetID="35" presetClass="path" presetSubtype="0" decel="50000" fill="hold" nodeType="afterEffect">
                                  <p:stCondLst>
                                    <p:cond delay="0"/>
                                  </p:stCondLst>
                                  <p:childTnLst>
                                    <p:animMotion origin="layout" path="M -1.11111E-6 2.96296E-6 L -0.01007 -0.00093 " pathEditMode="relative" rAng="0" ptsTypes="AA">
                                      <p:cBhvr>
                                        <p:cTn id="240" dur="1000" spd="-100000" fill="hold"/>
                                        <p:tgtEl>
                                          <p:spTgt spid="888856"/>
                                        </p:tgtEl>
                                        <p:attrNameLst>
                                          <p:attrName>ppt_x</p:attrName>
                                          <p:attrName>ppt_y</p:attrName>
                                        </p:attrNameLst>
                                      </p:cBhvr>
                                      <p:rCtr x="0" y="0"/>
                                    </p:animMotion>
                                  </p:childTnLst>
                                </p:cTn>
                              </p:par>
                              <p:par>
                                <p:cTn id="241" presetID="63" presetClass="path" presetSubtype="0" decel="50000" fill="hold" nodeType="withEffect">
                                  <p:stCondLst>
                                    <p:cond delay="0"/>
                                  </p:stCondLst>
                                  <p:childTnLst>
                                    <p:animMotion origin="layout" path="M 3.88889E-6 1.11111E-6 L 0.01076 1.11111E-6 " pathEditMode="relative" rAng="0" ptsTypes="AA">
                                      <p:cBhvr>
                                        <p:cTn id="242" dur="1000" spd="-100000" fill="hold"/>
                                        <p:tgtEl>
                                          <p:spTgt spid="888857"/>
                                        </p:tgtEl>
                                        <p:attrNameLst>
                                          <p:attrName>ppt_x</p:attrName>
                                          <p:attrName>ppt_y</p:attrName>
                                        </p:attrNameLst>
                                      </p:cBhvr>
                                      <p:rCtr x="0" y="0"/>
                                    </p:animMotion>
                                  </p:childTnLst>
                                </p:cTn>
                              </p:par>
                              <p:par>
                                <p:cTn id="243" presetID="10" presetClass="exit" presetSubtype="0" fill="hold" grpId="1" nodeType="withEffect">
                                  <p:stCondLst>
                                    <p:cond delay="0"/>
                                  </p:stCondLst>
                                  <p:childTnLst>
                                    <p:animEffect transition="out" filter="fade">
                                      <p:cBhvr>
                                        <p:cTn id="244" dur="500"/>
                                        <p:tgtEl>
                                          <p:spTgt spid="888874"/>
                                        </p:tgtEl>
                                      </p:cBhvr>
                                    </p:animEffect>
                                    <p:set>
                                      <p:cBhvr>
                                        <p:cTn id="245" dur="1" fill="hold">
                                          <p:stCondLst>
                                            <p:cond delay="499"/>
                                          </p:stCondLst>
                                        </p:cTn>
                                        <p:tgtEl>
                                          <p:spTgt spid="888874"/>
                                        </p:tgtEl>
                                        <p:attrNameLst>
                                          <p:attrName>style.visibility</p:attrName>
                                        </p:attrNameLst>
                                      </p:cBhvr>
                                      <p:to>
                                        <p:strVal val="hidden"/>
                                      </p:to>
                                    </p:set>
                                  </p:childTnLst>
                                </p:cTn>
                              </p:par>
                              <p:par>
                                <p:cTn id="246" presetID="10" presetClass="exit" presetSubtype="0" fill="hold" grpId="1" nodeType="withEffect">
                                  <p:stCondLst>
                                    <p:cond delay="0"/>
                                  </p:stCondLst>
                                  <p:childTnLst>
                                    <p:animEffect transition="out" filter="fade">
                                      <p:cBhvr>
                                        <p:cTn id="247" dur="500"/>
                                        <p:tgtEl>
                                          <p:spTgt spid="888873"/>
                                        </p:tgtEl>
                                      </p:cBhvr>
                                    </p:animEffect>
                                    <p:set>
                                      <p:cBhvr>
                                        <p:cTn id="248" dur="1" fill="hold">
                                          <p:stCondLst>
                                            <p:cond delay="499"/>
                                          </p:stCondLst>
                                        </p:cTn>
                                        <p:tgtEl>
                                          <p:spTgt spid="888873"/>
                                        </p:tgtEl>
                                        <p:attrNameLst>
                                          <p:attrName>style.visibility</p:attrName>
                                        </p:attrNameLst>
                                      </p:cBhvr>
                                      <p:to>
                                        <p:strVal val="hidden"/>
                                      </p:to>
                                    </p:set>
                                  </p:childTnLst>
                                </p:cTn>
                              </p:par>
                            </p:childTnLst>
                          </p:cTn>
                        </p:par>
                        <p:par>
                          <p:cTn id="249" fill="hold">
                            <p:stCondLst>
                              <p:cond delay="1500"/>
                            </p:stCondLst>
                            <p:childTnLst>
                              <p:par>
                                <p:cTn id="250" presetID="35" presetClass="path" presetSubtype="0" decel="50000" fill="hold" nodeType="afterEffect">
                                  <p:stCondLst>
                                    <p:cond delay="0"/>
                                  </p:stCondLst>
                                  <p:childTnLst>
                                    <p:animMotion origin="layout" path="M -1.11111E-6 2.96296E-6 L -0.01007 -0.00093 " pathEditMode="relative" rAng="0" ptsTypes="AA">
                                      <p:cBhvr>
                                        <p:cTn id="251" dur="1000" spd="-100000" fill="hold"/>
                                        <p:tgtEl>
                                          <p:spTgt spid="3"/>
                                        </p:tgtEl>
                                        <p:attrNameLst>
                                          <p:attrName>ppt_x</p:attrName>
                                          <p:attrName>ppt_y</p:attrName>
                                        </p:attrNameLst>
                                      </p:cBhvr>
                                      <p:rCtr x="0" y="0"/>
                                    </p:animMotion>
                                  </p:childTnLst>
                                </p:cTn>
                              </p:par>
                              <p:par>
                                <p:cTn id="252" presetID="63" presetClass="path" presetSubtype="0" decel="50000" fill="hold" nodeType="withEffect">
                                  <p:stCondLst>
                                    <p:cond delay="0"/>
                                  </p:stCondLst>
                                  <p:childTnLst>
                                    <p:animMotion origin="layout" path="M 3.88889E-6 1.11111E-6 L 0.01076 1.11111E-6 " pathEditMode="relative" rAng="0" ptsTypes="AA">
                                      <p:cBhvr>
                                        <p:cTn id="253" dur="1000" spd="-100000" fill="hold"/>
                                        <p:tgtEl>
                                          <p:spTgt spid="4"/>
                                        </p:tgtEl>
                                        <p:attrNameLst>
                                          <p:attrName>ppt_x</p:attrName>
                                          <p:attrName>ppt_y</p:attrName>
                                        </p:attrNameLst>
                                      </p:cBhvr>
                                      <p:rCtr x="0" y="0"/>
                                    </p:animMotion>
                                  </p:childTnLst>
                                </p:cTn>
                              </p:par>
                              <p:par>
                                <p:cTn id="254" presetID="10" presetClass="exit" presetSubtype="0" fill="hold" grpId="1" nodeType="withEffect">
                                  <p:stCondLst>
                                    <p:cond delay="0"/>
                                  </p:stCondLst>
                                  <p:childTnLst>
                                    <p:animEffect transition="out" filter="fade">
                                      <p:cBhvr>
                                        <p:cTn id="255" dur="500"/>
                                        <p:tgtEl>
                                          <p:spTgt spid="888872"/>
                                        </p:tgtEl>
                                      </p:cBhvr>
                                    </p:animEffect>
                                    <p:set>
                                      <p:cBhvr>
                                        <p:cTn id="256" dur="1" fill="hold">
                                          <p:stCondLst>
                                            <p:cond delay="499"/>
                                          </p:stCondLst>
                                        </p:cTn>
                                        <p:tgtEl>
                                          <p:spTgt spid="888872"/>
                                        </p:tgtEl>
                                        <p:attrNameLst>
                                          <p:attrName>style.visibility</p:attrName>
                                        </p:attrNameLst>
                                      </p:cBhvr>
                                      <p:to>
                                        <p:strVal val="hidden"/>
                                      </p:to>
                                    </p:set>
                                  </p:childTnLst>
                                </p:cTn>
                              </p:par>
                              <p:par>
                                <p:cTn id="257" presetID="10" presetClass="exit" presetSubtype="0" fill="hold" nodeType="withEffect">
                                  <p:stCondLst>
                                    <p:cond delay="0"/>
                                  </p:stCondLst>
                                  <p:childTnLst>
                                    <p:animEffect transition="out" filter="fade">
                                      <p:cBhvr>
                                        <p:cTn id="258" dur="500"/>
                                        <p:tgtEl>
                                          <p:spTgt spid="888848"/>
                                        </p:tgtEl>
                                      </p:cBhvr>
                                    </p:animEffect>
                                    <p:set>
                                      <p:cBhvr>
                                        <p:cTn id="259" dur="1" fill="hold">
                                          <p:stCondLst>
                                            <p:cond delay="499"/>
                                          </p:stCondLst>
                                        </p:cTn>
                                        <p:tgtEl>
                                          <p:spTgt spid="888848"/>
                                        </p:tgtEl>
                                        <p:attrNameLst>
                                          <p:attrName>style.visibility</p:attrName>
                                        </p:attrNameLst>
                                      </p:cBhvr>
                                      <p:to>
                                        <p:strVal val="hidden"/>
                                      </p:to>
                                    </p:set>
                                  </p:childTnLst>
                                </p:cTn>
                              </p:par>
                              <p:par>
                                <p:cTn id="260" presetID="22" presetClass="entr" presetSubtype="2" fill="hold" grpId="0" nodeType="withEffect">
                                  <p:stCondLst>
                                    <p:cond delay="0"/>
                                  </p:stCondLst>
                                  <p:childTnLst>
                                    <p:set>
                                      <p:cBhvr>
                                        <p:cTn id="261" dur="1" fill="hold">
                                          <p:stCondLst>
                                            <p:cond delay="0"/>
                                          </p:stCondLst>
                                        </p:cTn>
                                        <p:tgtEl>
                                          <p:spTgt spid="888883"/>
                                        </p:tgtEl>
                                        <p:attrNameLst>
                                          <p:attrName>style.visibility</p:attrName>
                                        </p:attrNameLst>
                                      </p:cBhvr>
                                      <p:to>
                                        <p:strVal val="visible"/>
                                      </p:to>
                                    </p:set>
                                    <p:animEffect transition="in" filter="wipe(right)">
                                      <p:cBhvr>
                                        <p:cTn id="262" dur="200"/>
                                        <p:tgtEl>
                                          <p:spTgt spid="888883"/>
                                        </p:tgtEl>
                                      </p:cBhvr>
                                    </p:animEffect>
                                  </p:childTnLst>
                                </p:cTn>
                              </p:par>
                              <p:par>
                                <p:cTn id="263" presetID="10" presetClass="exit" presetSubtype="0" repeatCount="indefinite" fill="hold" grpId="1" nodeType="withEffect">
                                  <p:stCondLst>
                                    <p:cond delay="100"/>
                                  </p:stCondLst>
                                  <p:endCondLst>
                                    <p:cond evt="onNext" delay="0">
                                      <p:tgtEl>
                                        <p:sldTgt/>
                                      </p:tgtEl>
                                    </p:cond>
                                  </p:endCondLst>
                                  <p:childTnLst>
                                    <p:animEffect transition="out" filter="fade">
                                      <p:cBhvr>
                                        <p:cTn id="264" dur="2000"/>
                                        <p:tgtEl>
                                          <p:spTgt spid="888883"/>
                                        </p:tgtEl>
                                      </p:cBhvr>
                                    </p:animEffect>
                                    <p:set>
                                      <p:cBhvr>
                                        <p:cTn id="265" dur="1" fill="hold">
                                          <p:stCondLst>
                                            <p:cond delay="1999"/>
                                          </p:stCondLst>
                                        </p:cTn>
                                        <p:tgtEl>
                                          <p:spTgt spid="888883"/>
                                        </p:tgtEl>
                                        <p:attrNameLst>
                                          <p:attrName>style.visibility</p:attrName>
                                        </p:attrNameLst>
                                      </p:cBhvr>
                                      <p:to>
                                        <p:strVal val="hidden"/>
                                      </p:to>
                                    </p:set>
                                  </p:childTnLst>
                                </p:cTn>
                              </p:par>
                              <p:par>
                                <p:cTn id="266" presetID="1" presetClass="emph" presetSubtype="2" repeatCount="indefinite" fill="hold" nodeType="withEffect">
                                  <p:stCondLst>
                                    <p:cond delay="100"/>
                                  </p:stCondLst>
                                  <p:endCondLst>
                                    <p:cond evt="onNext" delay="0">
                                      <p:tgtEl>
                                        <p:sldTgt/>
                                      </p:tgtEl>
                                    </p:cond>
                                  </p:endCondLst>
                                  <p:childTnLst>
                                    <p:animClr clrSpc="rgb" dir="cw">
                                      <p:cBhvr>
                                        <p:cTn id="267" dur="500" fill="hold"/>
                                        <p:tgtEl>
                                          <p:spTgt spid="888883"/>
                                        </p:tgtEl>
                                        <p:attrNameLst>
                                          <p:attrName>fillcolor</p:attrName>
                                        </p:attrNameLst>
                                      </p:cBhvr>
                                      <p:to>
                                        <a:srgbClr val="FFFF00"/>
                                      </p:to>
                                    </p:animClr>
                                    <p:set>
                                      <p:cBhvr>
                                        <p:cTn id="268" dur="500" fill="hold"/>
                                        <p:tgtEl>
                                          <p:spTgt spid="888883"/>
                                        </p:tgtEl>
                                        <p:attrNameLst>
                                          <p:attrName>fill.type</p:attrName>
                                        </p:attrNameLst>
                                      </p:cBhvr>
                                      <p:to>
                                        <p:strVal val="solid"/>
                                      </p:to>
                                    </p:set>
                                    <p:set>
                                      <p:cBhvr>
                                        <p:cTn id="269" dur="500" fill="hold"/>
                                        <p:tgtEl>
                                          <p:spTgt spid="888883"/>
                                        </p:tgtEl>
                                        <p:attrNameLst>
                                          <p:attrName>fill.on</p:attrName>
                                        </p:attrNameLst>
                                      </p:cBhvr>
                                      <p:to>
                                        <p:strVal val="true"/>
                                      </p:to>
                                    </p:set>
                                  </p:childTnLst>
                                </p:cTn>
                              </p:par>
                              <p:par>
                                <p:cTn id="270" presetID="22" presetClass="entr" presetSubtype="2" fill="hold" grpId="0" nodeType="withEffect">
                                  <p:stCondLst>
                                    <p:cond delay="200"/>
                                  </p:stCondLst>
                                  <p:childTnLst>
                                    <p:set>
                                      <p:cBhvr>
                                        <p:cTn id="271" dur="1" fill="hold">
                                          <p:stCondLst>
                                            <p:cond delay="0"/>
                                          </p:stCondLst>
                                        </p:cTn>
                                        <p:tgtEl>
                                          <p:spTgt spid="888882"/>
                                        </p:tgtEl>
                                        <p:attrNameLst>
                                          <p:attrName>style.visibility</p:attrName>
                                        </p:attrNameLst>
                                      </p:cBhvr>
                                      <p:to>
                                        <p:strVal val="visible"/>
                                      </p:to>
                                    </p:set>
                                    <p:animEffect transition="in" filter="wipe(right)">
                                      <p:cBhvr>
                                        <p:cTn id="272" dur="200"/>
                                        <p:tgtEl>
                                          <p:spTgt spid="888882"/>
                                        </p:tgtEl>
                                      </p:cBhvr>
                                    </p:animEffect>
                                  </p:childTnLst>
                                </p:cTn>
                              </p:par>
                              <p:par>
                                <p:cTn id="273" presetID="10" presetClass="exit" presetSubtype="0" repeatCount="indefinite" fill="hold" grpId="1" nodeType="withEffect">
                                  <p:stCondLst>
                                    <p:cond delay="300"/>
                                  </p:stCondLst>
                                  <p:endCondLst>
                                    <p:cond evt="onNext" delay="0">
                                      <p:tgtEl>
                                        <p:sldTgt/>
                                      </p:tgtEl>
                                    </p:cond>
                                  </p:endCondLst>
                                  <p:childTnLst>
                                    <p:animEffect transition="out" filter="fade">
                                      <p:cBhvr>
                                        <p:cTn id="274" dur="2000"/>
                                        <p:tgtEl>
                                          <p:spTgt spid="888882"/>
                                        </p:tgtEl>
                                      </p:cBhvr>
                                    </p:animEffect>
                                    <p:set>
                                      <p:cBhvr>
                                        <p:cTn id="275" dur="1" fill="hold">
                                          <p:stCondLst>
                                            <p:cond delay="1999"/>
                                          </p:stCondLst>
                                        </p:cTn>
                                        <p:tgtEl>
                                          <p:spTgt spid="888882"/>
                                        </p:tgtEl>
                                        <p:attrNameLst>
                                          <p:attrName>style.visibility</p:attrName>
                                        </p:attrNameLst>
                                      </p:cBhvr>
                                      <p:to>
                                        <p:strVal val="hidden"/>
                                      </p:to>
                                    </p:set>
                                  </p:childTnLst>
                                </p:cTn>
                              </p:par>
                              <p:par>
                                <p:cTn id="276" presetID="1" presetClass="emph" presetSubtype="2" repeatCount="indefinite" fill="hold" nodeType="withEffect">
                                  <p:stCondLst>
                                    <p:cond delay="200"/>
                                  </p:stCondLst>
                                  <p:endCondLst>
                                    <p:cond evt="onNext" delay="0">
                                      <p:tgtEl>
                                        <p:sldTgt/>
                                      </p:tgtEl>
                                    </p:cond>
                                  </p:endCondLst>
                                  <p:childTnLst>
                                    <p:animClr clrSpc="rgb" dir="cw">
                                      <p:cBhvr>
                                        <p:cTn id="277" dur="500" fill="hold"/>
                                        <p:tgtEl>
                                          <p:spTgt spid="888882"/>
                                        </p:tgtEl>
                                        <p:attrNameLst>
                                          <p:attrName>fillcolor</p:attrName>
                                        </p:attrNameLst>
                                      </p:cBhvr>
                                      <p:to>
                                        <a:srgbClr val="FFFF00"/>
                                      </p:to>
                                    </p:animClr>
                                    <p:set>
                                      <p:cBhvr>
                                        <p:cTn id="278" dur="500" fill="hold"/>
                                        <p:tgtEl>
                                          <p:spTgt spid="888882"/>
                                        </p:tgtEl>
                                        <p:attrNameLst>
                                          <p:attrName>fill.type</p:attrName>
                                        </p:attrNameLst>
                                      </p:cBhvr>
                                      <p:to>
                                        <p:strVal val="solid"/>
                                      </p:to>
                                    </p:set>
                                    <p:set>
                                      <p:cBhvr>
                                        <p:cTn id="279" dur="500" fill="hold"/>
                                        <p:tgtEl>
                                          <p:spTgt spid="888882"/>
                                        </p:tgtEl>
                                        <p:attrNameLst>
                                          <p:attrName>fill.on</p:attrName>
                                        </p:attrNameLst>
                                      </p:cBhvr>
                                      <p:to>
                                        <p:strVal val="true"/>
                                      </p:to>
                                    </p:set>
                                  </p:childTnLst>
                                </p:cTn>
                              </p:par>
                              <p:par>
                                <p:cTn id="280" presetID="22" presetClass="entr" presetSubtype="2" fill="hold" grpId="0" nodeType="withEffect">
                                  <p:stCondLst>
                                    <p:cond delay="400"/>
                                  </p:stCondLst>
                                  <p:childTnLst>
                                    <p:set>
                                      <p:cBhvr>
                                        <p:cTn id="281" dur="1" fill="hold">
                                          <p:stCondLst>
                                            <p:cond delay="0"/>
                                          </p:stCondLst>
                                        </p:cTn>
                                        <p:tgtEl>
                                          <p:spTgt spid="888881"/>
                                        </p:tgtEl>
                                        <p:attrNameLst>
                                          <p:attrName>style.visibility</p:attrName>
                                        </p:attrNameLst>
                                      </p:cBhvr>
                                      <p:to>
                                        <p:strVal val="visible"/>
                                      </p:to>
                                    </p:set>
                                    <p:animEffect transition="in" filter="wipe(right)">
                                      <p:cBhvr>
                                        <p:cTn id="282" dur="200"/>
                                        <p:tgtEl>
                                          <p:spTgt spid="888881"/>
                                        </p:tgtEl>
                                      </p:cBhvr>
                                    </p:animEffect>
                                  </p:childTnLst>
                                </p:cTn>
                              </p:par>
                              <p:par>
                                <p:cTn id="283" presetID="10" presetClass="exit" presetSubtype="0" repeatCount="indefinite" fill="hold" grpId="1" nodeType="withEffect">
                                  <p:stCondLst>
                                    <p:cond delay="500"/>
                                  </p:stCondLst>
                                  <p:endCondLst>
                                    <p:cond evt="onNext" delay="0">
                                      <p:tgtEl>
                                        <p:sldTgt/>
                                      </p:tgtEl>
                                    </p:cond>
                                  </p:endCondLst>
                                  <p:childTnLst>
                                    <p:animEffect transition="out" filter="fade">
                                      <p:cBhvr>
                                        <p:cTn id="284" dur="2000"/>
                                        <p:tgtEl>
                                          <p:spTgt spid="888881"/>
                                        </p:tgtEl>
                                      </p:cBhvr>
                                    </p:animEffect>
                                    <p:set>
                                      <p:cBhvr>
                                        <p:cTn id="285" dur="1" fill="hold">
                                          <p:stCondLst>
                                            <p:cond delay="1999"/>
                                          </p:stCondLst>
                                        </p:cTn>
                                        <p:tgtEl>
                                          <p:spTgt spid="888881"/>
                                        </p:tgtEl>
                                        <p:attrNameLst>
                                          <p:attrName>style.visibility</p:attrName>
                                        </p:attrNameLst>
                                      </p:cBhvr>
                                      <p:to>
                                        <p:strVal val="hidden"/>
                                      </p:to>
                                    </p:set>
                                  </p:childTnLst>
                                </p:cTn>
                              </p:par>
                              <p:par>
                                <p:cTn id="286" presetID="1" presetClass="emph" presetSubtype="2" repeatCount="indefinite" fill="hold" nodeType="withEffect">
                                  <p:stCondLst>
                                    <p:cond delay="400"/>
                                  </p:stCondLst>
                                  <p:endCondLst>
                                    <p:cond evt="onNext" delay="0">
                                      <p:tgtEl>
                                        <p:sldTgt/>
                                      </p:tgtEl>
                                    </p:cond>
                                  </p:endCondLst>
                                  <p:childTnLst>
                                    <p:animClr clrSpc="rgb" dir="cw">
                                      <p:cBhvr>
                                        <p:cTn id="287" dur="500" fill="hold"/>
                                        <p:tgtEl>
                                          <p:spTgt spid="888881"/>
                                        </p:tgtEl>
                                        <p:attrNameLst>
                                          <p:attrName>fillcolor</p:attrName>
                                        </p:attrNameLst>
                                      </p:cBhvr>
                                      <p:to>
                                        <a:srgbClr val="FFFF00"/>
                                      </p:to>
                                    </p:animClr>
                                    <p:set>
                                      <p:cBhvr>
                                        <p:cTn id="288" dur="500" fill="hold"/>
                                        <p:tgtEl>
                                          <p:spTgt spid="888881"/>
                                        </p:tgtEl>
                                        <p:attrNameLst>
                                          <p:attrName>fill.type</p:attrName>
                                        </p:attrNameLst>
                                      </p:cBhvr>
                                      <p:to>
                                        <p:strVal val="solid"/>
                                      </p:to>
                                    </p:set>
                                    <p:set>
                                      <p:cBhvr>
                                        <p:cTn id="289" dur="500" fill="hold"/>
                                        <p:tgtEl>
                                          <p:spTgt spid="888881"/>
                                        </p:tgtEl>
                                        <p:attrNameLst>
                                          <p:attrName>fill.on</p:attrName>
                                        </p:attrNameLst>
                                      </p:cBhvr>
                                      <p:to>
                                        <p:strVal val="true"/>
                                      </p:to>
                                    </p:set>
                                  </p:childTnLst>
                                </p:cTn>
                              </p:par>
                              <p:par>
                                <p:cTn id="290" presetID="10" presetClass="exit" presetSubtype="0" fill="hold" grpId="1" nodeType="withEffect">
                                  <p:stCondLst>
                                    <p:cond delay="400"/>
                                  </p:stCondLst>
                                  <p:childTnLst>
                                    <p:animEffect transition="out" filter="fade">
                                      <p:cBhvr>
                                        <p:cTn id="291" dur="1000"/>
                                        <p:tgtEl>
                                          <p:spTgt spid="888871"/>
                                        </p:tgtEl>
                                      </p:cBhvr>
                                    </p:animEffect>
                                    <p:set>
                                      <p:cBhvr>
                                        <p:cTn id="292" dur="1" fill="hold">
                                          <p:stCondLst>
                                            <p:cond delay="999"/>
                                          </p:stCondLst>
                                        </p:cTn>
                                        <p:tgtEl>
                                          <p:spTgt spid="888871"/>
                                        </p:tgtEl>
                                        <p:attrNameLst>
                                          <p:attrName>style.visibility</p:attrName>
                                        </p:attrNameLst>
                                      </p:cBhvr>
                                      <p:to>
                                        <p:strVal val="hidden"/>
                                      </p:to>
                                    </p:set>
                                  </p:childTnLst>
                                </p:cTn>
                              </p:par>
                              <p:par>
                                <p:cTn id="293" presetID="10" presetClass="entr" presetSubtype="0" fill="hold" nodeType="withEffect">
                                  <p:stCondLst>
                                    <p:cond delay="0"/>
                                  </p:stCondLst>
                                  <p:childTnLst>
                                    <p:set>
                                      <p:cBhvr>
                                        <p:cTn id="294" dur="1" fill="hold">
                                          <p:stCondLst>
                                            <p:cond delay="0"/>
                                          </p:stCondLst>
                                        </p:cTn>
                                        <p:tgtEl>
                                          <p:spTgt spid="888869"/>
                                        </p:tgtEl>
                                        <p:attrNameLst>
                                          <p:attrName>style.visibility</p:attrName>
                                        </p:attrNameLst>
                                      </p:cBhvr>
                                      <p:to>
                                        <p:strVal val="visible"/>
                                      </p:to>
                                    </p:set>
                                    <p:animEffect transition="in" filter="fade">
                                      <p:cBhvr>
                                        <p:cTn id="295" dur="500"/>
                                        <p:tgtEl>
                                          <p:spTgt spid="8888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8842" grpId="0" animBg="1"/>
      <p:bldP spid="888845" grpId="0" animBg="1"/>
      <p:bldP spid="888850" grpId="0" animBg="1"/>
      <p:bldP spid="888851" grpId="0" animBg="1"/>
      <p:bldP spid="888852" grpId="0" animBg="1"/>
      <p:bldP spid="888853" grpId="0" animBg="1"/>
      <p:bldP spid="888853" grpId="1" animBg="1"/>
      <p:bldP spid="888855" grpId="0"/>
      <p:bldP spid="888865" grpId="0" animBg="1"/>
      <p:bldP spid="888865" grpId="1" animBg="1"/>
      <p:bldP spid="888865" grpId="2" animBg="1"/>
      <p:bldP spid="888866" grpId="0" animBg="1"/>
      <p:bldP spid="888866" grpId="1" animBg="1"/>
      <p:bldP spid="888866" grpId="2" animBg="1"/>
      <p:bldP spid="888867" grpId="0" animBg="1"/>
      <p:bldP spid="888867" grpId="1" animBg="1"/>
      <p:bldP spid="888867" grpId="2" animBg="1"/>
      <p:bldP spid="888868" grpId="0" animBg="1"/>
      <p:bldP spid="888868" grpId="1" animBg="1"/>
      <p:bldP spid="888868" grpId="2" animBg="1"/>
      <p:bldP spid="888871" grpId="0" animBg="1"/>
      <p:bldP spid="888871" grpId="1" animBg="1"/>
      <p:bldP spid="888872" grpId="0" animBg="1"/>
      <p:bldP spid="888872" grpId="1" animBg="1"/>
      <p:bldP spid="888873" grpId="0" animBg="1"/>
      <p:bldP spid="888873" grpId="1" animBg="1"/>
      <p:bldP spid="888874" grpId="0" animBg="1"/>
      <p:bldP spid="888874" grpId="1" animBg="1"/>
      <p:bldP spid="888875" grpId="0" animBg="1"/>
      <p:bldP spid="888875" grpId="1" animBg="1"/>
      <p:bldP spid="888875" grpId="2" animBg="1"/>
      <p:bldP spid="888876" grpId="0" animBg="1"/>
      <p:bldP spid="888876" grpId="1" animBg="1"/>
      <p:bldP spid="888876" grpId="2" animBg="1"/>
      <p:bldP spid="888877" grpId="0" animBg="1"/>
      <p:bldP spid="888877" grpId="1" animBg="1"/>
      <p:bldP spid="888877" grpId="2" animBg="1"/>
      <p:bldP spid="888878" grpId="0" animBg="1"/>
      <p:bldP spid="888878" grpId="1" animBg="1"/>
      <p:bldP spid="888878" grpId="2" animBg="1"/>
      <p:bldP spid="888879" grpId="0" animBg="1"/>
      <p:bldP spid="888879" grpId="1" animBg="1"/>
      <p:bldP spid="888879" grpId="2" animBg="1"/>
      <p:bldP spid="888880" grpId="0" animBg="1"/>
      <p:bldP spid="888880" grpId="1" animBg="1"/>
      <p:bldP spid="888880" grpId="2" animBg="1"/>
      <p:bldP spid="888881" grpId="0" animBg="1"/>
      <p:bldP spid="888881" grpId="1" animBg="1"/>
      <p:bldP spid="888882" grpId="0" animBg="1"/>
      <p:bldP spid="888882" grpId="1" animBg="1"/>
      <p:bldP spid="888883" grpId="0" animBg="1"/>
      <p:bldP spid="888883" grpId="1" animBg="1"/>
      <p:bldP spid="888884" grpId="0" animBg="1"/>
      <p:bldP spid="888884" grpId="1" animBg="1"/>
      <p:bldP spid="888884" grpId="2" animBg="1"/>
      <p:bldP spid="888885" grpId="0" animBg="1"/>
      <p:bldP spid="888885" grpId="1" animBg="1"/>
      <p:bldP spid="888885" grpId="2" animBg="1"/>
      <p:bldP spid="888890" grpId="0" animBg="1"/>
      <p:bldP spid="888890" grpId="1" animBg="1"/>
      <p:bldP spid="888890" grpId="2"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idx="4294967295"/>
          </p:nvPr>
        </p:nvSpPr>
        <p:spPr>
          <a:xfrm>
            <a:off x="0" y="119588"/>
            <a:ext cx="7528264" cy="1139825"/>
          </a:xfrm>
        </p:spPr>
        <p:txBody>
          <a:bodyPr>
            <a:normAutofit fontScale="90000"/>
          </a:bodyPr>
          <a:lstStyle/>
          <a:p>
            <a:pPr algn="l" eaLnBrk="1" hangingPunct="1"/>
            <a:r>
              <a:rPr lang="zh-CN" altLang="en-US" sz="4800" b="1" dirty="0" smtClean="0">
                <a:solidFill>
                  <a:schemeClr val="bg1"/>
                </a:solidFill>
                <a:latin typeface="华文行楷" panose="02010800040101010101" pitchFamily="2" charset="-122"/>
                <a:ea typeface="华文行楷" panose="02010800040101010101" pitchFamily="2" charset="-122"/>
              </a:rPr>
              <a:t>自主神经作用于靶器官的效应</a:t>
            </a:r>
            <a:endParaRPr lang="zh-CN" altLang="en-US" sz="4800" b="1" dirty="0">
              <a:solidFill>
                <a:schemeClr val="bg1"/>
              </a:solidFill>
              <a:latin typeface="华文行楷" panose="02010800040101010101" pitchFamily="2" charset="-122"/>
              <a:ea typeface="华文行楷" panose="02010800040101010101" pitchFamily="2" charset="-122"/>
            </a:endParaRPr>
          </a:p>
        </p:txBody>
      </p:sp>
      <p:graphicFrame>
        <p:nvGraphicFramePr>
          <p:cNvPr id="4" name="内容占位符 3"/>
          <p:cNvGraphicFramePr>
            <a:graphicFrameLocks noGrp="1"/>
          </p:cNvGraphicFramePr>
          <p:nvPr>
            <p:ph idx="4294967295"/>
          </p:nvPr>
        </p:nvGraphicFramePr>
        <p:xfrm>
          <a:off x="0" y="1065213"/>
          <a:ext cx="10320339" cy="5486400"/>
        </p:xfrm>
        <a:graphic>
          <a:graphicData uri="http://schemas.openxmlformats.org/drawingml/2006/table">
            <a:tbl>
              <a:tblPr firstRow="1" bandRow="1">
                <a:tableStyleId>{5C22544A-7EE6-4342-B048-85BDC9FD1C3A}</a:tableStyleId>
              </a:tblPr>
              <a:tblGrid>
                <a:gridCol w="3440113"/>
                <a:gridCol w="3440113"/>
                <a:gridCol w="3440113"/>
              </a:tblGrid>
              <a:tr h="370840">
                <a:tc>
                  <a:txBody>
                    <a:bodyPr/>
                    <a:lstStyle/>
                    <a:p>
                      <a:pPr algn="ctr"/>
                      <a:r>
                        <a:rPr lang="zh-CN" altLang="en-US" dirty="0" smtClean="0"/>
                        <a:t>器官</a:t>
                      </a:r>
                      <a:endParaRPr lang="zh-CN" altLang="en-US" dirty="0"/>
                    </a:p>
                  </a:txBody>
                  <a:tcPr anchor="ctr"/>
                </a:tc>
                <a:tc>
                  <a:txBody>
                    <a:bodyPr/>
                    <a:lstStyle/>
                    <a:p>
                      <a:pPr algn="ctr"/>
                      <a:r>
                        <a:rPr lang="zh-CN" altLang="en-US" dirty="0" smtClean="0"/>
                        <a:t>交感兴奋</a:t>
                      </a:r>
                      <a:endParaRPr lang="zh-CN" altLang="en-US" dirty="0"/>
                    </a:p>
                  </a:txBody>
                  <a:tcPr anchor="ctr"/>
                </a:tc>
                <a:tc>
                  <a:txBody>
                    <a:bodyPr/>
                    <a:lstStyle/>
                    <a:p>
                      <a:pPr algn="ctr"/>
                      <a:r>
                        <a:rPr lang="zh-CN" altLang="en-US" dirty="0" smtClean="0"/>
                        <a:t>副交感兴奋</a:t>
                      </a:r>
                      <a:endParaRPr lang="zh-CN" altLang="en-US" dirty="0"/>
                    </a:p>
                  </a:txBody>
                  <a:tcPr anchor="ctr"/>
                </a:tc>
              </a:tr>
              <a:tr h="370840">
                <a:tc>
                  <a:txBody>
                    <a:bodyPr/>
                    <a:lstStyle/>
                    <a:p>
                      <a:pPr algn="ctr"/>
                      <a:r>
                        <a:rPr lang="zh-CN" altLang="en-US" dirty="0" smtClean="0"/>
                        <a:t>瞳孔</a:t>
                      </a:r>
                      <a:endParaRPr lang="zh-CN" altLang="en-US" dirty="0"/>
                    </a:p>
                  </a:txBody>
                  <a:tcPr anchor="ctr"/>
                </a:tc>
                <a:tc>
                  <a:txBody>
                    <a:bodyPr/>
                    <a:lstStyle/>
                    <a:p>
                      <a:pPr algn="ctr"/>
                      <a:r>
                        <a:rPr lang="zh-CN" altLang="en-US" dirty="0" smtClean="0">
                          <a:solidFill>
                            <a:srgbClr val="FF0000"/>
                          </a:solidFill>
                        </a:rPr>
                        <a:t>扩大</a:t>
                      </a:r>
                      <a:endParaRPr lang="zh-CN" altLang="en-US" dirty="0">
                        <a:solidFill>
                          <a:srgbClr val="FF0000"/>
                        </a:solidFill>
                      </a:endParaRPr>
                    </a:p>
                  </a:txBody>
                  <a:tcPr anchor="ctr"/>
                </a:tc>
                <a:tc>
                  <a:txBody>
                    <a:bodyPr/>
                    <a:lstStyle/>
                    <a:p>
                      <a:pPr algn="ctr"/>
                      <a:r>
                        <a:rPr lang="zh-CN" altLang="en-US" dirty="0" smtClean="0"/>
                        <a:t>缩小</a:t>
                      </a:r>
                      <a:endParaRPr lang="zh-CN" altLang="en-US" dirty="0"/>
                    </a:p>
                  </a:txBody>
                  <a:tcPr anchor="ctr"/>
                </a:tc>
              </a:tr>
              <a:tr h="370840">
                <a:tc>
                  <a:txBody>
                    <a:bodyPr/>
                    <a:lstStyle/>
                    <a:p>
                      <a:pPr algn="ctr"/>
                      <a:r>
                        <a:rPr lang="zh-CN" altLang="en-US" dirty="0" smtClean="0"/>
                        <a:t>消化系统</a:t>
                      </a:r>
                      <a:endParaRPr lang="zh-CN" altLang="en-US" dirty="0"/>
                    </a:p>
                  </a:txBody>
                  <a:tcPr anchor="ctr"/>
                </a:tc>
                <a:tc>
                  <a:txBody>
                    <a:bodyPr/>
                    <a:lstStyle/>
                    <a:p>
                      <a:pPr algn="ctr"/>
                      <a:r>
                        <a:rPr lang="zh-CN" altLang="en-US" dirty="0" smtClean="0"/>
                        <a:t>抑制</a:t>
                      </a:r>
                      <a:endParaRPr lang="zh-CN" altLang="en-US" dirty="0"/>
                    </a:p>
                  </a:txBody>
                  <a:tcPr anchor="ctr"/>
                </a:tc>
                <a:tc>
                  <a:txBody>
                    <a:bodyPr/>
                    <a:lstStyle/>
                    <a:p>
                      <a:pPr algn="ctr"/>
                      <a:r>
                        <a:rPr lang="zh-CN" altLang="en-US" dirty="0" smtClean="0">
                          <a:solidFill>
                            <a:srgbClr val="FF0000"/>
                          </a:solidFill>
                        </a:rPr>
                        <a:t>增强</a:t>
                      </a:r>
                      <a:endParaRPr lang="zh-CN" altLang="en-US" dirty="0">
                        <a:solidFill>
                          <a:srgbClr val="FF0000"/>
                        </a:solidFill>
                      </a:endParaRPr>
                    </a:p>
                  </a:txBody>
                  <a:tcPr anchor="ctr"/>
                </a:tc>
              </a:tr>
              <a:tr h="370840">
                <a:tc>
                  <a:txBody>
                    <a:bodyPr/>
                    <a:lstStyle/>
                    <a:p>
                      <a:pPr algn="ctr"/>
                      <a:r>
                        <a:rPr lang="zh-CN" altLang="en-US" dirty="0" smtClean="0"/>
                        <a:t>血糖</a:t>
                      </a:r>
                      <a:endParaRPr lang="zh-CN" altLang="en-US" dirty="0"/>
                    </a:p>
                  </a:txBody>
                  <a:tcPr anchor="ctr"/>
                </a:tc>
                <a:tc>
                  <a:txBody>
                    <a:bodyPr/>
                    <a:lstStyle/>
                    <a:p>
                      <a:pPr algn="ctr"/>
                      <a:r>
                        <a:rPr lang="zh-CN" altLang="en-US" dirty="0" smtClean="0">
                          <a:solidFill>
                            <a:srgbClr val="FF0000"/>
                          </a:solidFill>
                        </a:rPr>
                        <a:t>升高</a:t>
                      </a:r>
                      <a:endParaRPr lang="zh-CN" altLang="en-US" dirty="0">
                        <a:solidFill>
                          <a:srgbClr val="FF0000"/>
                        </a:solidFill>
                      </a:endParaRPr>
                    </a:p>
                  </a:txBody>
                  <a:tcPr anchor="ctr"/>
                </a:tc>
                <a:tc>
                  <a:txBody>
                    <a:bodyPr/>
                    <a:lstStyle/>
                    <a:p>
                      <a:pPr algn="ctr"/>
                      <a:r>
                        <a:rPr lang="zh-CN" altLang="en-US" dirty="0" smtClean="0"/>
                        <a:t>降低</a:t>
                      </a:r>
                      <a:endParaRPr lang="zh-CN" altLang="en-US" dirty="0"/>
                    </a:p>
                  </a:txBody>
                  <a:tcPr anchor="ctr"/>
                </a:tc>
              </a:tr>
              <a:tr h="370840">
                <a:tc>
                  <a:txBody>
                    <a:bodyPr/>
                    <a:lstStyle/>
                    <a:p>
                      <a:pPr algn="ctr"/>
                      <a:r>
                        <a:rPr lang="zh-CN" altLang="en-US" dirty="0" smtClean="0"/>
                        <a:t>心、脑、骨骼肌血管</a:t>
                      </a:r>
                      <a:endParaRPr lang="zh-CN" altLang="en-US" dirty="0"/>
                    </a:p>
                  </a:txBody>
                  <a:tcPr anchor="ctr"/>
                </a:tc>
                <a:tc>
                  <a:txBody>
                    <a:bodyPr/>
                    <a:lstStyle/>
                    <a:p>
                      <a:pPr algn="ctr"/>
                      <a:r>
                        <a:rPr lang="zh-CN" altLang="en-US" dirty="0" smtClean="0"/>
                        <a:t>舒张</a:t>
                      </a:r>
                      <a:endParaRPr lang="zh-CN" altLang="en-US" dirty="0"/>
                    </a:p>
                  </a:txBody>
                  <a:tcPr anchor="ctr"/>
                </a:tc>
                <a:tc>
                  <a:txBody>
                    <a:bodyPr/>
                    <a:lstStyle/>
                    <a:p>
                      <a:pPr algn="ctr"/>
                      <a:r>
                        <a:rPr lang="zh-CN" altLang="en-US" dirty="0" smtClean="0">
                          <a:solidFill>
                            <a:srgbClr val="FF0000"/>
                          </a:solidFill>
                        </a:rPr>
                        <a:t>收缩</a:t>
                      </a:r>
                      <a:endParaRPr lang="zh-CN" altLang="en-US" dirty="0">
                        <a:solidFill>
                          <a:srgbClr val="FF0000"/>
                        </a:solidFill>
                      </a:endParaRPr>
                    </a:p>
                  </a:txBody>
                  <a:tcPr anchor="ctr"/>
                </a:tc>
              </a:tr>
              <a:tr h="370840">
                <a:tc>
                  <a:txBody>
                    <a:bodyPr/>
                    <a:lstStyle/>
                    <a:p>
                      <a:pPr algn="ctr"/>
                      <a:r>
                        <a:rPr lang="zh-CN" altLang="en-US" dirty="0" smtClean="0"/>
                        <a:t>皮肤及内脏血管</a:t>
                      </a:r>
                      <a:endParaRPr lang="zh-CN" altLang="en-US" dirty="0"/>
                    </a:p>
                  </a:txBody>
                  <a:tcPr anchor="ctr"/>
                </a:tc>
                <a:tc>
                  <a:txBody>
                    <a:bodyPr/>
                    <a:lstStyle/>
                    <a:p>
                      <a:pPr algn="ctr"/>
                      <a:r>
                        <a:rPr lang="zh-CN" altLang="en-US" dirty="0" smtClean="0">
                          <a:solidFill>
                            <a:srgbClr val="FF0000"/>
                          </a:solidFill>
                        </a:rPr>
                        <a:t>收缩</a:t>
                      </a:r>
                      <a:endParaRPr lang="zh-CN" altLang="en-US" dirty="0">
                        <a:solidFill>
                          <a:srgbClr val="FF0000"/>
                        </a:solidFill>
                      </a:endParaRPr>
                    </a:p>
                  </a:txBody>
                  <a:tcPr anchor="ctr"/>
                </a:tc>
                <a:tc>
                  <a:txBody>
                    <a:bodyPr/>
                    <a:lstStyle/>
                    <a:p>
                      <a:pPr algn="ctr"/>
                      <a:r>
                        <a:rPr lang="zh-CN" altLang="en-US" dirty="0" smtClean="0"/>
                        <a:t>舒张</a:t>
                      </a:r>
                      <a:endParaRPr lang="zh-CN" altLang="en-US" dirty="0"/>
                    </a:p>
                  </a:txBody>
                  <a:tcPr anchor="ctr"/>
                </a:tc>
              </a:tr>
              <a:tr h="370840">
                <a:tc>
                  <a:txBody>
                    <a:bodyPr/>
                    <a:lstStyle/>
                    <a:p>
                      <a:pPr algn="ctr"/>
                      <a:r>
                        <a:rPr lang="zh-CN" altLang="en-US" dirty="0" smtClean="0"/>
                        <a:t>心率</a:t>
                      </a:r>
                      <a:endParaRPr lang="zh-CN" altLang="en-US" dirty="0"/>
                    </a:p>
                  </a:txBody>
                  <a:tcPr anchor="ctr"/>
                </a:tc>
                <a:tc>
                  <a:txBody>
                    <a:bodyPr/>
                    <a:lstStyle/>
                    <a:p>
                      <a:pPr algn="ctr"/>
                      <a:r>
                        <a:rPr lang="zh-CN" altLang="en-US" dirty="0" smtClean="0">
                          <a:solidFill>
                            <a:srgbClr val="FF0000"/>
                          </a:solidFill>
                        </a:rPr>
                        <a:t>升高</a:t>
                      </a:r>
                      <a:endParaRPr lang="zh-CN" altLang="en-US" dirty="0">
                        <a:solidFill>
                          <a:srgbClr val="FF0000"/>
                        </a:solidFill>
                      </a:endParaRPr>
                    </a:p>
                  </a:txBody>
                  <a:tcPr anchor="ctr"/>
                </a:tc>
                <a:tc>
                  <a:txBody>
                    <a:bodyPr/>
                    <a:lstStyle/>
                    <a:p>
                      <a:pPr algn="ctr"/>
                      <a:r>
                        <a:rPr lang="zh-CN" altLang="en-US" dirty="0" smtClean="0"/>
                        <a:t>降低</a:t>
                      </a:r>
                      <a:endParaRPr lang="zh-CN" altLang="en-US" dirty="0"/>
                    </a:p>
                  </a:txBody>
                  <a:tcPr anchor="ctr"/>
                </a:tc>
              </a:tr>
              <a:tr h="370840">
                <a:tc>
                  <a:txBody>
                    <a:bodyPr/>
                    <a:lstStyle/>
                    <a:p>
                      <a:pPr algn="ctr"/>
                      <a:r>
                        <a:rPr lang="zh-CN" altLang="en-US" dirty="0" smtClean="0"/>
                        <a:t>血压</a:t>
                      </a:r>
                      <a:endParaRPr lang="zh-CN" altLang="en-US" dirty="0"/>
                    </a:p>
                  </a:txBody>
                  <a:tcPr anchor="ctr"/>
                </a:tc>
                <a:tc>
                  <a:txBody>
                    <a:bodyPr/>
                    <a:lstStyle/>
                    <a:p>
                      <a:pPr algn="ctr"/>
                      <a:r>
                        <a:rPr lang="zh-CN" altLang="en-US" dirty="0" smtClean="0">
                          <a:solidFill>
                            <a:srgbClr val="FF0000"/>
                          </a:solidFill>
                        </a:rPr>
                        <a:t>升高</a:t>
                      </a:r>
                      <a:endParaRPr lang="zh-CN" altLang="en-US" dirty="0">
                        <a:solidFill>
                          <a:srgbClr val="FF0000"/>
                        </a:solidFill>
                      </a:endParaRPr>
                    </a:p>
                  </a:txBody>
                  <a:tcPr anchor="ctr"/>
                </a:tc>
                <a:tc>
                  <a:txBody>
                    <a:bodyPr/>
                    <a:lstStyle/>
                    <a:p>
                      <a:pPr algn="ctr"/>
                      <a:r>
                        <a:rPr lang="zh-CN" altLang="en-US" dirty="0" smtClean="0"/>
                        <a:t>降低</a:t>
                      </a:r>
                      <a:endParaRPr lang="zh-CN" altLang="en-US" dirty="0"/>
                    </a:p>
                  </a:txBody>
                  <a:tcPr anchor="ctr"/>
                </a:tc>
              </a:tr>
              <a:tr h="370840">
                <a:tc>
                  <a:txBody>
                    <a:bodyPr/>
                    <a:lstStyle/>
                    <a:p>
                      <a:pPr algn="ctr"/>
                      <a:r>
                        <a:rPr lang="zh-CN" altLang="en-US" dirty="0" smtClean="0"/>
                        <a:t>呼吸频率</a:t>
                      </a:r>
                      <a:endParaRPr lang="zh-CN" altLang="en-US" dirty="0"/>
                    </a:p>
                  </a:txBody>
                  <a:tcPr anchor="ctr"/>
                </a:tc>
                <a:tc>
                  <a:txBody>
                    <a:bodyPr/>
                    <a:lstStyle/>
                    <a:p>
                      <a:pPr algn="ctr"/>
                      <a:r>
                        <a:rPr lang="zh-CN" altLang="en-US" dirty="0" smtClean="0">
                          <a:solidFill>
                            <a:srgbClr val="FF0000"/>
                          </a:solidFill>
                        </a:rPr>
                        <a:t>加快</a:t>
                      </a:r>
                      <a:endParaRPr lang="zh-CN" altLang="en-US" dirty="0">
                        <a:solidFill>
                          <a:srgbClr val="FF0000"/>
                        </a:solidFill>
                      </a:endParaRPr>
                    </a:p>
                  </a:txBody>
                  <a:tcPr anchor="ctr"/>
                </a:tc>
                <a:tc>
                  <a:txBody>
                    <a:bodyPr/>
                    <a:lstStyle/>
                    <a:p>
                      <a:pPr algn="ctr"/>
                      <a:r>
                        <a:rPr lang="zh-CN" altLang="en-US" dirty="0" smtClean="0"/>
                        <a:t>减慢</a:t>
                      </a:r>
                      <a:endParaRPr lang="zh-CN" altLang="en-US" dirty="0"/>
                    </a:p>
                  </a:txBody>
                  <a:tcPr anchor="ctr"/>
                </a:tc>
              </a:tr>
              <a:tr h="370840">
                <a:tc>
                  <a:txBody>
                    <a:bodyPr/>
                    <a:lstStyle/>
                    <a:p>
                      <a:pPr algn="ctr"/>
                      <a:r>
                        <a:rPr lang="zh-CN" altLang="en-US" smtClean="0"/>
                        <a:t>支气管</a:t>
                      </a:r>
                      <a:endParaRPr lang="zh-CN" altLang="en-US" dirty="0"/>
                    </a:p>
                  </a:txBody>
                  <a:tcPr anchor="ctr"/>
                </a:tc>
                <a:tc>
                  <a:txBody>
                    <a:bodyPr/>
                    <a:lstStyle/>
                    <a:p>
                      <a:pPr algn="ctr"/>
                      <a:r>
                        <a:rPr lang="zh-CN" altLang="en-US" dirty="0" smtClean="0">
                          <a:solidFill>
                            <a:srgbClr val="FF0000"/>
                          </a:solidFill>
                        </a:rPr>
                        <a:t>舒张</a:t>
                      </a:r>
                      <a:endParaRPr lang="zh-CN" altLang="en-US" dirty="0">
                        <a:solidFill>
                          <a:srgbClr val="FF0000"/>
                        </a:solidFill>
                      </a:endParaRPr>
                    </a:p>
                  </a:txBody>
                  <a:tcPr anchor="ctr"/>
                </a:tc>
                <a:tc>
                  <a:txBody>
                    <a:bodyPr/>
                    <a:lstStyle/>
                    <a:p>
                      <a:pPr algn="ctr"/>
                      <a:r>
                        <a:rPr lang="zh-CN" altLang="en-US" dirty="0" smtClean="0"/>
                        <a:t>收缩</a:t>
                      </a:r>
                      <a:endParaRPr lang="zh-CN" altLang="en-US" dirty="0"/>
                    </a:p>
                  </a:txBody>
                  <a:tcPr anchor="ctr"/>
                </a:tc>
              </a:tr>
              <a:tr h="370840">
                <a:tc>
                  <a:txBody>
                    <a:bodyPr/>
                    <a:lstStyle/>
                    <a:p>
                      <a:pPr algn="ctr"/>
                      <a:r>
                        <a:rPr lang="zh-CN" altLang="en-US" dirty="0" smtClean="0"/>
                        <a:t>汗腺</a:t>
                      </a:r>
                      <a:endParaRPr lang="zh-CN" altLang="en-US" dirty="0"/>
                    </a:p>
                  </a:txBody>
                  <a:tcPr anchor="ctr"/>
                </a:tc>
                <a:tc>
                  <a:txBody>
                    <a:bodyPr/>
                    <a:lstStyle/>
                    <a:p>
                      <a:pPr algn="ctr"/>
                      <a:r>
                        <a:rPr lang="zh-CN" altLang="en-US" dirty="0" smtClean="0">
                          <a:solidFill>
                            <a:srgbClr val="FF0000"/>
                          </a:solidFill>
                        </a:rPr>
                        <a:t>分泌</a:t>
                      </a:r>
                      <a:endParaRPr lang="zh-CN" altLang="en-US" dirty="0">
                        <a:solidFill>
                          <a:srgbClr val="FF0000"/>
                        </a:solidFill>
                      </a:endParaRPr>
                    </a:p>
                  </a:txBody>
                  <a:tcPr anchor="ctr"/>
                </a:tc>
                <a:tc>
                  <a:txBody>
                    <a:bodyPr/>
                    <a:lstStyle/>
                    <a:p>
                      <a:pPr algn="ctr"/>
                      <a:r>
                        <a:rPr lang="zh-CN" altLang="en-US" dirty="0" smtClean="0"/>
                        <a:t>抑制</a:t>
                      </a:r>
                      <a:endParaRPr lang="zh-CN" altLang="en-US" dirty="0"/>
                    </a:p>
                  </a:txBody>
                  <a:tcPr anchor="ctr"/>
                </a:tc>
              </a:tr>
              <a:tr h="370840">
                <a:tc>
                  <a:txBody>
                    <a:bodyPr/>
                    <a:lstStyle/>
                    <a:p>
                      <a:pPr algn="ctr"/>
                      <a:r>
                        <a:rPr lang="zh-CN" altLang="en-US" dirty="0" smtClean="0"/>
                        <a:t>二便</a:t>
                      </a:r>
                      <a:endParaRPr lang="zh-CN" altLang="en-US" dirty="0"/>
                    </a:p>
                  </a:txBody>
                  <a:tcPr anchor="ctr"/>
                </a:tc>
                <a:tc>
                  <a:txBody>
                    <a:bodyPr/>
                    <a:lstStyle/>
                    <a:p>
                      <a:pPr algn="ctr"/>
                      <a:r>
                        <a:rPr lang="zh-CN" altLang="en-US" dirty="0" smtClean="0"/>
                        <a:t>潴留</a:t>
                      </a:r>
                      <a:endParaRPr lang="zh-CN" altLang="en-US" dirty="0"/>
                    </a:p>
                  </a:txBody>
                  <a:tcPr anchor="ctr"/>
                </a:tc>
                <a:tc>
                  <a:txBody>
                    <a:bodyPr/>
                    <a:lstStyle/>
                    <a:p>
                      <a:pPr algn="ctr"/>
                      <a:r>
                        <a:rPr lang="zh-CN" altLang="en-US" dirty="0" smtClean="0"/>
                        <a:t>排出</a:t>
                      </a:r>
                      <a:endParaRPr lang="zh-CN" altLang="en-US" dirty="0"/>
                    </a:p>
                  </a:txBody>
                  <a:tcPr anchor="ctr"/>
                </a:tc>
              </a:tr>
            </a:tbl>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idx="4294967295"/>
          </p:nvPr>
        </p:nvSpPr>
        <p:spPr>
          <a:xfrm>
            <a:off x="0" y="119588"/>
            <a:ext cx="5305245" cy="1139825"/>
          </a:xfrm>
        </p:spPr>
        <p:txBody>
          <a:bodyPr>
            <a:normAutofit/>
          </a:bodyPr>
          <a:lstStyle/>
          <a:p>
            <a:pPr algn="l" eaLnBrk="1" hangingPunct="1"/>
            <a:r>
              <a:rPr lang="zh-CN" altLang="en-US" sz="4800" b="1" dirty="0" smtClean="0">
                <a:solidFill>
                  <a:schemeClr val="bg1"/>
                </a:solidFill>
                <a:latin typeface="华文行楷" panose="02010800040101010101" pitchFamily="2" charset="-122"/>
                <a:ea typeface="华文行楷" panose="02010800040101010101" pitchFamily="2" charset="-122"/>
              </a:rPr>
              <a:t>神经信号的传导</a:t>
            </a:r>
            <a:endParaRPr lang="zh-CN" altLang="en-US" sz="4800" b="1" dirty="0">
              <a:solidFill>
                <a:schemeClr val="bg1"/>
              </a:solidFill>
              <a:latin typeface="华文行楷" panose="02010800040101010101" pitchFamily="2" charset="-122"/>
              <a:ea typeface="华文行楷" panose="02010800040101010101" pitchFamily="2" charset="-122"/>
            </a:endParaRPr>
          </a:p>
        </p:txBody>
      </p:sp>
      <p:pic>
        <p:nvPicPr>
          <p:cNvPr id="6146" name="Picture 2" descr="C:\Users\Administrator\Desktop\漫谈自主神经\突触.jpg"/>
          <p:cNvPicPr>
            <a:picLocks noGrp="1" noChangeAspect="1" noChangeArrowheads="1"/>
          </p:cNvPicPr>
          <p:nvPr>
            <p:ph idx="4294967295"/>
          </p:nvPr>
        </p:nvPicPr>
        <p:blipFill>
          <a:blip r:embed="rId1"/>
          <a:srcRect/>
          <a:stretch>
            <a:fillRect/>
          </a:stretch>
        </p:blipFill>
        <p:spPr bwMode="auto">
          <a:xfrm>
            <a:off x="2165722" y="1065213"/>
            <a:ext cx="5988894" cy="554196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 calcmode="lin" valueType="num">
                                      <p:cBhvr additive="base">
                                        <p:cTn id="7" dur="500" fill="hold"/>
                                        <p:tgtEl>
                                          <p:spTgt spid="6146"/>
                                        </p:tgtEl>
                                        <p:attrNameLst>
                                          <p:attrName>ppt_x</p:attrName>
                                        </p:attrNameLst>
                                      </p:cBhvr>
                                      <p:tavLst>
                                        <p:tav tm="0">
                                          <p:val>
                                            <p:strVal val="#ppt_x"/>
                                          </p:val>
                                        </p:tav>
                                        <p:tav tm="100000">
                                          <p:val>
                                            <p:strVal val="#ppt_x"/>
                                          </p:val>
                                        </p:tav>
                                      </p:tavLst>
                                    </p:anim>
                                    <p:anim calcmode="lin" valueType="num">
                                      <p:cBhvr additive="base">
                                        <p:cTn id="8" dur="500" fill="hold"/>
                                        <p:tgtEl>
                                          <p:spTgt spid="61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idx="4294967295"/>
          </p:nvPr>
        </p:nvSpPr>
        <p:spPr>
          <a:xfrm>
            <a:off x="0" y="119588"/>
            <a:ext cx="5305245" cy="1139825"/>
          </a:xfrm>
        </p:spPr>
        <p:txBody>
          <a:bodyPr>
            <a:normAutofit/>
          </a:bodyPr>
          <a:lstStyle/>
          <a:p>
            <a:pPr algn="l" eaLnBrk="1" hangingPunct="1"/>
            <a:r>
              <a:rPr lang="zh-CN" altLang="en-US" sz="4800" b="1" dirty="0" smtClean="0">
                <a:solidFill>
                  <a:schemeClr val="bg1"/>
                </a:solidFill>
                <a:latin typeface="华文行楷" panose="02010800040101010101" pitchFamily="2" charset="-122"/>
                <a:ea typeface="华文行楷" panose="02010800040101010101" pitchFamily="2" charset="-122"/>
              </a:rPr>
              <a:t>突触</a:t>
            </a:r>
            <a:endParaRPr lang="zh-CN" altLang="en-US" sz="4800" b="1" dirty="0">
              <a:solidFill>
                <a:schemeClr val="bg1"/>
              </a:solidFill>
              <a:latin typeface="华文行楷" panose="02010800040101010101" pitchFamily="2" charset="-122"/>
              <a:ea typeface="华文行楷" panose="02010800040101010101" pitchFamily="2" charset="-122"/>
            </a:endParaRPr>
          </a:p>
        </p:txBody>
      </p:sp>
      <p:sp>
        <p:nvSpPr>
          <p:cNvPr id="45058" name="内容占位符 2"/>
          <p:cNvSpPr>
            <a:spLocks noGrp="1" noChangeArrowheads="1"/>
          </p:cNvSpPr>
          <p:nvPr>
            <p:ph idx="4294967295"/>
          </p:nvPr>
        </p:nvSpPr>
        <p:spPr>
          <a:xfrm>
            <a:off x="-1" y="1064624"/>
            <a:ext cx="10319657" cy="5543210"/>
          </a:xfrm>
        </p:spPr>
        <p:txBody>
          <a:bodyPr anchor="t">
            <a:normAutofit/>
          </a:bodyPr>
          <a:lstStyle/>
          <a:p>
            <a:pPr marL="355600" indent="-355600">
              <a:lnSpc>
                <a:spcPct val="150000"/>
              </a:lnSpc>
              <a:buClr>
                <a:srgbClr val="7AB800"/>
              </a:buClr>
              <a:buFont typeface="Wingdings" panose="05000000000000000000" pitchFamily="2" charset="2"/>
              <a:buChar char="ü"/>
            </a:pPr>
            <a:endParaRPr lang="zh-CN" altLang="en-US" sz="2800" dirty="0" smtClean="0">
              <a:latin typeface="微软雅黑" panose="020B0503020204020204" pitchFamily="34" charset="-122"/>
              <a:ea typeface="微软雅黑" panose="020B0503020204020204" pitchFamily="34" charset="-122"/>
            </a:endParaRPr>
          </a:p>
        </p:txBody>
      </p:sp>
      <p:pic>
        <p:nvPicPr>
          <p:cNvPr id="5" name="【入门必看】两分钟带你认识神经学@突触传递_哔哩哔哩 (゜-゜)つロ 干杯~-bilibili.mp4">
            <a:hlinkClick r:id="" action="ppaction://media"/>
          </p:cNvPr>
          <p:cNvPicPr>
            <a:picLocks noRot="1" noChangeAspect="1"/>
          </p:cNvPicPr>
          <p:nvPr>
            <a:videoFile r:link="rId1"/>
            <p:extLst>
              <p:ext uri="{DAA4B4D4-6D71-4841-9C94-3DE7FCFB9230}">
                <p14:media xmlns:p14="http://schemas.microsoft.com/office/powerpoint/2010/main" r:link="rId2"/>
              </p:ext>
            </p:extLst>
          </p:nvPr>
        </p:nvPicPr>
        <p:blipFill>
          <a:blip r:embed="rId3"/>
          <a:stretch>
            <a:fillRect/>
          </a:stretch>
        </p:blipFill>
        <p:spPr>
          <a:xfrm>
            <a:off x="905522" y="1036468"/>
            <a:ext cx="7395099" cy="5546325"/>
          </a:xfrm>
          <a:prstGeom prst="rect">
            <a:avLst/>
          </a:prstGeom>
        </p:spPr>
      </p:pic>
    </p:spTree>
  </p:cSld>
  <p:clrMapOvr>
    <a:masterClrMapping/>
  </p:clrMapOvr>
  <p:timing>
    <p:tnLst>
      <p:par>
        <p:cTn id="1" dur="indefinite" restart="never" nodeType="tmRoot">
          <p:childTnLst>
            <p:video>
              <p:cMediaNode>
                <p:cTn id="2"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idx="4294967295"/>
          </p:nvPr>
        </p:nvSpPr>
        <p:spPr>
          <a:xfrm>
            <a:off x="0" y="119588"/>
            <a:ext cx="5305245" cy="1139825"/>
          </a:xfrm>
        </p:spPr>
        <p:txBody>
          <a:bodyPr>
            <a:normAutofit/>
          </a:bodyPr>
          <a:lstStyle/>
          <a:p>
            <a:pPr algn="l" eaLnBrk="1" hangingPunct="1"/>
            <a:r>
              <a:rPr lang="zh-CN" altLang="en-US" sz="4800" b="1" dirty="0" smtClean="0">
                <a:solidFill>
                  <a:schemeClr val="bg1"/>
                </a:solidFill>
                <a:latin typeface="华文行楷" panose="02010800040101010101" pitchFamily="2" charset="-122"/>
                <a:ea typeface="华文行楷" panose="02010800040101010101" pitchFamily="2" charset="-122"/>
              </a:rPr>
              <a:t>神经递质</a:t>
            </a:r>
            <a:endParaRPr lang="zh-CN" altLang="en-US" sz="4800" b="1" dirty="0">
              <a:solidFill>
                <a:schemeClr val="bg1"/>
              </a:solidFill>
              <a:latin typeface="华文行楷" panose="02010800040101010101" pitchFamily="2" charset="-122"/>
              <a:ea typeface="华文行楷" panose="02010800040101010101" pitchFamily="2" charset="-122"/>
            </a:endParaRPr>
          </a:p>
        </p:txBody>
      </p:sp>
      <p:sp>
        <p:nvSpPr>
          <p:cNvPr id="45058" name="内容占位符 2"/>
          <p:cNvSpPr>
            <a:spLocks noGrp="1" noChangeArrowheads="1"/>
          </p:cNvSpPr>
          <p:nvPr>
            <p:ph idx="4294967295"/>
          </p:nvPr>
        </p:nvSpPr>
        <p:spPr>
          <a:xfrm>
            <a:off x="-1" y="1064624"/>
            <a:ext cx="10866269" cy="5543210"/>
          </a:xfrm>
        </p:spPr>
        <p:txBody>
          <a:bodyPr anchor="t">
            <a:normAutofit/>
          </a:bodyPr>
          <a:lstStyle/>
          <a:p>
            <a:pPr marL="355600" indent="-355600">
              <a:lnSpc>
                <a:spcPct val="150000"/>
              </a:lnSpc>
              <a:buClr>
                <a:srgbClr val="7AB800"/>
              </a:buClr>
              <a:buFont typeface="Wingdings" panose="05000000000000000000" pitchFamily="2" charset="2"/>
              <a:buChar char="ü"/>
            </a:pPr>
            <a:r>
              <a:rPr lang="zh-CN" altLang="en-US" sz="3200" dirty="0" smtClean="0">
                <a:latin typeface="微软雅黑" panose="020B0503020204020204" pitchFamily="34" charset="-122"/>
                <a:ea typeface="微软雅黑" panose="020B0503020204020204" pitchFamily="34" charset="-122"/>
              </a:rPr>
              <a:t>自主神经的功能是通过神经末梢释放的神经递质来完成的。</a:t>
            </a:r>
            <a:endParaRPr lang="en-US" altLang="zh-CN" sz="3200" dirty="0" smtClean="0">
              <a:latin typeface="微软雅黑" panose="020B0503020204020204" pitchFamily="34" charset="-122"/>
              <a:ea typeface="微软雅黑" panose="020B0503020204020204" pitchFamily="34" charset="-122"/>
            </a:endParaRPr>
          </a:p>
          <a:p>
            <a:pPr marL="355600" indent="-355600">
              <a:lnSpc>
                <a:spcPct val="150000"/>
              </a:lnSpc>
              <a:buClr>
                <a:srgbClr val="7AB800"/>
              </a:buClr>
              <a:buFont typeface="Wingdings" panose="05000000000000000000" pitchFamily="2" charset="2"/>
              <a:buChar char="ü"/>
            </a:pPr>
            <a:r>
              <a:rPr lang="zh-CN" altLang="en-US" sz="3200" dirty="0" smtClean="0">
                <a:latin typeface="微软雅黑" panose="020B0503020204020204" pitchFamily="34" charset="-122"/>
                <a:ea typeface="微软雅黑" panose="020B0503020204020204" pitchFamily="34" charset="-122"/>
              </a:rPr>
              <a:t>副交感神经系统节后纤维神经递质是</a:t>
            </a:r>
            <a:r>
              <a:rPr lang="zh-CN" altLang="en-US" sz="3200" dirty="0" smtClean="0">
                <a:solidFill>
                  <a:srgbClr val="FF0000"/>
                </a:solidFill>
                <a:latin typeface="微软雅黑" panose="020B0503020204020204" pitchFamily="34" charset="-122"/>
                <a:ea typeface="微软雅黑" panose="020B0503020204020204" pitchFamily="34" charset="-122"/>
              </a:rPr>
              <a:t>乙酰胆碱</a:t>
            </a:r>
            <a:endParaRPr lang="en-US" altLang="zh-CN" sz="3200" dirty="0" smtClean="0">
              <a:solidFill>
                <a:srgbClr val="FF0000"/>
              </a:solidFill>
              <a:latin typeface="微软雅黑" panose="020B0503020204020204" pitchFamily="34" charset="-122"/>
              <a:ea typeface="微软雅黑" panose="020B0503020204020204" pitchFamily="34" charset="-122"/>
            </a:endParaRPr>
          </a:p>
          <a:p>
            <a:pPr marL="355600" indent="-355600">
              <a:lnSpc>
                <a:spcPct val="150000"/>
              </a:lnSpc>
              <a:buClr>
                <a:srgbClr val="7AB800"/>
              </a:buClr>
              <a:buFont typeface="Wingdings" panose="05000000000000000000" pitchFamily="2" charset="2"/>
              <a:buChar char="ü"/>
            </a:pPr>
            <a:r>
              <a:rPr lang="zh-CN" altLang="en-US" sz="3200" dirty="0" smtClean="0">
                <a:latin typeface="微软雅黑" panose="020B0503020204020204" pitchFamily="34" charset="-122"/>
                <a:ea typeface="微软雅黑" panose="020B0503020204020204" pitchFamily="34" charset="-122"/>
              </a:rPr>
              <a:t>交感神经系统节后纤维神经递质大部分是</a:t>
            </a:r>
            <a:r>
              <a:rPr lang="zh-CN" altLang="en-US" sz="3200" dirty="0" smtClean="0">
                <a:solidFill>
                  <a:srgbClr val="FF0000"/>
                </a:solidFill>
                <a:latin typeface="微软雅黑" panose="020B0503020204020204" pitchFamily="34" charset="-122"/>
                <a:ea typeface="微软雅黑" panose="020B0503020204020204" pitchFamily="34" charset="-122"/>
              </a:rPr>
              <a:t>去甲肾上腺素</a:t>
            </a:r>
            <a:r>
              <a:rPr lang="zh-CN" altLang="en-US" sz="3200" dirty="0" smtClean="0">
                <a:latin typeface="微软雅黑" panose="020B0503020204020204" pitchFamily="34" charset="-122"/>
                <a:ea typeface="微软雅黑" panose="020B0503020204020204" pitchFamily="34" charset="-122"/>
              </a:rPr>
              <a:t>，少部分（主要是支配汗腺）是</a:t>
            </a:r>
            <a:r>
              <a:rPr lang="zh-CN" altLang="en-US" sz="3200" dirty="0" smtClean="0">
                <a:solidFill>
                  <a:srgbClr val="FF0000"/>
                </a:solidFill>
                <a:latin typeface="微软雅黑" panose="020B0503020204020204" pitchFamily="34" charset="-122"/>
                <a:ea typeface="微软雅黑" panose="020B0503020204020204" pitchFamily="34" charset="-122"/>
              </a:rPr>
              <a:t>乙酰胆碱。分别</a:t>
            </a:r>
            <a:r>
              <a:rPr lang="zh-CN" altLang="en-US" sz="3200" dirty="0" smtClean="0">
                <a:latin typeface="微软雅黑" panose="020B0503020204020204" pitchFamily="34" charset="-122"/>
                <a:ea typeface="微软雅黑" panose="020B0503020204020204" pitchFamily="34" charset="-122"/>
              </a:rPr>
              <a:t>称为</a:t>
            </a:r>
            <a:r>
              <a:rPr lang="zh-CN" altLang="en-US" sz="3200" dirty="0" smtClean="0">
                <a:solidFill>
                  <a:srgbClr val="FF0000"/>
                </a:solidFill>
                <a:latin typeface="微软雅黑" panose="020B0503020204020204" pitchFamily="34" charset="-122"/>
                <a:ea typeface="微软雅黑" panose="020B0503020204020204" pitchFamily="34" charset="-122"/>
              </a:rPr>
              <a:t>胆碱能受体</a:t>
            </a:r>
            <a:r>
              <a:rPr lang="zh-CN" altLang="en-US" sz="3200" dirty="0" smtClean="0">
                <a:latin typeface="微软雅黑" panose="020B0503020204020204" pitchFamily="34" charset="-122"/>
                <a:ea typeface="微软雅黑" panose="020B0503020204020204" pitchFamily="34" charset="-122"/>
              </a:rPr>
              <a:t>和</a:t>
            </a:r>
            <a:r>
              <a:rPr lang="zh-CN" altLang="en-US" sz="3200" dirty="0" smtClean="0">
                <a:solidFill>
                  <a:srgbClr val="FF0000"/>
                </a:solidFill>
                <a:latin typeface="微软雅黑" panose="020B0503020204020204" pitchFamily="34" charset="-122"/>
                <a:ea typeface="微软雅黑" panose="020B0503020204020204" pitchFamily="34" charset="-122"/>
              </a:rPr>
              <a:t>肾上腺素能受体</a:t>
            </a:r>
            <a:endParaRPr lang="en-US" altLang="zh-CN" sz="3200" dirty="0" smtClean="0">
              <a:solidFill>
                <a:srgbClr val="FF0000"/>
              </a:solidFill>
              <a:latin typeface="微软雅黑" panose="020B0503020204020204" pitchFamily="34" charset="-122"/>
              <a:ea typeface="微软雅黑" panose="020B0503020204020204" pitchFamily="34" charset="-122"/>
            </a:endParaRPr>
          </a:p>
          <a:p>
            <a:pPr marL="355600" indent="-355600">
              <a:lnSpc>
                <a:spcPct val="150000"/>
              </a:lnSpc>
              <a:buClr>
                <a:srgbClr val="7AB800"/>
              </a:buClr>
              <a:buFont typeface="Wingdings" panose="05000000000000000000" pitchFamily="2" charset="2"/>
              <a:buChar char="ü"/>
            </a:pPr>
            <a:endParaRPr lang="zh-CN" altLang="en-US" sz="2800" dirty="0" smtClean="0">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idx="4294967295"/>
          </p:nvPr>
        </p:nvSpPr>
        <p:spPr>
          <a:xfrm>
            <a:off x="0" y="119588"/>
            <a:ext cx="5305245" cy="1139825"/>
          </a:xfrm>
        </p:spPr>
        <p:txBody>
          <a:bodyPr>
            <a:normAutofit/>
          </a:bodyPr>
          <a:lstStyle/>
          <a:p>
            <a:pPr algn="l" eaLnBrk="1" hangingPunct="1"/>
            <a:r>
              <a:rPr lang="zh-CN" altLang="en-US" sz="4800" b="1" dirty="0" smtClean="0">
                <a:solidFill>
                  <a:schemeClr val="bg1"/>
                </a:solidFill>
                <a:latin typeface="华文行楷" panose="02010800040101010101" pitchFamily="2" charset="-122"/>
                <a:ea typeface="华文行楷" panose="02010800040101010101" pitchFamily="2" charset="-122"/>
              </a:rPr>
              <a:t>乙酰胆碱</a:t>
            </a:r>
            <a:endParaRPr lang="zh-CN" altLang="en-US" sz="4800" b="1" dirty="0">
              <a:solidFill>
                <a:schemeClr val="bg1"/>
              </a:solidFill>
              <a:latin typeface="华文行楷" panose="02010800040101010101" pitchFamily="2" charset="-122"/>
              <a:ea typeface="华文行楷" panose="02010800040101010101" pitchFamily="2" charset="-122"/>
            </a:endParaRPr>
          </a:p>
        </p:txBody>
      </p:sp>
      <p:pic>
        <p:nvPicPr>
          <p:cNvPr id="9220" name="Picture 4" descr="C:\Users\Administrator\Desktop\药品化学式\拟胆碱\乙酰胆碱.jpg"/>
          <p:cNvPicPr>
            <a:picLocks noChangeAspect="1" noChangeArrowheads="1"/>
          </p:cNvPicPr>
          <p:nvPr/>
        </p:nvPicPr>
        <p:blipFill>
          <a:blip r:embed="rId1"/>
          <a:srcRect t="22212" r="6919" b="14700"/>
          <a:stretch>
            <a:fillRect/>
          </a:stretch>
        </p:blipFill>
        <p:spPr bwMode="auto">
          <a:xfrm>
            <a:off x="926465" y="1113790"/>
            <a:ext cx="5928995" cy="2838450"/>
          </a:xfrm>
          <a:prstGeom prst="rect">
            <a:avLst/>
          </a:prstGeom>
          <a:noFill/>
        </p:spPr>
      </p:pic>
      <p:graphicFrame>
        <p:nvGraphicFramePr>
          <p:cNvPr id="4" name="对象 3"/>
          <p:cNvGraphicFramePr/>
          <p:nvPr/>
        </p:nvGraphicFramePr>
        <p:xfrm>
          <a:off x="926465" y="3952240"/>
          <a:ext cx="5928995" cy="2754630"/>
        </p:xfrm>
        <a:graphic>
          <a:graphicData uri="http://schemas.openxmlformats.org/presentationml/2006/ole">
            <mc:AlternateContent xmlns:mc="http://schemas.openxmlformats.org/markup-compatibility/2006">
              <mc:Choice xmlns:v="urn:schemas-microsoft-com:vml" Requires="v">
                <p:oleObj spid="_x0000_s5" name="" r:id="rId2" imgW="5924550" imgH="2752725" progId="Paint.Picture">
                  <p:embed/>
                </p:oleObj>
              </mc:Choice>
              <mc:Fallback>
                <p:oleObj name="" r:id="rId2" imgW="5924550" imgH="2752725" progId="Paint.Picture">
                  <p:embed/>
                  <p:pic>
                    <p:nvPicPr>
                      <p:cNvPr id="0" name="图片 4"/>
                      <p:cNvPicPr/>
                      <p:nvPr/>
                    </p:nvPicPr>
                    <p:blipFill>
                      <a:blip r:embed="rId3"/>
                      <a:stretch>
                        <a:fillRect/>
                      </a:stretch>
                    </p:blipFill>
                    <p:spPr>
                      <a:xfrm>
                        <a:off x="926465" y="3952240"/>
                        <a:ext cx="5928995" cy="2754630"/>
                      </a:xfrm>
                      <a:prstGeom prst="rect">
                        <a:avLst/>
                      </a:prstGeom>
                    </p:spPr>
                  </p:pic>
                </p:oleObj>
              </mc:Fallback>
            </mc:AlternateContent>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idx="4294967295"/>
          </p:nvPr>
        </p:nvSpPr>
        <p:spPr>
          <a:xfrm>
            <a:off x="0" y="119588"/>
            <a:ext cx="5486400" cy="1139825"/>
          </a:xfrm>
        </p:spPr>
        <p:txBody>
          <a:bodyPr/>
          <a:lstStyle/>
          <a:p>
            <a:pPr algn="l" eaLnBrk="1" hangingPunct="1"/>
            <a:r>
              <a:rPr lang="zh-CN" altLang="en-US" sz="4800" b="1" dirty="0" smtClean="0">
                <a:solidFill>
                  <a:schemeClr val="bg1"/>
                </a:solidFill>
                <a:latin typeface="华文行楷" panose="02010800040101010101" pitchFamily="2" charset="-122"/>
                <a:ea typeface="华文行楷" panose="02010800040101010101" pitchFamily="2" charset="-122"/>
              </a:rPr>
              <a:t>胆碱能受体</a:t>
            </a:r>
            <a:endParaRPr lang="zh-CN" altLang="en-US" sz="4800" b="1" dirty="0">
              <a:solidFill>
                <a:schemeClr val="bg1"/>
              </a:solidFill>
              <a:latin typeface="华文行楷" panose="02010800040101010101" pitchFamily="2" charset="-122"/>
              <a:ea typeface="华文行楷" panose="02010800040101010101" pitchFamily="2" charset="-122"/>
            </a:endParaRPr>
          </a:p>
        </p:txBody>
      </p:sp>
      <p:sp>
        <p:nvSpPr>
          <p:cNvPr id="45058" name="内容占位符 2"/>
          <p:cNvSpPr>
            <a:spLocks noGrp="1" noChangeArrowheads="1"/>
          </p:cNvSpPr>
          <p:nvPr>
            <p:ph idx="4294967295"/>
          </p:nvPr>
        </p:nvSpPr>
        <p:spPr>
          <a:xfrm>
            <a:off x="-1" y="1064624"/>
            <a:ext cx="10319657" cy="5543210"/>
          </a:xfrm>
        </p:spPr>
        <p:txBody>
          <a:bodyPr anchor="t">
            <a:normAutofit/>
          </a:bodyPr>
          <a:lstStyle/>
          <a:p>
            <a:pPr marL="355600" indent="-355600">
              <a:lnSpc>
                <a:spcPct val="150000"/>
              </a:lnSpc>
              <a:buClr>
                <a:srgbClr val="7AB800"/>
              </a:buClr>
              <a:buFont typeface="Wingdings" panose="05000000000000000000" pitchFamily="2" charset="2"/>
              <a:buChar char="ü"/>
            </a:pPr>
            <a:r>
              <a:rPr lang="zh-CN" altLang="en-US" sz="2800" dirty="0" smtClean="0">
                <a:latin typeface="微软雅黑" panose="020B0503020204020204" pitchFamily="34" charset="-122"/>
                <a:ea typeface="微软雅黑" panose="020B0503020204020204" pitchFamily="34" charset="-122"/>
              </a:rPr>
              <a:t>胆碱能受体分为</a:t>
            </a:r>
            <a:r>
              <a:rPr lang="en-US" altLang="zh-CN" sz="2800" dirty="0" smtClean="0">
                <a:latin typeface="微软雅黑" panose="020B0503020204020204" pitchFamily="34" charset="-122"/>
                <a:ea typeface="微软雅黑" panose="020B0503020204020204" pitchFamily="34" charset="-122"/>
              </a:rPr>
              <a:t>M</a:t>
            </a:r>
            <a:r>
              <a:rPr lang="zh-CN" altLang="en-US" sz="2800" dirty="0" smtClean="0">
                <a:latin typeface="微软雅黑" panose="020B0503020204020204" pitchFamily="34" charset="-122"/>
                <a:ea typeface="微软雅黑" panose="020B0503020204020204" pitchFamily="34" charset="-122"/>
              </a:rPr>
              <a:t>（毒蕈碱样）和</a:t>
            </a:r>
            <a:r>
              <a:rPr lang="en-US" altLang="zh-CN" sz="2800" dirty="0" smtClean="0">
                <a:latin typeface="微软雅黑" panose="020B0503020204020204" pitchFamily="34" charset="-122"/>
                <a:ea typeface="微软雅黑" panose="020B0503020204020204" pitchFamily="34" charset="-122"/>
              </a:rPr>
              <a:t>N</a:t>
            </a:r>
            <a:r>
              <a:rPr lang="zh-CN" altLang="en-US" sz="2800" dirty="0" smtClean="0">
                <a:latin typeface="微软雅黑" panose="020B0503020204020204" pitchFamily="34" charset="-122"/>
                <a:ea typeface="微软雅黑" panose="020B0503020204020204" pitchFamily="34" charset="-122"/>
              </a:rPr>
              <a:t>（烟碱样）两类</a:t>
            </a:r>
            <a:endParaRPr lang="en-US" altLang="zh-CN" sz="2800" dirty="0" smtClean="0">
              <a:latin typeface="微软雅黑" panose="020B0503020204020204" pitchFamily="34" charset="-122"/>
              <a:ea typeface="微软雅黑" panose="020B0503020204020204" pitchFamily="34" charset="-122"/>
            </a:endParaRPr>
          </a:p>
          <a:p>
            <a:pPr marL="355600" indent="-355600">
              <a:lnSpc>
                <a:spcPct val="150000"/>
              </a:lnSpc>
              <a:buClr>
                <a:srgbClr val="7AB800"/>
              </a:buClr>
              <a:buFont typeface="Wingdings" panose="05000000000000000000" pitchFamily="2" charset="2"/>
              <a:buChar char="ü"/>
            </a:pPr>
            <a:r>
              <a:rPr lang="en-US" altLang="zh-CN" sz="2800" dirty="0" smtClean="0">
                <a:latin typeface="微软雅黑" panose="020B0503020204020204" pitchFamily="34" charset="-122"/>
                <a:ea typeface="微软雅黑" panose="020B0503020204020204" pitchFamily="34" charset="-122"/>
              </a:rPr>
              <a:t>M1</a:t>
            </a:r>
            <a:r>
              <a:rPr lang="zh-CN" altLang="en-US" sz="2800" dirty="0" smtClean="0">
                <a:latin typeface="微软雅黑" panose="020B0503020204020204" pitchFamily="34" charset="-122"/>
                <a:ea typeface="微软雅黑" panose="020B0503020204020204" pitchFamily="34" charset="-122"/>
              </a:rPr>
              <a:t>胆碱受体 主要分布在胃壁细胞、神经节和中枢神经系统。</a:t>
            </a:r>
            <a:endParaRPr lang="zh-CN" altLang="en-US" sz="2800" dirty="0" smtClean="0">
              <a:latin typeface="微软雅黑" panose="020B0503020204020204" pitchFamily="34" charset="-122"/>
              <a:ea typeface="微软雅黑" panose="020B0503020204020204" pitchFamily="34" charset="-122"/>
            </a:endParaRPr>
          </a:p>
          <a:p>
            <a:pPr marL="355600" indent="-355600">
              <a:lnSpc>
                <a:spcPct val="150000"/>
              </a:lnSpc>
              <a:buClr>
                <a:srgbClr val="7AB800"/>
              </a:buClr>
              <a:buFont typeface="Wingdings" panose="05000000000000000000" pitchFamily="2" charset="2"/>
              <a:buChar char="ü"/>
            </a:pPr>
            <a:r>
              <a:rPr lang="en-US" altLang="zh-CN" sz="2800" dirty="0" smtClean="0">
                <a:latin typeface="微软雅黑" panose="020B0503020204020204" pitchFamily="34" charset="-122"/>
                <a:ea typeface="微软雅黑" panose="020B0503020204020204" pitchFamily="34" charset="-122"/>
              </a:rPr>
              <a:t>M2</a:t>
            </a:r>
            <a:r>
              <a:rPr lang="zh-CN" altLang="en-US" sz="2800" dirty="0" smtClean="0">
                <a:latin typeface="微软雅黑" panose="020B0503020204020204" pitchFamily="34" charset="-122"/>
                <a:ea typeface="微软雅黑" panose="020B0503020204020204" pitchFamily="34" charset="-122"/>
              </a:rPr>
              <a:t>胆碱受体 主要分布于心脏、脑、自主神经节和平滑肌。</a:t>
            </a:r>
            <a:endParaRPr lang="zh-CN" altLang="en-US" sz="2800" dirty="0" smtClean="0">
              <a:latin typeface="微软雅黑" panose="020B0503020204020204" pitchFamily="34" charset="-122"/>
              <a:ea typeface="微软雅黑" panose="020B0503020204020204" pitchFamily="34" charset="-122"/>
            </a:endParaRPr>
          </a:p>
          <a:p>
            <a:pPr marL="355600" indent="-355600">
              <a:lnSpc>
                <a:spcPct val="150000"/>
              </a:lnSpc>
              <a:buClr>
                <a:srgbClr val="7AB800"/>
              </a:buClr>
              <a:buFont typeface="Wingdings" panose="05000000000000000000" pitchFamily="2" charset="2"/>
              <a:buChar char="ü"/>
            </a:pPr>
            <a:r>
              <a:rPr lang="en-US" altLang="zh-CN" sz="2800" dirty="0" smtClean="0">
                <a:latin typeface="微软雅黑" panose="020B0503020204020204" pitchFamily="34" charset="-122"/>
                <a:ea typeface="微软雅黑" panose="020B0503020204020204" pitchFamily="34" charset="-122"/>
              </a:rPr>
              <a:t>M3</a:t>
            </a:r>
            <a:r>
              <a:rPr lang="zh-CN" altLang="en-US" sz="2800" dirty="0" smtClean="0">
                <a:latin typeface="微软雅黑" panose="020B0503020204020204" pitchFamily="34" charset="-122"/>
                <a:ea typeface="微软雅黑" panose="020B0503020204020204" pitchFamily="34" charset="-122"/>
              </a:rPr>
              <a:t>胆碱受体 主要分布于外分泌腺、平滑肌、血管内皮、脑和自主神经节。</a:t>
            </a:r>
            <a:endParaRPr lang="zh-CN" altLang="en-US" sz="2800" dirty="0" smtClean="0">
              <a:latin typeface="微软雅黑" panose="020B0503020204020204" pitchFamily="34" charset="-122"/>
              <a:ea typeface="微软雅黑" panose="020B0503020204020204" pitchFamily="34" charset="-122"/>
            </a:endParaRPr>
          </a:p>
          <a:p>
            <a:pPr marL="355600" indent="-355600">
              <a:lnSpc>
                <a:spcPct val="150000"/>
              </a:lnSpc>
              <a:buClr>
                <a:srgbClr val="7AB800"/>
              </a:buClr>
              <a:buFont typeface="Wingdings" panose="05000000000000000000" pitchFamily="2" charset="2"/>
              <a:buChar char="ü"/>
            </a:pPr>
            <a:r>
              <a:rPr lang="en-US" altLang="zh-CN" sz="2800" dirty="0" smtClean="0">
                <a:latin typeface="微软雅黑" panose="020B0503020204020204" pitchFamily="34" charset="-122"/>
                <a:ea typeface="微软雅黑" panose="020B0503020204020204" pitchFamily="34" charset="-122"/>
              </a:rPr>
              <a:t>N1</a:t>
            </a:r>
            <a:r>
              <a:rPr lang="zh-CN" altLang="en-US" sz="2800" dirty="0" smtClean="0">
                <a:latin typeface="微软雅黑" panose="020B0503020204020204" pitchFamily="34" charset="-122"/>
                <a:ea typeface="微软雅黑" panose="020B0503020204020204" pitchFamily="34" charset="-122"/>
              </a:rPr>
              <a:t>受体分布于神经节。</a:t>
            </a:r>
            <a:endParaRPr lang="zh-CN" altLang="en-US" sz="2800" dirty="0" smtClean="0">
              <a:latin typeface="微软雅黑" panose="020B0503020204020204" pitchFamily="34" charset="-122"/>
              <a:ea typeface="微软雅黑" panose="020B0503020204020204" pitchFamily="34" charset="-122"/>
            </a:endParaRPr>
          </a:p>
          <a:p>
            <a:pPr marL="355600" indent="-355600">
              <a:lnSpc>
                <a:spcPct val="150000"/>
              </a:lnSpc>
              <a:buClr>
                <a:srgbClr val="7AB800"/>
              </a:buClr>
              <a:buFont typeface="Wingdings" panose="05000000000000000000" pitchFamily="2" charset="2"/>
              <a:buChar char="ü"/>
            </a:pPr>
            <a:r>
              <a:rPr lang="en-US" altLang="zh-CN" sz="2800" dirty="0" smtClean="0">
                <a:latin typeface="微软雅黑" panose="020B0503020204020204" pitchFamily="34" charset="-122"/>
                <a:ea typeface="微软雅黑" panose="020B0503020204020204" pitchFamily="34" charset="-122"/>
              </a:rPr>
              <a:t>N2</a:t>
            </a:r>
            <a:r>
              <a:rPr lang="zh-CN" altLang="en-US" sz="2800" dirty="0" smtClean="0">
                <a:latin typeface="微软雅黑" panose="020B0503020204020204" pitchFamily="34" charset="-122"/>
                <a:ea typeface="微软雅黑" panose="020B0503020204020204" pitchFamily="34" charset="-122"/>
              </a:rPr>
              <a:t>受体分布于</a:t>
            </a:r>
            <a:r>
              <a:rPr lang="zh-CN" altLang="en-US" sz="2800" dirty="0" smtClean="0">
                <a:latin typeface="微软雅黑" panose="020B0503020204020204" pitchFamily="34" charset="-122"/>
                <a:ea typeface="微软雅黑" panose="020B0503020204020204" pitchFamily="34" charset="-122"/>
              </a:rPr>
              <a:t>神经肌肉接头。</a:t>
            </a:r>
            <a:endParaRPr lang="zh-CN" altLang="en-US" sz="2800" dirty="0" smtClean="0">
              <a:latin typeface="微软雅黑" panose="020B0503020204020204" pitchFamily="34" charset="-122"/>
              <a:ea typeface="微软雅黑" panose="020B0503020204020204" pitchFamily="34" charset="-122"/>
            </a:endParaRPr>
          </a:p>
          <a:p>
            <a:pPr marL="355600" indent="-355600">
              <a:lnSpc>
                <a:spcPct val="150000"/>
              </a:lnSpc>
              <a:buClr>
                <a:srgbClr val="7AB800"/>
              </a:buClr>
              <a:buFont typeface="Wingdings" panose="05000000000000000000" pitchFamily="2" charset="2"/>
              <a:buChar char="ü"/>
            </a:pPr>
            <a:endParaRPr lang="zh-CN" altLang="en-US" sz="2800" dirty="0" smtClean="0">
              <a:latin typeface="微软雅黑" panose="020B0503020204020204" pitchFamily="34" charset="-122"/>
              <a:ea typeface="微软雅黑" panose="020B0503020204020204" pitchFamily="34" charset="-122"/>
            </a:endParaRPr>
          </a:p>
        </p:txBody>
      </p:sp>
      <p:pic>
        <p:nvPicPr>
          <p:cNvPr id="10242" name="Picture 2" descr="C:\Users\Administrator\Desktop\药品化学式\拟胆碱\烟碱（尼古丁）.jpg"/>
          <p:cNvPicPr>
            <a:picLocks noChangeAspect="1" noChangeArrowheads="1"/>
          </p:cNvPicPr>
          <p:nvPr/>
        </p:nvPicPr>
        <p:blipFill>
          <a:blip r:embed="rId1"/>
          <a:srcRect/>
          <a:stretch>
            <a:fillRect/>
          </a:stretch>
        </p:blipFill>
        <p:spPr bwMode="auto">
          <a:xfrm>
            <a:off x="3443288" y="1281113"/>
            <a:ext cx="5305425" cy="42957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 calcmode="lin" valueType="num">
                                      <p:cBhvr additive="base">
                                        <p:cTn id="7" dur="500" fill="hold"/>
                                        <p:tgtEl>
                                          <p:spTgt spid="10242"/>
                                        </p:tgtEl>
                                        <p:attrNameLst>
                                          <p:attrName>ppt_x</p:attrName>
                                        </p:attrNameLst>
                                      </p:cBhvr>
                                      <p:tavLst>
                                        <p:tav tm="0">
                                          <p:val>
                                            <p:strVal val="#ppt_x"/>
                                          </p:val>
                                        </p:tav>
                                        <p:tav tm="100000">
                                          <p:val>
                                            <p:strVal val="#ppt_x"/>
                                          </p:val>
                                        </p:tav>
                                      </p:tavLst>
                                    </p:anim>
                                    <p:anim calcmode="lin" valueType="num">
                                      <p:cBhvr additive="base">
                                        <p:cTn id="8" dur="500" fill="hold"/>
                                        <p:tgtEl>
                                          <p:spTgt spid="1024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nodeType="clickEffect">
                                  <p:stCondLst>
                                    <p:cond delay="0"/>
                                  </p:stCondLst>
                                  <p:childTnLst>
                                    <p:anim calcmode="lin" valueType="num">
                                      <p:cBhvr additive="base">
                                        <p:cTn id="12" dur="500"/>
                                        <p:tgtEl>
                                          <p:spTgt spid="10242"/>
                                        </p:tgtEl>
                                        <p:attrNameLst>
                                          <p:attrName>ppt_x</p:attrName>
                                        </p:attrNameLst>
                                      </p:cBhvr>
                                      <p:tavLst>
                                        <p:tav tm="0">
                                          <p:val>
                                            <p:strVal val="ppt_x"/>
                                          </p:val>
                                        </p:tav>
                                        <p:tav tm="100000">
                                          <p:val>
                                            <p:strVal val="ppt_x"/>
                                          </p:val>
                                        </p:tav>
                                      </p:tavLst>
                                    </p:anim>
                                    <p:anim calcmode="lin" valueType="num">
                                      <p:cBhvr additive="base">
                                        <p:cTn id="13" dur="500"/>
                                        <p:tgtEl>
                                          <p:spTgt spid="10242"/>
                                        </p:tgtEl>
                                        <p:attrNameLst>
                                          <p:attrName>ppt_y</p:attrName>
                                        </p:attrNameLst>
                                      </p:cBhvr>
                                      <p:tavLst>
                                        <p:tav tm="0">
                                          <p:val>
                                            <p:strVal val="ppt_y"/>
                                          </p:val>
                                        </p:tav>
                                        <p:tav tm="100000">
                                          <p:val>
                                            <p:strVal val="1+ppt_h/2"/>
                                          </p:val>
                                        </p:tav>
                                      </p:tavLst>
                                    </p:anim>
                                    <p:set>
                                      <p:cBhvr>
                                        <p:cTn id="14" dur="1" fill="hold">
                                          <p:stCondLst>
                                            <p:cond delay="499"/>
                                          </p:stCondLst>
                                        </p:cTn>
                                        <p:tgtEl>
                                          <p:spTgt spid="1024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去甲肾上腺素 - 副本"/>
          <p:cNvPicPr>
            <a:picLocks noChangeAspect="1"/>
          </p:cNvPicPr>
          <p:nvPr/>
        </p:nvPicPr>
        <p:blipFill>
          <a:blip r:embed="rId1"/>
          <a:stretch>
            <a:fillRect/>
          </a:stretch>
        </p:blipFill>
        <p:spPr>
          <a:xfrm>
            <a:off x="196850" y="1042035"/>
            <a:ext cx="7017385" cy="6666230"/>
          </a:xfrm>
          <a:prstGeom prst="rect">
            <a:avLst/>
          </a:prstGeom>
        </p:spPr>
      </p:pic>
      <p:sp>
        <p:nvSpPr>
          <p:cNvPr id="45057" name="标题 1"/>
          <p:cNvSpPr>
            <a:spLocks noGrp="1" noChangeArrowheads="1"/>
          </p:cNvSpPr>
          <p:nvPr>
            <p:ph type="title" idx="4294967295"/>
          </p:nvPr>
        </p:nvSpPr>
        <p:spPr>
          <a:xfrm>
            <a:off x="0" y="119588"/>
            <a:ext cx="5305245" cy="1139825"/>
          </a:xfrm>
        </p:spPr>
        <p:txBody>
          <a:bodyPr>
            <a:normAutofit/>
          </a:bodyPr>
          <a:lstStyle/>
          <a:p>
            <a:pPr algn="l" eaLnBrk="1" hangingPunct="1"/>
            <a:r>
              <a:rPr lang="zh-CN" altLang="en-US" sz="4800" b="1" dirty="0" smtClean="0">
                <a:solidFill>
                  <a:schemeClr val="bg1"/>
                </a:solidFill>
                <a:latin typeface="华文行楷" panose="02010800040101010101" pitchFamily="2" charset="-122"/>
                <a:ea typeface="华文行楷" panose="02010800040101010101" pitchFamily="2" charset="-122"/>
              </a:rPr>
              <a:t>去甲肾上腺素</a:t>
            </a:r>
            <a:endParaRPr lang="zh-CN" altLang="en-US" sz="4800" b="1" dirty="0">
              <a:solidFill>
                <a:schemeClr val="bg1"/>
              </a:solidFill>
              <a:latin typeface="华文行楷" panose="02010800040101010101" pitchFamily="2" charset="-122"/>
              <a:ea typeface="华文行楷" panose="02010800040101010101" pitchFamily="2" charset="-122"/>
            </a:endParaRPr>
          </a:p>
        </p:txBody>
      </p:sp>
      <p:pic>
        <p:nvPicPr>
          <p:cNvPr id="11266" name="Picture 2" descr="C:\Users\Administrator\Desktop\药品化学式\拟肾上腺\去甲肾上腺素.jpg"/>
          <p:cNvPicPr>
            <a:picLocks noGrp="1" noChangeAspect="1" noChangeArrowheads="1"/>
          </p:cNvPicPr>
          <p:nvPr>
            <p:ph idx="4294967295"/>
          </p:nvPr>
        </p:nvPicPr>
        <p:blipFill>
          <a:blip r:embed="rId2"/>
          <a:srcRect/>
          <a:stretch>
            <a:fillRect/>
          </a:stretch>
        </p:blipFill>
        <p:spPr bwMode="auto">
          <a:xfrm>
            <a:off x="1388110" y="1042035"/>
            <a:ext cx="4807585" cy="2980055"/>
          </a:xfrm>
          <a:prstGeom prst="rect">
            <a:avLst/>
          </a:prstGeom>
          <a:noFill/>
        </p:spPr>
      </p:pic>
      <p:pic>
        <p:nvPicPr>
          <p:cNvPr id="8" name="图片 7" descr="去甲肾上腺素 - 副本"/>
          <p:cNvPicPr>
            <a:picLocks noChangeAspect="1"/>
          </p:cNvPicPr>
          <p:nvPr/>
        </p:nvPicPr>
        <p:blipFill>
          <a:blip r:embed="rId3"/>
          <a:stretch>
            <a:fillRect/>
          </a:stretch>
        </p:blipFill>
        <p:spPr>
          <a:xfrm rot="1740000">
            <a:off x="1365885" y="3760470"/>
            <a:ext cx="4852035" cy="2582545"/>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idx="4294967295"/>
          </p:nvPr>
        </p:nvSpPr>
        <p:spPr>
          <a:xfrm>
            <a:off x="0" y="119588"/>
            <a:ext cx="5305245" cy="1139825"/>
          </a:xfrm>
        </p:spPr>
        <p:txBody>
          <a:bodyPr>
            <a:normAutofit/>
          </a:bodyPr>
          <a:lstStyle/>
          <a:p>
            <a:pPr algn="l" eaLnBrk="1" hangingPunct="1"/>
            <a:r>
              <a:rPr lang="zh-CN" altLang="en-US" sz="4800" b="1" dirty="0" smtClean="0">
                <a:solidFill>
                  <a:schemeClr val="bg1"/>
                </a:solidFill>
                <a:latin typeface="华文行楷" panose="02010800040101010101" pitchFamily="2" charset="-122"/>
                <a:ea typeface="华文行楷" panose="02010800040101010101" pitchFamily="2" charset="-122"/>
              </a:rPr>
              <a:t>肾上腺素能受体</a:t>
            </a:r>
            <a:endParaRPr lang="zh-CN" altLang="en-US" sz="4800" b="1" dirty="0">
              <a:solidFill>
                <a:schemeClr val="bg1"/>
              </a:solidFill>
              <a:latin typeface="华文行楷" panose="02010800040101010101" pitchFamily="2" charset="-122"/>
              <a:ea typeface="华文行楷" panose="02010800040101010101" pitchFamily="2" charset="-122"/>
            </a:endParaRPr>
          </a:p>
        </p:txBody>
      </p:sp>
      <p:sp>
        <p:nvSpPr>
          <p:cNvPr id="45058" name="内容占位符 2"/>
          <p:cNvSpPr>
            <a:spLocks noGrp="1" noChangeArrowheads="1"/>
          </p:cNvSpPr>
          <p:nvPr>
            <p:ph idx="4294967295"/>
          </p:nvPr>
        </p:nvSpPr>
        <p:spPr>
          <a:xfrm>
            <a:off x="-1" y="1064624"/>
            <a:ext cx="10319657" cy="5543210"/>
          </a:xfrm>
        </p:spPr>
        <p:txBody>
          <a:bodyPr anchor="t">
            <a:normAutofit/>
          </a:bodyPr>
          <a:lstStyle/>
          <a:p>
            <a:pPr marL="355600" indent="-355600">
              <a:lnSpc>
                <a:spcPct val="150000"/>
              </a:lnSpc>
              <a:buClr>
                <a:srgbClr val="7AB800"/>
              </a:buClr>
              <a:buFont typeface="Wingdings" panose="05000000000000000000" pitchFamily="2" charset="2"/>
              <a:buChar char="ü"/>
            </a:pPr>
            <a:r>
              <a:rPr lang="zh-CN" altLang="en-US" sz="2800" dirty="0" smtClean="0">
                <a:latin typeface="微软雅黑" panose="020B0503020204020204" pitchFamily="34" charset="-122"/>
                <a:ea typeface="微软雅黑" panose="020B0503020204020204" pitchFamily="34" charset="-122"/>
              </a:rPr>
              <a:t>肾上腺素能受体可分为</a:t>
            </a:r>
            <a:r>
              <a:rPr lang="en-US" altLang="zh-CN" sz="2800" dirty="0" smtClean="0">
                <a:latin typeface="微软雅黑" panose="020B0503020204020204" pitchFamily="34" charset="-122"/>
                <a:ea typeface="微软雅黑" panose="020B0503020204020204" pitchFamily="34" charset="-122"/>
              </a:rPr>
              <a:t>α</a:t>
            </a:r>
            <a:r>
              <a:rPr lang="zh-CN" altLang="en-US" sz="2800" dirty="0" smtClean="0">
                <a:latin typeface="微软雅黑" panose="020B0503020204020204" pitchFamily="34" charset="-122"/>
                <a:ea typeface="微软雅黑" panose="020B0503020204020204" pitchFamily="34" charset="-122"/>
              </a:rPr>
              <a:t>和</a:t>
            </a:r>
            <a:r>
              <a:rPr lang="en-US" altLang="zh-CN" sz="2800" dirty="0" smtClean="0">
                <a:latin typeface="微软雅黑" panose="020B0503020204020204" pitchFamily="34" charset="-122"/>
                <a:ea typeface="微软雅黑" panose="020B0503020204020204" pitchFamily="34" charset="-122"/>
              </a:rPr>
              <a:t>β</a:t>
            </a:r>
            <a:r>
              <a:rPr lang="zh-CN" altLang="en-US" sz="2800" dirty="0" smtClean="0">
                <a:latin typeface="微软雅黑" panose="020B0503020204020204" pitchFamily="34" charset="-122"/>
                <a:ea typeface="微软雅黑" panose="020B0503020204020204" pitchFamily="34" charset="-122"/>
              </a:rPr>
              <a:t>两类。</a:t>
            </a:r>
            <a:endParaRPr lang="zh-CN" altLang="en-US" sz="2800" dirty="0" smtClean="0">
              <a:latin typeface="微软雅黑" panose="020B0503020204020204" pitchFamily="34" charset="-122"/>
              <a:ea typeface="微软雅黑" panose="020B0503020204020204" pitchFamily="34" charset="-122"/>
            </a:endParaRPr>
          </a:p>
          <a:p>
            <a:pPr marL="355600" indent="-355600">
              <a:lnSpc>
                <a:spcPct val="150000"/>
              </a:lnSpc>
              <a:buClr>
                <a:srgbClr val="7AB800"/>
              </a:buClr>
              <a:buFont typeface="Wingdings" panose="05000000000000000000" pitchFamily="2" charset="2"/>
              <a:buChar char="ü"/>
            </a:pPr>
            <a:r>
              <a:rPr lang="en-US" altLang="zh-CN" sz="2800" dirty="0" smtClean="0">
                <a:latin typeface="微软雅黑" panose="020B0503020204020204" pitchFamily="34" charset="-122"/>
                <a:ea typeface="微软雅黑" panose="020B0503020204020204" pitchFamily="34" charset="-122"/>
              </a:rPr>
              <a:t>α1</a:t>
            </a:r>
            <a:r>
              <a:rPr lang="zh-CN" altLang="en-US" sz="2800" dirty="0" smtClean="0">
                <a:latin typeface="微软雅黑" panose="020B0503020204020204" pitchFamily="34" charset="-122"/>
                <a:ea typeface="微软雅黑" panose="020B0503020204020204" pitchFamily="34" charset="-122"/>
              </a:rPr>
              <a:t>分布在突触前膜和血管平滑肌上，兴奋时主要引起</a:t>
            </a:r>
            <a:r>
              <a:rPr lang="zh-CN" altLang="en-US" sz="2800" dirty="0" smtClean="0">
                <a:latin typeface="微软雅黑" panose="020B0503020204020204" pitchFamily="34" charset="-122"/>
                <a:ea typeface="微软雅黑" panose="020B0503020204020204" pitchFamily="34" charset="-122"/>
              </a:rPr>
              <a:t>血管收缩。</a:t>
            </a:r>
            <a:endParaRPr lang="en-US" altLang="zh-CN" sz="2800" dirty="0" smtClean="0">
              <a:latin typeface="微软雅黑" panose="020B0503020204020204" pitchFamily="34" charset="-122"/>
              <a:ea typeface="微软雅黑" panose="020B0503020204020204" pitchFamily="34" charset="-122"/>
            </a:endParaRPr>
          </a:p>
          <a:p>
            <a:pPr marL="355600" indent="-355600">
              <a:lnSpc>
                <a:spcPct val="150000"/>
              </a:lnSpc>
              <a:buClr>
                <a:srgbClr val="7AB800"/>
              </a:buClr>
              <a:buFont typeface="Wingdings" panose="05000000000000000000" pitchFamily="2" charset="2"/>
              <a:buChar char="ü"/>
            </a:pPr>
            <a:r>
              <a:rPr lang="en-US" altLang="zh-CN" sz="2800" dirty="0" smtClean="0">
                <a:latin typeface="微软雅黑" panose="020B0503020204020204" pitchFamily="34" charset="-122"/>
                <a:ea typeface="微软雅黑" panose="020B0503020204020204" pitchFamily="34" charset="-122"/>
              </a:rPr>
              <a:t>α2</a:t>
            </a:r>
            <a:r>
              <a:rPr lang="zh-CN" altLang="en-US" sz="2800" dirty="0" smtClean="0">
                <a:latin typeface="微软雅黑" panose="020B0503020204020204" pitchFamily="34" charset="-122"/>
                <a:ea typeface="微软雅黑" panose="020B0503020204020204" pitchFamily="34" charset="-122"/>
              </a:rPr>
              <a:t>兴奋</a:t>
            </a:r>
            <a:r>
              <a:rPr lang="zh-CN" altLang="en-US" sz="2800" dirty="0" smtClean="0">
                <a:latin typeface="微软雅黑" panose="020B0503020204020204" pitchFamily="34" charset="-122"/>
                <a:ea typeface="微软雅黑" panose="020B0503020204020204" pitchFamily="34" charset="-122"/>
              </a:rPr>
              <a:t>时对</a:t>
            </a:r>
            <a:r>
              <a:rPr lang="en-US" altLang="zh-CN" sz="2800" dirty="0" smtClean="0">
                <a:latin typeface="微软雅黑" panose="020B0503020204020204" pitchFamily="34" charset="-122"/>
                <a:ea typeface="微软雅黑" panose="020B0503020204020204" pitchFamily="34" charset="-122"/>
              </a:rPr>
              <a:t>NE</a:t>
            </a:r>
            <a:r>
              <a:rPr lang="zh-CN" altLang="en-US" sz="2800" dirty="0" smtClean="0">
                <a:latin typeface="微软雅黑" panose="020B0503020204020204" pitchFamily="34" charset="-122"/>
                <a:ea typeface="微软雅黑" panose="020B0503020204020204" pitchFamily="34" charset="-122"/>
              </a:rPr>
              <a:t>的分泌产生负反馈调节抑制作用</a:t>
            </a:r>
            <a:r>
              <a:rPr lang="zh-CN" altLang="en-US" sz="2800" dirty="0" smtClean="0">
                <a:latin typeface="微软雅黑" panose="020B0503020204020204" pitchFamily="34" charset="-122"/>
                <a:ea typeface="微软雅黑" panose="020B0503020204020204" pitchFamily="34" charset="-122"/>
              </a:rPr>
              <a:t>，</a:t>
            </a:r>
            <a:endParaRPr lang="zh-CN" altLang="en-US" sz="2800" dirty="0" smtClean="0">
              <a:latin typeface="微软雅黑" panose="020B0503020204020204" pitchFamily="34" charset="-122"/>
              <a:ea typeface="微软雅黑" panose="020B0503020204020204" pitchFamily="34" charset="-122"/>
            </a:endParaRPr>
          </a:p>
          <a:p>
            <a:pPr marL="355600" indent="-355600">
              <a:lnSpc>
                <a:spcPct val="150000"/>
              </a:lnSpc>
              <a:buClr>
                <a:srgbClr val="7AB800"/>
              </a:buClr>
              <a:buFont typeface="Wingdings" panose="05000000000000000000" pitchFamily="2" charset="2"/>
              <a:buChar char="ü"/>
            </a:pPr>
            <a:r>
              <a:rPr lang="en-US" altLang="zh-CN" sz="2800" dirty="0" smtClean="0">
                <a:latin typeface="微软雅黑" panose="020B0503020204020204" pitchFamily="34" charset="-122"/>
                <a:ea typeface="微软雅黑" panose="020B0503020204020204" pitchFamily="34" charset="-122"/>
              </a:rPr>
              <a:t>β1</a:t>
            </a:r>
            <a:r>
              <a:rPr lang="zh-CN" altLang="en-US" sz="2800" dirty="0" smtClean="0">
                <a:latin typeface="微软雅黑" panose="020B0503020204020204" pitchFamily="34" charset="-122"/>
                <a:ea typeface="微软雅黑" panose="020B0503020204020204" pitchFamily="34" charset="-122"/>
              </a:rPr>
              <a:t>和</a:t>
            </a:r>
            <a:r>
              <a:rPr lang="en-US" altLang="zh-CN" sz="2800" dirty="0" smtClean="0">
                <a:latin typeface="微软雅黑" panose="020B0503020204020204" pitchFamily="34" charset="-122"/>
                <a:ea typeface="微软雅黑" panose="020B0503020204020204" pitchFamily="34" charset="-122"/>
              </a:rPr>
              <a:t>β3</a:t>
            </a:r>
            <a:r>
              <a:rPr lang="zh-CN" altLang="en-US" sz="2800" dirty="0" smtClean="0">
                <a:latin typeface="微软雅黑" panose="020B0503020204020204" pitchFamily="34" charset="-122"/>
                <a:ea typeface="微软雅黑" panose="020B0503020204020204" pitchFamily="34" charset="-122"/>
              </a:rPr>
              <a:t>主要分布在心肌细胞上，</a:t>
            </a:r>
            <a:r>
              <a:rPr lang="en-US" altLang="zh-CN" sz="2800" dirty="0" smtClean="0">
                <a:latin typeface="微软雅黑" panose="020B0503020204020204" pitchFamily="34" charset="-122"/>
                <a:ea typeface="微软雅黑" panose="020B0503020204020204" pitchFamily="34" charset="-122"/>
              </a:rPr>
              <a:t>β1</a:t>
            </a:r>
            <a:r>
              <a:rPr lang="zh-CN" altLang="en-US" sz="2800" dirty="0" smtClean="0">
                <a:latin typeface="微软雅黑" panose="020B0503020204020204" pitchFamily="34" charset="-122"/>
                <a:ea typeface="微软雅黑" panose="020B0503020204020204" pitchFamily="34" charset="-122"/>
              </a:rPr>
              <a:t>受体激动后可对心肌产生正性作用，导致心肌兴奋产生一系列</a:t>
            </a:r>
            <a:r>
              <a:rPr lang="zh-CN" altLang="en-US" sz="2800" dirty="0" smtClean="0">
                <a:latin typeface="微软雅黑" panose="020B0503020204020204" pitchFamily="34" charset="-122"/>
                <a:ea typeface="微软雅黑" panose="020B0503020204020204" pitchFamily="34" charset="-122"/>
              </a:rPr>
              <a:t>反应。</a:t>
            </a:r>
            <a:endParaRPr lang="en-US" altLang="zh-CN" sz="2800" dirty="0" smtClean="0">
              <a:latin typeface="微软雅黑" panose="020B0503020204020204" pitchFamily="34" charset="-122"/>
              <a:ea typeface="微软雅黑" panose="020B0503020204020204" pitchFamily="34" charset="-122"/>
            </a:endParaRPr>
          </a:p>
          <a:p>
            <a:pPr marL="355600" indent="-355600">
              <a:lnSpc>
                <a:spcPct val="150000"/>
              </a:lnSpc>
              <a:buClr>
                <a:srgbClr val="7AB800"/>
              </a:buClr>
              <a:buFont typeface="Wingdings" panose="05000000000000000000" pitchFamily="2" charset="2"/>
              <a:buChar char="ü"/>
            </a:pPr>
            <a:r>
              <a:rPr lang="en-US" altLang="zh-CN" sz="2800" dirty="0" smtClean="0">
                <a:latin typeface="微软雅黑" panose="020B0503020204020204" pitchFamily="34" charset="-122"/>
                <a:ea typeface="微软雅黑" panose="020B0503020204020204" pitchFamily="34" charset="-122"/>
              </a:rPr>
              <a:t>β2</a:t>
            </a:r>
            <a:r>
              <a:rPr lang="zh-CN" altLang="en-US" sz="2800" dirty="0" smtClean="0">
                <a:latin typeface="微软雅黑" panose="020B0503020204020204" pitchFamily="34" charset="-122"/>
                <a:ea typeface="微软雅黑" panose="020B0503020204020204" pitchFamily="34" charset="-122"/>
              </a:rPr>
              <a:t>受体主要分布在平滑肌上，如血管平滑肌、消化管平滑肌、支气管平滑肌等，该受体激动后可引起平滑肌舒张</a:t>
            </a:r>
            <a:endParaRPr lang="zh-CN" altLang="en-US" sz="2800"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内容占位符 2"/>
          <p:cNvSpPr>
            <a:spLocks noGrp="1" noChangeArrowheads="1"/>
          </p:cNvSpPr>
          <p:nvPr>
            <p:ph idx="4294967295"/>
          </p:nvPr>
        </p:nvSpPr>
        <p:spPr>
          <a:xfrm>
            <a:off x="-1" y="1064624"/>
            <a:ext cx="10319657" cy="5543210"/>
          </a:xfrm>
        </p:spPr>
        <p:txBody>
          <a:bodyPr anchor="t">
            <a:normAutofit/>
          </a:bodyPr>
          <a:lstStyle/>
          <a:p>
            <a:pPr marL="0" indent="0" algn="ctr">
              <a:lnSpc>
                <a:spcPct val="150000"/>
              </a:lnSpc>
              <a:buClr>
                <a:srgbClr val="7AB800"/>
              </a:buClr>
              <a:buFont typeface="Wingdings" panose="05000000000000000000" pitchFamily="2" charset="2"/>
              <a:buNone/>
            </a:pPr>
            <a:endParaRPr lang="zh-CN" altLang="en-US" sz="4800" dirty="0" smtClean="0">
              <a:latin typeface="微软雅黑" panose="020B0503020204020204" pitchFamily="34" charset="-122"/>
              <a:ea typeface="微软雅黑" panose="020B0503020204020204" pitchFamily="34" charset="-122"/>
            </a:endParaRPr>
          </a:p>
          <a:p>
            <a:pPr marL="0" indent="0" algn="ctr">
              <a:lnSpc>
                <a:spcPct val="150000"/>
              </a:lnSpc>
              <a:buClr>
                <a:srgbClr val="7AB800"/>
              </a:buClr>
              <a:buFont typeface="Wingdings" panose="05000000000000000000" pitchFamily="2" charset="2"/>
              <a:buNone/>
            </a:pPr>
            <a:r>
              <a:rPr lang="zh-CN" altLang="en-US" sz="4800" dirty="0" smtClean="0">
                <a:latin typeface="微软雅黑" panose="020B0503020204020204" pitchFamily="34" charset="-122"/>
                <a:ea typeface="微软雅黑" panose="020B0503020204020204" pitchFamily="34" charset="-122"/>
              </a:rPr>
              <a:t>自主神经系统在临床的应用</a:t>
            </a:r>
            <a:endParaRPr lang="zh-CN" altLang="en-US" sz="4800"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idx="4294967295"/>
          </p:nvPr>
        </p:nvSpPr>
        <p:spPr>
          <a:xfrm>
            <a:off x="0" y="119588"/>
            <a:ext cx="5305245" cy="1139825"/>
          </a:xfrm>
        </p:spPr>
        <p:txBody>
          <a:bodyPr>
            <a:normAutofit/>
          </a:bodyPr>
          <a:lstStyle/>
          <a:p>
            <a:pPr algn="l" eaLnBrk="1" hangingPunct="1"/>
            <a:endParaRPr lang="zh-CN" altLang="en-US" sz="4800" b="1" dirty="0">
              <a:solidFill>
                <a:schemeClr val="bg1"/>
              </a:solidFill>
              <a:latin typeface="华文行楷" panose="02010800040101010101" pitchFamily="2" charset="-122"/>
              <a:ea typeface="华文行楷" panose="02010800040101010101" pitchFamily="2" charset="-122"/>
            </a:endParaRPr>
          </a:p>
        </p:txBody>
      </p:sp>
      <p:sp>
        <p:nvSpPr>
          <p:cNvPr id="45058" name="内容占位符 2"/>
          <p:cNvSpPr>
            <a:spLocks noGrp="1" noChangeArrowheads="1"/>
          </p:cNvSpPr>
          <p:nvPr>
            <p:ph idx="4294967295"/>
          </p:nvPr>
        </p:nvSpPr>
        <p:spPr>
          <a:xfrm>
            <a:off x="-1" y="1064624"/>
            <a:ext cx="10319657" cy="5543210"/>
          </a:xfrm>
        </p:spPr>
        <p:txBody>
          <a:bodyPr anchor="t">
            <a:normAutofit/>
          </a:bodyPr>
          <a:lstStyle/>
          <a:p>
            <a:pPr marL="355600" indent="-355600">
              <a:lnSpc>
                <a:spcPct val="150000"/>
              </a:lnSpc>
              <a:buClr>
                <a:srgbClr val="7AB800"/>
              </a:buClr>
              <a:buFont typeface="Wingdings" panose="05000000000000000000" pitchFamily="2" charset="2"/>
              <a:buChar char="ü"/>
            </a:pPr>
            <a:r>
              <a:rPr lang="zh-CN" altLang="en-US" sz="7200" dirty="0" smtClean="0">
                <a:latin typeface="微软雅黑" panose="020B0503020204020204" pitchFamily="34" charset="-122"/>
                <a:ea typeface="微软雅黑" panose="020B0503020204020204" pitchFamily="34" charset="-122"/>
                <a:sym typeface="+mn-ea"/>
              </a:rPr>
              <a:t>治疗近视？</a:t>
            </a:r>
            <a:endParaRPr lang="en-US" altLang="zh-CN" sz="7200" dirty="0" smtClean="0">
              <a:latin typeface="微软雅黑" panose="020B0503020204020204" pitchFamily="34" charset="-122"/>
              <a:ea typeface="微软雅黑" panose="020B0503020204020204" pitchFamily="34" charset="-122"/>
            </a:endParaRPr>
          </a:p>
          <a:p>
            <a:pPr marL="355600" indent="-355600">
              <a:lnSpc>
                <a:spcPct val="150000"/>
              </a:lnSpc>
              <a:buClr>
                <a:srgbClr val="7AB800"/>
              </a:buClr>
              <a:buFont typeface="Wingdings" panose="05000000000000000000" pitchFamily="2" charset="2"/>
              <a:buChar char="ü"/>
            </a:pPr>
            <a:r>
              <a:rPr lang="zh-CN" altLang="en-US" sz="7200" dirty="0" smtClean="0">
                <a:latin typeface="微软雅黑" panose="020B0503020204020204" pitchFamily="34" charset="-122"/>
                <a:ea typeface="微软雅黑" panose="020B0503020204020204" pitchFamily="34" charset="-122"/>
                <a:sym typeface="+mn-ea"/>
              </a:rPr>
              <a:t>阿托品</a:t>
            </a:r>
            <a:r>
              <a:rPr lang="zh-CN" altLang="en-US" sz="7200" dirty="0" smtClean="0">
                <a:latin typeface="微软雅黑" panose="020B0503020204020204" pitchFamily="34" charset="-122"/>
                <a:ea typeface="微软雅黑" panose="020B0503020204020204" pitchFamily="34" charset="-122"/>
              </a:rPr>
              <a:t>？</a:t>
            </a:r>
            <a:endParaRPr lang="zh-CN" altLang="en-US" sz="7200"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5058">
                                            <p:txEl>
                                              <p:pRg st="1" end="1"/>
                                            </p:txEl>
                                          </p:spTgt>
                                        </p:tgtEl>
                                        <p:attrNameLst>
                                          <p:attrName>style.visibility</p:attrName>
                                        </p:attrNameLst>
                                      </p:cBhvr>
                                      <p:to>
                                        <p:strVal val="visible"/>
                                      </p:to>
                                    </p:set>
                                    <p:anim calcmode="lin" valueType="num">
                                      <p:cBhvr additive="base">
                                        <p:cTn id="7" dur="500" fill="hold"/>
                                        <p:tgtEl>
                                          <p:spTgt spid="45058">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5058">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idx="4294967295"/>
          </p:nvPr>
        </p:nvSpPr>
        <p:spPr>
          <a:xfrm>
            <a:off x="0" y="119588"/>
            <a:ext cx="5305245" cy="1139825"/>
          </a:xfrm>
        </p:spPr>
        <p:txBody>
          <a:bodyPr>
            <a:normAutofit/>
          </a:bodyPr>
          <a:lstStyle/>
          <a:p>
            <a:pPr algn="l" eaLnBrk="1" hangingPunct="1"/>
            <a:r>
              <a:rPr lang="zh-CN" altLang="en-US" sz="4800" b="1" dirty="0" smtClean="0">
                <a:solidFill>
                  <a:schemeClr val="bg1"/>
                </a:solidFill>
                <a:latin typeface="华文行楷" panose="02010800040101010101" pitchFamily="2" charset="-122"/>
                <a:ea typeface="华文行楷" panose="02010800040101010101" pitchFamily="2" charset="-122"/>
              </a:rPr>
              <a:t>眼科应用</a:t>
            </a:r>
            <a:endParaRPr lang="zh-CN" altLang="en-US" sz="4800" b="1" dirty="0">
              <a:solidFill>
                <a:schemeClr val="bg1"/>
              </a:solidFill>
              <a:latin typeface="华文行楷" panose="02010800040101010101" pitchFamily="2" charset="-122"/>
              <a:ea typeface="华文行楷" panose="02010800040101010101" pitchFamily="2" charset="-122"/>
            </a:endParaRPr>
          </a:p>
        </p:txBody>
      </p:sp>
      <p:sp>
        <p:nvSpPr>
          <p:cNvPr id="45058" name="内容占位符 2"/>
          <p:cNvSpPr>
            <a:spLocks noGrp="1" noChangeArrowheads="1"/>
          </p:cNvSpPr>
          <p:nvPr>
            <p:ph idx="4294967295"/>
          </p:nvPr>
        </p:nvSpPr>
        <p:spPr>
          <a:xfrm>
            <a:off x="-1" y="1064624"/>
            <a:ext cx="10319657" cy="5543210"/>
          </a:xfrm>
        </p:spPr>
        <p:txBody>
          <a:bodyPr anchor="t">
            <a:normAutofit/>
          </a:bodyPr>
          <a:lstStyle/>
          <a:p>
            <a:pPr marL="355600" indent="-355600">
              <a:lnSpc>
                <a:spcPct val="150000"/>
              </a:lnSpc>
              <a:buClr>
                <a:srgbClr val="7AB800"/>
              </a:buClr>
              <a:buFont typeface="Wingdings" panose="05000000000000000000" pitchFamily="2" charset="2"/>
              <a:buChar char="ü"/>
            </a:pPr>
            <a:r>
              <a:rPr lang="zh-CN" altLang="en-US" sz="3200" dirty="0" smtClean="0">
                <a:latin typeface="微软雅黑" panose="020B0503020204020204" pitchFamily="34" charset="-122"/>
                <a:ea typeface="微软雅黑" panose="020B0503020204020204" pitchFamily="34" charset="-122"/>
              </a:rPr>
              <a:t>阿托品                                       卡巴胆碱</a:t>
            </a:r>
            <a:endParaRPr lang="zh-CN" altLang="en-US" sz="3200" dirty="0" smtClean="0">
              <a:latin typeface="微软雅黑" panose="020B0503020204020204" pitchFamily="34" charset="-122"/>
              <a:ea typeface="微软雅黑" panose="020B0503020204020204" pitchFamily="34" charset="-122"/>
            </a:endParaRPr>
          </a:p>
        </p:txBody>
      </p:sp>
      <p:pic>
        <p:nvPicPr>
          <p:cNvPr id="12291" name="Picture 3" descr="C:\Users\Administrator\Desktop\药品化学式\拟胆碱\卡巴胆碱.png"/>
          <p:cNvPicPr>
            <a:picLocks noChangeAspect="1" noChangeArrowheads="1"/>
          </p:cNvPicPr>
          <p:nvPr/>
        </p:nvPicPr>
        <p:blipFill>
          <a:blip r:embed="rId1"/>
          <a:srcRect/>
          <a:stretch>
            <a:fillRect/>
          </a:stretch>
        </p:blipFill>
        <p:spPr bwMode="auto">
          <a:xfrm>
            <a:off x="5883442" y="2663271"/>
            <a:ext cx="4723598" cy="3129384"/>
          </a:xfrm>
          <a:prstGeom prst="rect">
            <a:avLst/>
          </a:prstGeom>
          <a:noFill/>
        </p:spPr>
      </p:pic>
      <p:pic>
        <p:nvPicPr>
          <p:cNvPr id="2" name="图片 1" descr="阿托品"/>
          <p:cNvPicPr>
            <a:picLocks noChangeAspect="1"/>
          </p:cNvPicPr>
          <p:nvPr/>
        </p:nvPicPr>
        <p:blipFill>
          <a:blip r:embed="rId2"/>
          <a:stretch>
            <a:fillRect/>
          </a:stretch>
        </p:blipFill>
        <p:spPr>
          <a:xfrm>
            <a:off x="274955" y="2993390"/>
            <a:ext cx="4928870" cy="2045970"/>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idx="4294967295"/>
          </p:nvPr>
        </p:nvSpPr>
        <p:spPr>
          <a:xfrm>
            <a:off x="0" y="119588"/>
            <a:ext cx="5305245" cy="1139825"/>
          </a:xfrm>
        </p:spPr>
        <p:txBody>
          <a:bodyPr>
            <a:normAutofit/>
          </a:bodyPr>
          <a:lstStyle/>
          <a:p>
            <a:pPr algn="l" eaLnBrk="1" hangingPunct="1"/>
            <a:r>
              <a:rPr lang="zh-CN" altLang="en-US" sz="4800" b="1" dirty="0" smtClean="0">
                <a:solidFill>
                  <a:schemeClr val="bg1"/>
                </a:solidFill>
                <a:latin typeface="华文行楷" panose="02010800040101010101" pitchFamily="2" charset="-122"/>
                <a:ea typeface="华文行楷" panose="02010800040101010101" pitchFamily="2" charset="-122"/>
              </a:rPr>
              <a:t>抢救应用</a:t>
            </a:r>
            <a:endParaRPr lang="zh-CN" altLang="en-US" sz="4800" b="1" dirty="0">
              <a:solidFill>
                <a:schemeClr val="bg1"/>
              </a:solidFill>
              <a:latin typeface="华文行楷" panose="02010800040101010101" pitchFamily="2" charset="-122"/>
              <a:ea typeface="华文行楷" panose="02010800040101010101" pitchFamily="2" charset="-122"/>
            </a:endParaRPr>
          </a:p>
        </p:txBody>
      </p:sp>
      <p:sp>
        <p:nvSpPr>
          <p:cNvPr id="45058" name="内容占位符 2"/>
          <p:cNvSpPr>
            <a:spLocks noGrp="1" noChangeArrowheads="1"/>
          </p:cNvSpPr>
          <p:nvPr>
            <p:ph idx="4294967295"/>
          </p:nvPr>
        </p:nvSpPr>
        <p:spPr>
          <a:xfrm>
            <a:off x="-1" y="1064624"/>
            <a:ext cx="10319657" cy="5543210"/>
          </a:xfrm>
        </p:spPr>
        <p:txBody>
          <a:bodyPr anchor="t">
            <a:normAutofit/>
          </a:bodyPr>
          <a:lstStyle/>
          <a:p>
            <a:pPr marL="355600" indent="-355600">
              <a:lnSpc>
                <a:spcPct val="150000"/>
              </a:lnSpc>
              <a:buClr>
                <a:srgbClr val="7AB800"/>
              </a:buClr>
              <a:buFont typeface="Wingdings" panose="05000000000000000000" pitchFamily="2" charset="2"/>
              <a:buChar char="ü"/>
            </a:pPr>
            <a:r>
              <a:rPr lang="zh-CN" altLang="en-US" sz="3200" dirty="0" smtClean="0">
                <a:latin typeface="微软雅黑" panose="020B0503020204020204" pitchFamily="34" charset="-122"/>
                <a:ea typeface="微软雅黑" panose="020B0503020204020204" pitchFamily="34" charset="-122"/>
              </a:rPr>
              <a:t>阿托品</a:t>
            </a:r>
            <a:endParaRPr lang="zh-CN" altLang="en-US" sz="3200" dirty="0" smtClean="0">
              <a:latin typeface="微软雅黑" panose="020B0503020204020204" pitchFamily="34" charset="-122"/>
              <a:ea typeface="微软雅黑" panose="020B0503020204020204" pitchFamily="34" charset="-122"/>
            </a:endParaRPr>
          </a:p>
        </p:txBody>
      </p:sp>
      <p:pic>
        <p:nvPicPr>
          <p:cNvPr id="2" name="图片 1" descr="阿托品"/>
          <p:cNvPicPr>
            <a:picLocks noChangeAspect="1"/>
          </p:cNvPicPr>
          <p:nvPr/>
        </p:nvPicPr>
        <p:blipFill>
          <a:blip r:embed="rId1"/>
          <a:stretch>
            <a:fillRect/>
          </a:stretch>
        </p:blipFill>
        <p:spPr>
          <a:xfrm>
            <a:off x="419735" y="2342515"/>
            <a:ext cx="6695440" cy="2779395"/>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idx="4294967295"/>
          </p:nvPr>
        </p:nvSpPr>
        <p:spPr>
          <a:xfrm>
            <a:off x="0" y="119588"/>
            <a:ext cx="5305245" cy="1139825"/>
          </a:xfrm>
        </p:spPr>
        <p:txBody>
          <a:bodyPr>
            <a:normAutofit/>
          </a:bodyPr>
          <a:lstStyle/>
          <a:p>
            <a:pPr algn="l" eaLnBrk="1" hangingPunct="1"/>
            <a:r>
              <a:rPr lang="zh-CN" altLang="en-US" sz="4800" b="1" dirty="0" smtClean="0">
                <a:solidFill>
                  <a:schemeClr val="bg1"/>
                </a:solidFill>
                <a:latin typeface="华文行楷" panose="02010800040101010101" pitchFamily="2" charset="-122"/>
                <a:ea typeface="华文行楷" panose="02010800040101010101" pitchFamily="2" charset="-122"/>
              </a:rPr>
              <a:t>抢救应用</a:t>
            </a:r>
            <a:endParaRPr lang="zh-CN" altLang="en-US" sz="4800" b="1" dirty="0">
              <a:solidFill>
                <a:schemeClr val="bg1"/>
              </a:solidFill>
              <a:latin typeface="华文行楷" panose="02010800040101010101" pitchFamily="2" charset="-122"/>
              <a:ea typeface="华文行楷" panose="02010800040101010101" pitchFamily="2" charset="-122"/>
            </a:endParaRPr>
          </a:p>
        </p:txBody>
      </p:sp>
      <p:pic>
        <p:nvPicPr>
          <p:cNvPr id="16388" name="Picture 4" descr="C:\Users\Administrator\Desktop\药品化学式\拟肾上腺\儿茶酚胺.jpg"/>
          <p:cNvPicPr>
            <a:picLocks noChangeAspect="1" noChangeArrowheads="1"/>
          </p:cNvPicPr>
          <p:nvPr/>
        </p:nvPicPr>
        <p:blipFill>
          <a:blip r:embed="rId1"/>
          <a:srcRect/>
          <a:stretch>
            <a:fillRect/>
          </a:stretch>
        </p:blipFill>
        <p:spPr bwMode="auto">
          <a:xfrm>
            <a:off x="365761" y="1961926"/>
            <a:ext cx="6448926" cy="3756382"/>
          </a:xfrm>
          <a:prstGeom prst="rect">
            <a:avLst/>
          </a:prstGeom>
          <a:noFill/>
        </p:spPr>
      </p:pic>
      <p:pic>
        <p:nvPicPr>
          <p:cNvPr id="17410" name="Picture 2" descr="C:\Users\Administrator\Desktop\药品化学式\拟肾上腺\受体激动剂\间羟胺.jpg"/>
          <p:cNvPicPr>
            <a:picLocks noChangeAspect="1" noChangeArrowheads="1"/>
          </p:cNvPicPr>
          <p:nvPr/>
        </p:nvPicPr>
        <p:blipFill>
          <a:blip r:embed="rId2"/>
          <a:srcRect/>
          <a:stretch>
            <a:fillRect/>
          </a:stretch>
        </p:blipFill>
        <p:spPr bwMode="auto">
          <a:xfrm>
            <a:off x="7596204" y="456645"/>
            <a:ext cx="3493971" cy="2900224"/>
          </a:xfrm>
          <a:prstGeom prst="rect">
            <a:avLst/>
          </a:prstGeom>
          <a:noFill/>
        </p:spPr>
      </p:pic>
      <p:pic>
        <p:nvPicPr>
          <p:cNvPr id="17411" name="Picture 3" descr="C:\Users\Administrator\Desktop\药品化学式\拟肾上腺\异丙肾上腺素.png"/>
          <p:cNvPicPr>
            <a:picLocks noChangeAspect="1" noChangeArrowheads="1"/>
          </p:cNvPicPr>
          <p:nvPr/>
        </p:nvPicPr>
        <p:blipFill>
          <a:blip r:embed="rId3"/>
          <a:srcRect/>
          <a:stretch>
            <a:fillRect/>
          </a:stretch>
        </p:blipFill>
        <p:spPr bwMode="auto">
          <a:xfrm>
            <a:off x="7596490" y="3549368"/>
            <a:ext cx="3578440" cy="3204224"/>
          </a:xfrm>
          <a:prstGeom prst="rect">
            <a:avLst/>
          </a:prstGeom>
          <a:noFill/>
        </p:spPr>
      </p:pic>
      <p:sp>
        <p:nvSpPr>
          <p:cNvPr id="7" name="TextBox 6"/>
          <p:cNvSpPr txBox="1"/>
          <p:nvPr/>
        </p:nvSpPr>
        <p:spPr>
          <a:xfrm>
            <a:off x="9731141" y="2348564"/>
            <a:ext cx="1260910" cy="369332"/>
          </a:xfrm>
          <a:prstGeom prst="rect">
            <a:avLst/>
          </a:prstGeom>
          <a:noFill/>
        </p:spPr>
        <p:txBody>
          <a:bodyPr wrap="square" rtlCol="0">
            <a:spAutoFit/>
          </a:bodyPr>
          <a:lstStyle/>
          <a:p>
            <a:r>
              <a:rPr lang="zh-CN" altLang="en-US" dirty="0" smtClean="0"/>
              <a:t>间羟胺</a:t>
            </a:r>
            <a:endParaRPr lang="zh-CN" altLang="en-US" dirty="0"/>
          </a:p>
        </p:txBody>
      </p:sp>
      <p:sp>
        <p:nvSpPr>
          <p:cNvPr id="8" name="TextBox 7"/>
          <p:cNvSpPr txBox="1"/>
          <p:nvPr/>
        </p:nvSpPr>
        <p:spPr>
          <a:xfrm>
            <a:off x="8200724" y="5765533"/>
            <a:ext cx="1655545" cy="369332"/>
          </a:xfrm>
          <a:prstGeom prst="rect">
            <a:avLst/>
          </a:prstGeom>
          <a:noFill/>
        </p:spPr>
        <p:txBody>
          <a:bodyPr wrap="square" rtlCol="0">
            <a:spAutoFit/>
          </a:bodyPr>
          <a:lstStyle/>
          <a:p>
            <a:r>
              <a:rPr lang="zh-CN" altLang="en-US" dirty="0" smtClean="0"/>
              <a:t>异丙肾上腺素</a:t>
            </a:r>
            <a:endParaRPr lang="zh-CN" alt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idx="4294967295"/>
          </p:nvPr>
        </p:nvSpPr>
        <p:spPr>
          <a:xfrm>
            <a:off x="0" y="119588"/>
            <a:ext cx="5305245" cy="1139825"/>
          </a:xfrm>
        </p:spPr>
        <p:txBody>
          <a:bodyPr>
            <a:normAutofit/>
          </a:bodyPr>
          <a:lstStyle/>
          <a:p>
            <a:pPr algn="l" eaLnBrk="1" hangingPunct="1"/>
            <a:r>
              <a:rPr lang="zh-CN" altLang="en-US" sz="4800" b="1" dirty="0" smtClean="0">
                <a:solidFill>
                  <a:schemeClr val="bg1"/>
                </a:solidFill>
                <a:latin typeface="华文行楷" panose="02010800040101010101" pitchFamily="2" charset="-122"/>
                <a:ea typeface="华文行楷" panose="02010800040101010101" pitchFamily="2" charset="-122"/>
              </a:rPr>
              <a:t>抢救应用</a:t>
            </a:r>
            <a:endParaRPr lang="zh-CN" altLang="en-US" sz="4800" b="1" dirty="0">
              <a:solidFill>
                <a:schemeClr val="bg1"/>
              </a:solidFill>
              <a:latin typeface="华文行楷" panose="02010800040101010101" pitchFamily="2" charset="-122"/>
              <a:ea typeface="华文行楷" panose="02010800040101010101" pitchFamily="2" charset="-122"/>
            </a:endParaRPr>
          </a:p>
        </p:txBody>
      </p:sp>
      <p:pic>
        <p:nvPicPr>
          <p:cNvPr id="4" name="图片 3" descr="去甲肾上腺素"/>
          <p:cNvPicPr>
            <a:picLocks noChangeAspect="1"/>
          </p:cNvPicPr>
          <p:nvPr/>
        </p:nvPicPr>
        <p:blipFill>
          <a:blip r:embed="rId1"/>
          <a:srcRect b="6108"/>
          <a:stretch>
            <a:fillRect/>
          </a:stretch>
        </p:blipFill>
        <p:spPr>
          <a:xfrm>
            <a:off x="3999865" y="1666240"/>
            <a:ext cx="4192270" cy="3650615"/>
          </a:xfrm>
          <a:prstGeom prst="rect">
            <a:avLst/>
          </a:prstGeom>
        </p:spPr>
      </p:pic>
      <p:pic>
        <p:nvPicPr>
          <p:cNvPr id="5" name="图片 4" descr="肾上腺素"/>
          <p:cNvPicPr>
            <a:picLocks noChangeAspect="1"/>
          </p:cNvPicPr>
          <p:nvPr/>
        </p:nvPicPr>
        <p:blipFill>
          <a:blip r:embed="rId2"/>
          <a:srcRect b="5893"/>
          <a:stretch>
            <a:fillRect/>
          </a:stretch>
        </p:blipFill>
        <p:spPr>
          <a:xfrm>
            <a:off x="8009890" y="1666240"/>
            <a:ext cx="4182110" cy="3650615"/>
          </a:xfrm>
          <a:prstGeom prst="rect">
            <a:avLst/>
          </a:prstGeom>
        </p:spPr>
      </p:pic>
      <p:pic>
        <p:nvPicPr>
          <p:cNvPr id="6" name="图片 5" descr="多巴胺"/>
          <p:cNvPicPr>
            <a:picLocks noChangeAspect="1"/>
          </p:cNvPicPr>
          <p:nvPr/>
        </p:nvPicPr>
        <p:blipFill>
          <a:blip r:embed="rId3"/>
          <a:srcRect b="5879"/>
          <a:stretch>
            <a:fillRect/>
          </a:stretch>
        </p:blipFill>
        <p:spPr>
          <a:xfrm>
            <a:off x="0" y="1657350"/>
            <a:ext cx="4192270" cy="3659505"/>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idx="4294967295"/>
          </p:nvPr>
        </p:nvSpPr>
        <p:spPr>
          <a:xfrm>
            <a:off x="0" y="119588"/>
            <a:ext cx="5305245" cy="1139825"/>
          </a:xfrm>
        </p:spPr>
        <p:txBody>
          <a:bodyPr>
            <a:normAutofit/>
          </a:bodyPr>
          <a:lstStyle/>
          <a:p>
            <a:pPr algn="l" eaLnBrk="1" hangingPunct="1"/>
            <a:r>
              <a:rPr lang="zh-CN" altLang="en-US" sz="4800" b="1" dirty="0" smtClean="0">
                <a:solidFill>
                  <a:schemeClr val="bg1"/>
                </a:solidFill>
                <a:latin typeface="华文行楷" panose="02010800040101010101" pitchFamily="2" charset="-122"/>
                <a:ea typeface="华文行楷" panose="02010800040101010101" pitchFamily="2" charset="-122"/>
              </a:rPr>
              <a:t>抢救应用</a:t>
            </a:r>
            <a:endParaRPr lang="zh-CN" altLang="en-US" sz="4800" b="1" dirty="0">
              <a:solidFill>
                <a:schemeClr val="bg1"/>
              </a:solidFill>
              <a:latin typeface="华文行楷" panose="02010800040101010101" pitchFamily="2" charset="-122"/>
              <a:ea typeface="华文行楷" panose="02010800040101010101" pitchFamily="2" charset="-122"/>
            </a:endParaRPr>
          </a:p>
        </p:txBody>
      </p:sp>
      <p:pic>
        <p:nvPicPr>
          <p:cNvPr id="16389" name="Picture 5" descr="C:\Users\Administrator\Desktop\药品化学式\拟肾上腺\儿茶酚胺代谢.png"/>
          <p:cNvPicPr>
            <a:picLocks noGrp="1" noChangeAspect="1" noChangeArrowheads="1"/>
          </p:cNvPicPr>
          <p:nvPr>
            <p:ph idx="4294967295"/>
          </p:nvPr>
        </p:nvPicPr>
        <p:blipFill>
          <a:blip r:embed="rId1"/>
          <a:srcRect/>
          <a:stretch>
            <a:fillRect/>
          </a:stretch>
        </p:blipFill>
        <p:spPr bwMode="auto">
          <a:xfrm>
            <a:off x="442762" y="1619048"/>
            <a:ext cx="10320338" cy="4160923"/>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idx="4294967295"/>
          </p:nvPr>
        </p:nvSpPr>
        <p:spPr>
          <a:xfrm>
            <a:off x="0" y="119588"/>
            <a:ext cx="5305245" cy="1139825"/>
          </a:xfrm>
        </p:spPr>
        <p:txBody>
          <a:bodyPr>
            <a:normAutofit/>
          </a:bodyPr>
          <a:lstStyle/>
          <a:p>
            <a:pPr algn="l" eaLnBrk="1" hangingPunct="1"/>
            <a:r>
              <a:rPr lang="zh-CN" altLang="en-US" sz="4800" b="1" dirty="0" smtClean="0">
                <a:solidFill>
                  <a:schemeClr val="bg1"/>
                </a:solidFill>
                <a:latin typeface="华文行楷" panose="02010800040101010101" pitchFamily="2" charset="-122"/>
                <a:ea typeface="华文行楷" panose="02010800040101010101" pitchFamily="2" charset="-122"/>
              </a:rPr>
              <a:t>神经内科应用</a:t>
            </a:r>
            <a:endParaRPr lang="zh-CN" altLang="en-US" sz="4800" b="1" dirty="0">
              <a:solidFill>
                <a:schemeClr val="bg1"/>
              </a:solidFill>
              <a:latin typeface="华文行楷" panose="02010800040101010101" pitchFamily="2" charset="-122"/>
              <a:ea typeface="华文行楷" panose="02010800040101010101" pitchFamily="2" charset="-122"/>
            </a:endParaRPr>
          </a:p>
        </p:txBody>
      </p:sp>
      <p:pic>
        <p:nvPicPr>
          <p:cNvPr id="18434" name="Picture 2" descr="C:\Users\Administrator\Desktop\药品化学式\拟肾上腺\受体激动剂\普拉克索.jpg"/>
          <p:cNvPicPr>
            <a:picLocks noGrp="1" noChangeAspect="1" noChangeArrowheads="1"/>
          </p:cNvPicPr>
          <p:nvPr>
            <p:ph idx="4294967295"/>
          </p:nvPr>
        </p:nvPicPr>
        <p:blipFill>
          <a:blip r:embed="rId1"/>
          <a:srcRect/>
          <a:stretch>
            <a:fillRect/>
          </a:stretch>
        </p:blipFill>
        <p:spPr bwMode="auto">
          <a:xfrm>
            <a:off x="235844" y="1018398"/>
            <a:ext cx="4381500" cy="2286000"/>
          </a:xfrm>
          <a:prstGeom prst="rect">
            <a:avLst/>
          </a:prstGeom>
          <a:noFill/>
        </p:spPr>
      </p:pic>
      <p:sp>
        <p:nvSpPr>
          <p:cNvPr id="5" name="TextBox 4"/>
          <p:cNvSpPr txBox="1"/>
          <p:nvPr/>
        </p:nvSpPr>
        <p:spPr>
          <a:xfrm>
            <a:off x="548640" y="1309036"/>
            <a:ext cx="1838425" cy="521970"/>
          </a:xfrm>
          <a:prstGeom prst="rect">
            <a:avLst/>
          </a:prstGeom>
          <a:noFill/>
        </p:spPr>
        <p:txBody>
          <a:bodyPr wrap="square" rtlCol="0">
            <a:spAutoFit/>
          </a:bodyPr>
          <a:lstStyle/>
          <a:p>
            <a:r>
              <a:rPr lang="zh-CN" altLang="en-US" sz="2800" dirty="0" smtClean="0"/>
              <a:t>普拉克索</a:t>
            </a:r>
            <a:endParaRPr lang="zh-CN" altLang="en-US" sz="2800" dirty="0" smtClean="0"/>
          </a:p>
        </p:txBody>
      </p:sp>
      <p:pic>
        <p:nvPicPr>
          <p:cNvPr id="18436" name="Picture 4" descr="C:\Users\Administrator\Desktop\药品化学式\拟肾上腺\受体激动剂\吡贝地尔.jpg"/>
          <p:cNvPicPr>
            <a:picLocks noChangeAspect="1" noChangeArrowheads="1"/>
          </p:cNvPicPr>
          <p:nvPr/>
        </p:nvPicPr>
        <p:blipFill>
          <a:blip r:embed="rId2"/>
          <a:srcRect/>
          <a:stretch>
            <a:fillRect/>
          </a:stretch>
        </p:blipFill>
        <p:spPr bwMode="auto">
          <a:xfrm>
            <a:off x="5305459" y="1018540"/>
            <a:ext cx="4610100" cy="2857500"/>
          </a:xfrm>
          <a:prstGeom prst="rect">
            <a:avLst/>
          </a:prstGeom>
          <a:noFill/>
        </p:spPr>
      </p:pic>
      <p:sp>
        <p:nvSpPr>
          <p:cNvPr id="9" name="TextBox 8"/>
          <p:cNvSpPr txBox="1"/>
          <p:nvPr/>
        </p:nvSpPr>
        <p:spPr>
          <a:xfrm>
            <a:off x="6851650" y="3080385"/>
            <a:ext cx="2112645" cy="521970"/>
          </a:xfrm>
          <a:prstGeom prst="rect">
            <a:avLst/>
          </a:prstGeom>
          <a:noFill/>
        </p:spPr>
        <p:txBody>
          <a:bodyPr wrap="square" rtlCol="0">
            <a:spAutoFit/>
          </a:bodyPr>
          <a:lstStyle/>
          <a:p>
            <a:r>
              <a:rPr lang="zh-CN" altLang="en-US" sz="2800" dirty="0" smtClean="0"/>
              <a:t>吡贝地尔</a:t>
            </a:r>
            <a:endParaRPr lang="zh-CN" altLang="en-US" sz="2800" dirty="0" smtClean="0"/>
          </a:p>
        </p:txBody>
      </p:sp>
      <p:pic>
        <p:nvPicPr>
          <p:cNvPr id="18437" name="Picture 5" descr="C:\Users\Administrator\Desktop\药品化学式\拟胆碱\苯海索.png"/>
          <p:cNvPicPr>
            <a:picLocks noChangeAspect="1" noChangeArrowheads="1"/>
          </p:cNvPicPr>
          <p:nvPr/>
        </p:nvPicPr>
        <p:blipFill>
          <a:blip r:embed="rId3"/>
          <a:srcRect/>
          <a:stretch>
            <a:fillRect/>
          </a:stretch>
        </p:blipFill>
        <p:spPr bwMode="auto">
          <a:xfrm>
            <a:off x="567289" y="3450056"/>
            <a:ext cx="3407944" cy="3407944"/>
          </a:xfrm>
          <a:prstGeom prst="rect">
            <a:avLst/>
          </a:prstGeom>
          <a:noFill/>
        </p:spPr>
      </p:pic>
      <p:sp>
        <p:nvSpPr>
          <p:cNvPr id="11" name="TextBox 10"/>
          <p:cNvSpPr txBox="1"/>
          <p:nvPr/>
        </p:nvSpPr>
        <p:spPr>
          <a:xfrm>
            <a:off x="1422934" y="6033434"/>
            <a:ext cx="1472666" cy="521970"/>
          </a:xfrm>
          <a:prstGeom prst="rect">
            <a:avLst/>
          </a:prstGeom>
          <a:noFill/>
        </p:spPr>
        <p:txBody>
          <a:bodyPr wrap="square" rtlCol="0">
            <a:spAutoFit/>
          </a:bodyPr>
          <a:lstStyle/>
          <a:p>
            <a:r>
              <a:rPr lang="zh-CN" altLang="en-US" sz="2800" dirty="0" smtClean="0"/>
              <a:t>苯海索</a:t>
            </a:r>
            <a:endParaRPr lang="zh-CN" altLang="en-US" sz="2800" dirty="0"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idx="4294967295"/>
          </p:nvPr>
        </p:nvSpPr>
        <p:spPr>
          <a:xfrm>
            <a:off x="0" y="119588"/>
            <a:ext cx="5305245" cy="1139825"/>
          </a:xfrm>
        </p:spPr>
        <p:txBody>
          <a:bodyPr>
            <a:normAutofit/>
          </a:bodyPr>
          <a:lstStyle/>
          <a:p>
            <a:pPr algn="l" eaLnBrk="1" hangingPunct="1"/>
            <a:r>
              <a:rPr lang="zh-CN" altLang="en-US" sz="4800" b="1" dirty="0" smtClean="0">
                <a:solidFill>
                  <a:schemeClr val="bg1"/>
                </a:solidFill>
                <a:latin typeface="华文行楷" panose="02010800040101010101" pitchFamily="2" charset="-122"/>
                <a:ea typeface="华文行楷" panose="02010800040101010101" pitchFamily="2" charset="-122"/>
              </a:rPr>
              <a:t>神经内科应用</a:t>
            </a:r>
            <a:endParaRPr lang="zh-CN" altLang="en-US" sz="4800" b="1" dirty="0">
              <a:solidFill>
                <a:schemeClr val="bg1"/>
              </a:solidFill>
              <a:latin typeface="华文行楷" panose="02010800040101010101" pitchFamily="2" charset="-122"/>
              <a:ea typeface="华文行楷" panose="02010800040101010101" pitchFamily="2" charset="-122"/>
            </a:endParaRPr>
          </a:p>
        </p:txBody>
      </p:sp>
      <p:pic>
        <p:nvPicPr>
          <p:cNvPr id="19458" name="Picture 2" descr="C:\Users\Administrator\Desktop\药品化学式\拟胆碱\新斯的明.jpg"/>
          <p:cNvPicPr>
            <a:picLocks noChangeAspect="1" noChangeArrowheads="1"/>
          </p:cNvPicPr>
          <p:nvPr/>
        </p:nvPicPr>
        <p:blipFill>
          <a:blip r:embed="rId1"/>
          <a:srcRect/>
          <a:stretch>
            <a:fillRect/>
          </a:stretch>
        </p:blipFill>
        <p:spPr bwMode="auto">
          <a:xfrm>
            <a:off x="995713" y="1409049"/>
            <a:ext cx="6278285" cy="1902042"/>
          </a:xfrm>
          <a:prstGeom prst="rect">
            <a:avLst/>
          </a:prstGeom>
          <a:noFill/>
        </p:spPr>
      </p:pic>
      <p:pic>
        <p:nvPicPr>
          <p:cNvPr id="19459" name="Picture 3" descr="C:\Users\Administrator\Desktop\药品化学式\拟胆碱\溴吡斯的明.jpg"/>
          <p:cNvPicPr>
            <a:picLocks noChangeAspect="1" noChangeArrowheads="1"/>
          </p:cNvPicPr>
          <p:nvPr/>
        </p:nvPicPr>
        <p:blipFill>
          <a:blip r:embed="rId2"/>
          <a:srcRect/>
          <a:stretch>
            <a:fillRect/>
          </a:stretch>
        </p:blipFill>
        <p:spPr bwMode="auto">
          <a:xfrm>
            <a:off x="1014613" y="3713546"/>
            <a:ext cx="6543675" cy="2857500"/>
          </a:xfrm>
          <a:prstGeom prst="rect">
            <a:avLst/>
          </a:prstGeom>
          <a:noFill/>
        </p:spPr>
      </p:pic>
      <p:sp>
        <p:nvSpPr>
          <p:cNvPr id="13" name="TextBox 12"/>
          <p:cNvSpPr txBox="1"/>
          <p:nvPr/>
        </p:nvSpPr>
        <p:spPr>
          <a:xfrm>
            <a:off x="5582653" y="2512194"/>
            <a:ext cx="1694046" cy="521970"/>
          </a:xfrm>
          <a:prstGeom prst="rect">
            <a:avLst/>
          </a:prstGeom>
          <a:noFill/>
        </p:spPr>
        <p:txBody>
          <a:bodyPr wrap="square" rtlCol="0">
            <a:spAutoFit/>
          </a:bodyPr>
          <a:lstStyle/>
          <a:p>
            <a:r>
              <a:rPr lang="zh-CN" altLang="en-US" sz="2800" dirty="0" smtClean="0"/>
              <a:t>新斯的明</a:t>
            </a:r>
            <a:endParaRPr lang="zh-CN" altLang="en-US" sz="2800" dirty="0" smtClean="0"/>
          </a:p>
        </p:txBody>
      </p:sp>
      <p:sp>
        <p:nvSpPr>
          <p:cNvPr id="14" name="TextBox 13"/>
          <p:cNvSpPr txBox="1"/>
          <p:nvPr/>
        </p:nvSpPr>
        <p:spPr>
          <a:xfrm>
            <a:off x="4859020" y="5975985"/>
            <a:ext cx="2416810" cy="521970"/>
          </a:xfrm>
          <a:prstGeom prst="rect">
            <a:avLst/>
          </a:prstGeom>
          <a:noFill/>
        </p:spPr>
        <p:txBody>
          <a:bodyPr wrap="square" rtlCol="0">
            <a:spAutoFit/>
          </a:bodyPr>
          <a:lstStyle/>
          <a:p>
            <a:r>
              <a:rPr lang="zh-CN" altLang="en-US" sz="2800" dirty="0" smtClean="0"/>
              <a:t>溴吡斯的明</a:t>
            </a:r>
            <a:endParaRPr lang="zh-CN" altLang="en-US" sz="2800" dirty="0"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idx="4294967295"/>
          </p:nvPr>
        </p:nvSpPr>
        <p:spPr>
          <a:xfrm>
            <a:off x="0" y="119588"/>
            <a:ext cx="5305245" cy="1139825"/>
          </a:xfrm>
        </p:spPr>
        <p:txBody>
          <a:bodyPr>
            <a:normAutofit/>
          </a:bodyPr>
          <a:lstStyle/>
          <a:p>
            <a:pPr algn="l" eaLnBrk="1" hangingPunct="1"/>
            <a:r>
              <a:rPr lang="zh-CN" altLang="en-US" sz="4800" b="1" dirty="0" smtClean="0">
                <a:solidFill>
                  <a:schemeClr val="bg1"/>
                </a:solidFill>
                <a:latin typeface="华文行楷" panose="02010800040101010101" pitchFamily="2" charset="-122"/>
                <a:ea typeface="华文行楷" panose="02010800040101010101" pitchFamily="2" charset="-122"/>
              </a:rPr>
              <a:t>神经内科应用</a:t>
            </a:r>
            <a:endParaRPr lang="zh-CN" altLang="en-US" sz="4800" b="1" dirty="0">
              <a:solidFill>
                <a:schemeClr val="bg1"/>
              </a:solidFill>
              <a:latin typeface="华文行楷" panose="02010800040101010101" pitchFamily="2" charset="-122"/>
              <a:ea typeface="华文行楷" panose="02010800040101010101" pitchFamily="2" charset="-122"/>
            </a:endParaRPr>
          </a:p>
        </p:txBody>
      </p:sp>
      <p:pic>
        <p:nvPicPr>
          <p:cNvPr id="2" name="图片 1" descr="多奈哌齐"/>
          <p:cNvPicPr>
            <a:picLocks noChangeAspect="1"/>
          </p:cNvPicPr>
          <p:nvPr/>
        </p:nvPicPr>
        <p:blipFill>
          <a:blip r:embed="rId1"/>
          <a:stretch>
            <a:fillRect/>
          </a:stretch>
        </p:blipFill>
        <p:spPr>
          <a:xfrm>
            <a:off x="347345" y="1259205"/>
            <a:ext cx="4610100" cy="2857500"/>
          </a:xfrm>
          <a:prstGeom prst="rect">
            <a:avLst/>
          </a:prstGeom>
        </p:spPr>
      </p:pic>
      <p:sp>
        <p:nvSpPr>
          <p:cNvPr id="13" name="TextBox 12"/>
          <p:cNvSpPr txBox="1"/>
          <p:nvPr/>
        </p:nvSpPr>
        <p:spPr>
          <a:xfrm>
            <a:off x="604888" y="1620019"/>
            <a:ext cx="1694046" cy="521970"/>
          </a:xfrm>
          <a:prstGeom prst="rect">
            <a:avLst/>
          </a:prstGeom>
          <a:noFill/>
        </p:spPr>
        <p:txBody>
          <a:bodyPr wrap="square" rtlCol="0">
            <a:spAutoFit/>
          </a:bodyPr>
          <a:lstStyle/>
          <a:p>
            <a:r>
              <a:rPr lang="zh-CN" altLang="en-US" sz="2800" dirty="0" smtClean="0"/>
              <a:t>多奈哌齐</a:t>
            </a:r>
            <a:endParaRPr lang="zh-CN" altLang="en-US" sz="2800" dirty="0" smtClean="0"/>
          </a:p>
        </p:txBody>
      </p:sp>
      <p:pic>
        <p:nvPicPr>
          <p:cNvPr id="3" name="图片 2" descr="重酒石酸卡巴拉汀"/>
          <p:cNvPicPr>
            <a:picLocks noChangeAspect="1"/>
          </p:cNvPicPr>
          <p:nvPr/>
        </p:nvPicPr>
        <p:blipFill>
          <a:blip r:embed="rId2"/>
          <a:srcRect b="50000"/>
          <a:stretch>
            <a:fillRect/>
          </a:stretch>
        </p:blipFill>
        <p:spPr>
          <a:xfrm>
            <a:off x="3206750" y="4396105"/>
            <a:ext cx="5516880" cy="2223135"/>
          </a:xfrm>
          <a:prstGeom prst="rect">
            <a:avLst/>
          </a:prstGeom>
        </p:spPr>
      </p:pic>
      <p:sp>
        <p:nvSpPr>
          <p:cNvPr id="14" name="TextBox 13"/>
          <p:cNvSpPr txBox="1"/>
          <p:nvPr/>
        </p:nvSpPr>
        <p:spPr>
          <a:xfrm>
            <a:off x="7029584" y="6096969"/>
            <a:ext cx="1694046" cy="521970"/>
          </a:xfrm>
          <a:prstGeom prst="rect">
            <a:avLst/>
          </a:prstGeom>
          <a:noFill/>
        </p:spPr>
        <p:txBody>
          <a:bodyPr wrap="square" rtlCol="0">
            <a:spAutoFit/>
          </a:bodyPr>
          <a:lstStyle/>
          <a:p>
            <a:r>
              <a:rPr lang="zh-CN" altLang="en-US" sz="2800" dirty="0" smtClean="0"/>
              <a:t>卡巴拉汀</a:t>
            </a:r>
            <a:endParaRPr lang="zh-CN" altLang="en-US" sz="2800" dirty="0"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idx="4294967295"/>
          </p:nvPr>
        </p:nvSpPr>
        <p:spPr>
          <a:xfrm>
            <a:off x="0" y="119588"/>
            <a:ext cx="5305245" cy="1139825"/>
          </a:xfrm>
        </p:spPr>
        <p:txBody>
          <a:bodyPr>
            <a:normAutofit/>
          </a:bodyPr>
          <a:lstStyle/>
          <a:p>
            <a:pPr algn="l" eaLnBrk="1" hangingPunct="1"/>
            <a:r>
              <a:rPr lang="zh-CN" altLang="en-US" sz="4800" b="1" dirty="0" smtClean="0">
                <a:solidFill>
                  <a:schemeClr val="bg1"/>
                </a:solidFill>
                <a:latin typeface="华文行楷" panose="02010800040101010101" pitchFamily="2" charset="-122"/>
                <a:ea typeface="华文行楷" panose="02010800040101010101" pitchFamily="2" charset="-122"/>
              </a:rPr>
              <a:t>神经内科应用</a:t>
            </a:r>
            <a:endParaRPr lang="zh-CN" altLang="en-US" sz="4800" b="1" dirty="0">
              <a:solidFill>
                <a:schemeClr val="bg1"/>
              </a:solidFill>
              <a:latin typeface="华文行楷" panose="02010800040101010101" pitchFamily="2" charset="-122"/>
              <a:ea typeface="华文行楷" panose="02010800040101010101" pitchFamily="2" charset="-122"/>
            </a:endParaRPr>
          </a:p>
        </p:txBody>
      </p:sp>
      <p:pic>
        <p:nvPicPr>
          <p:cNvPr id="20483" name="Picture 3"/>
          <p:cNvPicPr>
            <a:picLocks noChangeAspect="1" noChangeArrowheads="1"/>
          </p:cNvPicPr>
          <p:nvPr/>
        </p:nvPicPr>
        <p:blipFill>
          <a:blip r:embed="rId1"/>
          <a:srcRect/>
          <a:stretch>
            <a:fillRect/>
          </a:stretch>
        </p:blipFill>
        <p:spPr bwMode="auto">
          <a:xfrm>
            <a:off x="538564" y="1697455"/>
            <a:ext cx="5705475" cy="3848100"/>
          </a:xfrm>
          <a:prstGeom prst="rect">
            <a:avLst/>
          </a:prstGeom>
          <a:noFill/>
          <a:ln w="9525">
            <a:noFill/>
            <a:miter lim="800000"/>
            <a:headEnd/>
            <a:tailEnd/>
          </a:ln>
          <a:effectLst/>
        </p:spPr>
      </p:pic>
      <p:pic>
        <p:nvPicPr>
          <p:cNvPr id="20484" name="Picture 4"/>
          <p:cNvPicPr>
            <a:picLocks noChangeAspect="1" noChangeArrowheads="1"/>
          </p:cNvPicPr>
          <p:nvPr/>
        </p:nvPicPr>
        <p:blipFill>
          <a:blip r:embed="rId2"/>
          <a:srcRect/>
          <a:stretch>
            <a:fillRect/>
          </a:stretch>
        </p:blipFill>
        <p:spPr bwMode="auto">
          <a:xfrm>
            <a:off x="6342045" y="1649729"/>
            <a:ext cx="5695950" cy="39243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idx="4294967295"/>
          </p:nvPr>
        </p:nvSpPr>
        <p:spPr>
          <a:xfrm>
            <a:off x="0" y="119588"/>
            <a:ext cx="5305245" cy="1139825"/>
          </a:xfrm>
        </p:spPr>
        <p:txBody>
          <a:bodyPr>
            <a:normAutofit/>
          </a:bodyPr>
          <a:lstStyle/>
          <a:p>
            <a:pPr algn="l" eaLnBrk="1" hangingPunct="1"/>
            <a:r>
              <a:rPr lang="zh-CN" altLang="en-US" sz="4800" b="1" dirty="0" smtClean="0">
                <a:solidFill>
                  <a:schemeClr val="bg1"/>
                </a:solidFill>
                <a:latin typeface="华文行楷" panose="02010800040101010101" pitchFamily="2" charset="-122"/>
                <a:ea typeface="华文行楷" panose="02010800040101010101" pitchFamily="2" charset="-122"/>
              </a:rPr>
              <a:t>呼吸内科</a:t>
            </a:r>
            <a:r>
              <a:rPr lang="zh-CN" altLang="en-US" sz="4800" b="1" dirty="0" smtClean="0">
                <a:solidFill>
                  <a:schemeClr val="bg1"/>
                </a:solidFill>
                <a:latin typeface="华文行楷" panose="02010800040101010101" pitchFamily="2" charset="-122"/>
                <a:ea typeface="华文行楷" panose="02010800040101010101" pitchFamily="2" charset="-122"/>
              </a:rPr>
              <a:t>应用</a:t>
            </a:r>
            <a:endParaRPr lang="zh-CN" altLang="en-US" sz="4800" b="1" dirty="0">
              <a:solidFill>
                <a:schemeClr val="bg1"/>
              </a:solidFill>
              <a:latin typeface="华文行楷" panose="02010800040101010101" pitchFamily="2" charset="-122"/>
              <a:ea typeface="华文行楷" panose="02010800040101010101" pitchFamily="2" charset="-122"/>
            </a:endParaRPr>
          </a:p>
        </p:txBody>
      </p:sp>
      <p:pic>
        <p:nvPicPr>
          <p:cNvPr id="21506" name="Picture 2" descr="C:\Users\Administrator\Desktop\药品化学式\拟肾上腺\受体激动剂\沙丁胺醇.jpg"/>
          <p:cNvPicPr>
            <a:picLocks noGrp="1" noChangeAspect="1" noChangeArrowheads="1"/>
          </p:cNvPicPr>
          <p:nvPr>
            <p:ph idx="4294967295"/>
          </p:nvPr>
        </p:nvPicPr>
        <p:blipFill>
          <a:blip r:embed="rId1"/>
          <a:srcRect/>
          <a:stretch>
            <a:fillRect/>
          </a:stretch>
        </p:blipFill>
        <p:spPr bwMode="auto">
          <a:xfrm>
            <a:off x="1" y="1076853"/>
            <a:ext cx="6217630" cy="2638500"/>
          </a:xfrm>
          <a:prstGeom prst="rect">
            <a:avLst/>
          </a:prstGeom>
          <a:noFill/>
        </p:spPr>
      </p:pic>
      <p:sp>
        <p:nvSpPr>
          <p:cNvPr id="5" name="TextBox 4"/>
          <p:cNvSpPr txBox="1"/>
          <p:nvPr/>
        </p:nvSpPr>
        <p:spPr>
          <a:xfrm>
            <a:off x="3118585" y="2762451"/>
            <a:ext cx="1934678" cy="521970"/>
          </a:xfrm>
          <a:prstGeom prst="rect">
            <a:avLst/>
          </a:prstGeom>
          <a:noFill/>
        </p:spPr>
        <p:txBody>
          <a:bodyPr wrap="square" rtlCol="0">
            <a:spAutoFit/>
          </a:bodyPr>
          <a:lstStyle/>
          <a:p>
            <a:r>
              <a:rPr lang="zh-CN" altLang="en-US" sz="2800" dirty="0" smtClean="0"/>
              <a:t>沙丁胺醇</a:t>
            </a:r>
            <a:endParaRPr lang="zh-CN" altLang="en-US" sz="2800" dirty="0" smtClean="0"/>
          </a:p>
        </p:txBody>
      </p:sp>
      <p:pic>
        <p:nvPicPr>
          <p:cNvPr id="21507" name="Picture 3" descr="C:\Users\Administrator\Desktop\药品化学式\拟肾上腺\受体激动剂\特布他林.png"/>
          <p:cNvPicPr>
            <a:picLocks noChangeAspect="1" noChangeArrowheads="1"/>
          </p:cNvPicPr>
          <p:nvPr/>
        </p:nvPicPr>
        <p:blipFill>
          <a:blip r:embed="rId2"/>
          <a:srcRect/>
          <a:stretch>
            <a:fillRect/>
          </a:stretch>
        </p:blipFill>
        <p:spPr bwMode="auto">
          <a:xfrm>
            <a:off x="6438900" y="1080035"/>
            <a:ext cx="5753100" cy="3581400"/>
          </a:xfrm>
          <a:prstGeom prst="rect">
            <a:avLst/>
          </a:prstGeom>
          <a:noFill/>
        </p:spPr>
      </p:pic>
      <p:sp>
        <p:nvSpPr>
          <p:cNvPr id="7" name="TextBox 6"/>
          <p:cNvSpPr txBox="1"/>
          <p:nvPr/>
        </p:nvSpPr>
        <p:spPr>
          <a:xfrm>
            <a:off x="10257322" y="3800375"/>
            <a:ext cx="1934678" cy="521970"/>
          </a:xfrm>
          <a:prstGeom prst="rect">
            <a:avLst/>
          </a:prstGeom>
          <a:noFill/>
        </p:spPr>
        <p:txBody>
          <a:bodyPr wrap="square" rtlCol="0">
            <a:spAutoFit/>
          </a:bodyPr>
          <a:lstStyle/>
          <a:p>
            <a:r>
              <a:rPr lang="zh-CN" altLang="en-US" sz="2800" dirty="0" smtClean="0"/>
              <a:t>特布他林</a:t>
            </a:r>
            <a:endParaRPr lang="zh-CN" altLang="en-US" sz="2800" dirty="0" smtClean="0"/>
          </a:p>
        </p:txBody>
      </p:sp>
      <p:pic>
        <p:nvPicPr>
          <p:cNvPr id="21508" name="Picture 4" descr="C:\Users\Administrator\Desktop\药品化学式\拟胆碱\异丙托溴铵.jpg"/>
          <p:cNvPicPr>
            <a:picLocks noChangeAspect="1" noChangeArrowheads="1"/>
          </p:cNvPicPr>
          <p:nvPr/>
        </p:nvPicPr>
        <p:blipFill>
          <a:blip r:embed="rId3" cstate="print"/>
          <a:srcRect/>
          <a:stretch>
            <a:fillRect/>
          </a:stretch>
        </p:blipFill>
        <p:spPr bwMode="auto">
          <a:xfrm>
            <a:off x="594512" y="3565437"/>
            <a:ext cx="3746482" cy="3292563"/>
          </a:xfrm>
          <a:prstGeom prst="rect">
            <a:avLst/>
          </a:prstGeom>
          <a:noFill/>
        </p:spPr>
      </p:pic>
      <p:sp>
        <p:nvSpPr>
          <p:cNvPr id="9" name="TextBox 8"/>
          <p:cNvSpPr txBox="1"/>
          <p:nvPr/>
        </p:nvSpPr>
        <p:spPr>
          <a:xfrm>
            <a:off x="2318385" y="4310380"/>
            <a:ext cx="2430145" cy="521970"/>
          </a:xfrm>
          <a:prstGeom prst="rect">
            <a:avLst/>
          </a:prstGeom>
          <a:noFill/>
        </p:spPr>
        <p:txBody>
          <a:bodyPr wrap="square" rtlCol="0">
            <a:spAutoFit/>
          </a:bodyPr>
          <a:lstStyle/>
          <a:p>
            <a:r>
              <a:rPr lang="zh-CN" altLang="en-US" sz="2800" dirty="0" smtClean="0"/>
              <a:t>异丙托溴铵</a:t>
            </a:r>
            <a:endParaRPr lang="zh-CN" altLang="en-US" sz="28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idx="4294967295"/>
          </p:nvPr>
        </p:nvSpPr>
        <p:spPr>
          <a:xfrm>
            <a:off x="0" y="119588"/>
            <a:ext cx="5305245" cy="1139825"/>
          </a:xfrm>
        </p:spPr>
        <p:txBody>
          <a:bodyPr>
            <a:normAutofit/>
          </a:bodyPr>
          <a:lstStyle/>
          <a:p>
            <a:pPr algn="l" eaLnBrk="1" hangingPunct="1"/>
            <a:endParaRPr lang="zh-CN" altLang="en-US" sz="4800" b="1" dirty="0">
              <a:solidFill>
                <a:schemeClr val="bg1"/>
              </a:solidFill>
              <a:latin typeface="华文行楷" panose="02010800040101010101" pitchFamily="2" charset="-122"/>
              <a:ea typeface="华文行楷" panose="02010800040101010101" pitchFamily="2" charset="-122"/>
            </a:endParaRPr>
          </a:p>
        </p:txBody>
      </p:sp>
      <p:pic>
        <p:nvPicPr>
          <p:cNvPr id="2" name="图片 1" descr="多巴胺"/>
          <p:cNvPicPr>
            <a:picLocks noChangeAspect="1"/>
          </p:cNvPicPr>
          <p:nvPr/>
        </p:nvPicPr>
        <p:blipFill>
          <a:blip r:embed="rId1"/>
          <a:stretch>
            <a:fillRect/>
          </a:stretch>
        </p:blipFill>
        <p:spPr>
          <a:xfrm>
            <a:off x="506730" y="1090295"/>
            <a:ext cx="8597900" cy="5455285"/>
          </a:xfrm>
          <a:prstGeom prst="rect">
            <a:avLst/>
          </a:prstGeom>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idx="4294967295"/>
          </p:nvPr>
        </p:nvSpPr>
        <p:spPr>
          <a:xfrm>
            <a:off x="0" y="119588"/>
            <a:ext cx="5305245" cy="1139825"/>
          </a:xfrm>
        </p:spPr>
        <p:txBody>
          <a:bodyPr>
            <a:normAutofit/>
          </a:bodyPr>
          <a:lstStyle/>
          <a:p>
            <a:pPr algn="l" eaLnBrk="1" hangingPunct="1"/>
            <a:r>
              <a:rPr lang="zh-CN" altLang="en-US" sz="4800" b="1" dirty="0" smtClean="0">
                <a:solidFill>
                  <a:schemeClr val="bg1"/>
                </a:solidFill>
                <a:latin typeface="华文行楷" panose="02010800040101010101" pitchFamily="2" charset="-122"/>
                <a:ea typeface="华文行楷" panose="02010800040101010101" pitchFamily="2" charset="-122"/>
              </a:rPr>
              <a:t>有机磷中毒</a:t>
            </a:r>
            <a:endParaRPr lang="zh-CN" altLang="en-US" sz="4800" b="1" dirty="0">
              <a:solidFill>
                <a:schemeClr val="bg1"/>
              </a:solidFill>
              <a:latin typeface="华文行楷" panose="02010800040101010101" pitchFamily="2" charset="-122"/>
              <a:ea typeface="华文行楷" panose="02010800040101010101" pitchFamily="2" charset="-122"/>
            </a:endParaRPr>
          </a:p>
        </p:txBody>
      </p:sp>
      <p:pic>
        <p:nvPicPr>
          <p:cNvPr id="22530" name="Picture 2" descr="C:\Users\Administrator\Desktop\药品化学式\拟胆碱\敌敌畏.jpg"/>
          <p:cNvPicPr>
            <a:picLocks noGrp="1" noChangeAspect="1" noChangeArrowheads="1"/>
          </p:cNvPicPr>
          <p:nvPr>
            <p:ph idx="4294967295"/>
          </p:nvPr>
        </p:nvPicPr>
        <p:blipFill>
          <a:blip r:embed="rId1"/>
          <a:srcRect/>
          <a:stretch>
            <a:fillRect/>
          </a:stretch>
        </p:blipFill>
        <p:spPr bwMode="auto">
          <a:xfrm>
            <a:off x="269081" y="1136909"/>
            <a:ext cx="6124575" cy="2857500"/>
          </a:xfrm>
          <a:prstGeom prst="rect">
            <a:avLst/>
          </a:prstGeom>
          <a:noFill/>
        </p:spPr>
      </p:pic>
      <p:sp>
        <p:nvSpPr>
          <p:cNvPr id="5" name="TextBox 4"/>
          <p:cNvSpPr txBox="1"/>
          <p:nvPr/>
        </p:nvSpPr>
        <p:spPr>
          <a:xfrm>
            <a:off x="2974206" y="3272589"/>
            <a:ext cx="1732548" cy="521970"/>
          </a:xfrm>
          <a:prstGeom prst="rect">
            <a:avLst/>
          </a:prstGeom>
          <a:noFill/>
        </p:spPr>
        <p:txBody>
          <a:bodyPr wrap="square" rtlCol="0">
            <a:spAutoFit/>
          </a:bodyPr>
          <a:lstStyle/>
          <a:p>
            <a:r>
              <a:rPr lang="zh-CN" altLang="en-US" sz="2800" dirty="0" smtClean="0"/>
              <a:t>敌敌畏</a:t>
            </a:r>
            <a:endParaRPr lang="zh-CN" altLang="en-US" sz="2800" dirty="0" smtClean="0"/>
          </a:p>
        </p:txBody>
      </p:sp>
      <p:pic>
        <p:nvPicPr>
          <p:cNvPr id="22531" name="Picture 3" descr="C:\Users\Administrator\Desktop\药品化学式\拟胆碱\沙林毒气.png"/>
          <p:cNvPicPr>
            <a:picLocks noChangeAspect="1" noChangeArrowheads="1"/>
          </p:cNvPicPr>
          <p:nvPr/>
        </p:nvPicPr>
        <p:blipFill>
          <a:blip r:embed="rId2"/>
          <a:srcRect/>
          <a:stretch>
            <a:fillRect/>
          </a:stretch>
        </p:blipFill>
        <p:spPr bwMode="auto">
          <a:xfrm>
            <a:off x="6531193" y="1015483"/>
            <a:ext cx="5240504" cy="3434448"/>
          </a:xfrm>
          <a:prstGeom prst="rect">
            <a:avLst/>
          </a:prstGeom>
          <a:noFill/>
        </p:spPr>
      </p:pic>
      <p:sp>
        <p:nvSpPr>
          <p:cNvPr id="7" name="TextBox 6"/>
          <p:cNvSpPr txBox="1"/>
          <p:nvPr/>
        </p:nvSpPr>
        <p:spPr>
          <a:xfrm>
            <a:off x="6938210" y="1355557"/>
            <a:ext cx="1732548" cy="521970"/>
          </a:xfrm>
          <a:prstGeom prst="rect">
            <a:avLst/>
          </a:prstGeom>
          <a:noFill/>
        </p:spPr>
        <p:txBody>
          <a:bodyPr wrap="square" rtlCol="0">
            <a:spAutoFit/>
          </a:bodyPr>
          <a:lstStyle/>
          <a:p>
            <a:r>
              <a:rPr lang="zh-CN" altLang="en-US" sz="2800" dirty="0" smtClean="0"/>
              <a:t>沙林毒气</a:t>
            </a:r>
            <a:endParaRPr lang="zh-CN" altLang="en-US" sz="2800" dirty="0" smtClean="0"/>
          </a:p>
        </p:txBody>
      </p:sp>
      <p:pic>
        <p:nvPicPr>
          <p:cNvPr id="2" name="图片 1" descr="阿托品"/>
          <p:cNvPicPr>
            <a:picLocks noChangeAspect="1"/>
          </p:cNvPicPr>
          <p:nvPr/>
        </p:nvPicPr>
        <p:blipFill>
          <a:blip r:embed="rId3"/>
          <a:stretch>
            <a:fillRect/>
          </a:stretch>
        </p:blipFill>
        <p:spPr>
          <a:xfrm>
            <a:off x="802005" y="4812030"/>
            <a:ext cx="4928870" cy="2045970"/>
          </a:xfrm>
          <a:prstGeom prst="rect">
            <a:avLst/>
          </a:prstGeom>
        </p:spPr>
      </p:pic>
      <p:sp>
        <p:nvSpPr>
          <p:cNvPr id="9" name="TextBox 8"/>
          <p:cNvSpPr txBox="1"/>
          <p:nvPr/>
        </p:nvSpPr>
        <p:spPr>
          <a:xfrm>
            <a:off x="2085340" y="4766945"/>
            <a:ext cx="1891030" cy="521970"/>
          </a:xfrm>
          <a:prstGeom prst="rect">
            <a:avLst/>
          </a:prstGeom>
          <a:noFill/>
        </p:spPr>
        <p:txBody>
          <a:bodyPr wrap="square" rtlCol="0">
            <a:spAutoFit/>
          </a:bodyPr>
          <a:lstStyle/>
          <a:p>
            <a:r>
              <a:rPr lang="zh-CN" altLang="en-US" sz="2800" dirty="0" smtClean="0"/>
              <a:t>阿托品</a:t>
            </a:r>
            <a:endParaRPr lang="zh-CN" altLang="en-US" sz="2800"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blinds(horizontal)">
                                      <p:cBhvr>
                                        <p:cTn id="7" dur="500"/>
                                        <p:tgtEl>
                                          <p:spTgt spid="22531"/>
                                        </p:tgtEl>
                                      </p:cBhvr>
                                    </p:animEffect>
                                  </p:childTnLst>
                                </p:cTn>
                              </p:par>
                              <p:par>
                                <p:cTn id="8" presetID="3" presetClass="entr" presetSubtype="10" fill="hold" nodeType="withEffect">
                                  <p:stCondLst>
                                    <p:cond delay="0"/>
                                  </p:stCondLst>
                                  <p:childTnLst>
                                    <p:set>
                                      <p:cBhvr>
                                        <p:cTn id="9" dur="1" fill="hold">
                                          <p:stCondLst>
                                            <p:cond delay="0"/>
                                          </p:stCondLst>
                                        </p:cTn>
                                        <p:tgtEl>
                                          <p:spTgt spid="22530"/>
                                        </p:tgtEl>
                                        <p:attrNameLst>
                                          <p:attrName>style.visibility</p:attrName>
                                        </p:attrNameLst>
                                      </p:cBhvr>
                                      <p:to>
                                        <p:strVal val="visible"/>
                                      </p:to>
                                    </p:set>
                                    <p:animEffect transition="in" filter="blinds(horizontal)">
                                      <p:cBhvr>
                                        <p:cTn id="10" dur="500"/>
                                        <p:tgtEl>
                                          <p:spTgt spid="22530"/>
                                        </p:tgtEl>
                                      </p:cBhvr>
                                    </p:animEffect>
                                  </p:childTnLst>
                                </p:cTn>
                              </p:par>
                              <p:par>
                                <p:cTn id="11" presetID="3" presetClass="entr" presetSubtype="1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par>
                                <p:cTn id="14" presetID="3" presetClass="entr" presetSubtype="1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linds(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additive="base">
                                        <p:cTn id="21" dur="500" fill="hold"/>
                                        <p:tgtEl>
                                          <p:spTgt spid="2"/>
                                        </p:tgtEl>
                                        <p:attrNameLst>
                                          <p:attrName>ppt_x</p:attrName>
                                        </p:attrNameLst>
                                      </p:cBhvr>
                                      <p:tavLst>
                                        <p:tav tm="0">
                                          <p:val>
                                            <p:strVal val="#ppt_x"/>
                                          </p:val>
                                        </p:tav>
                                        <p:tav tm="100000">
                                          <p:val>
                                            <p:strVal val="#ppt_x"/>
                                          </p:val>
                                        </p:tav>
                                      </p:tavLst>
                                    </p:anim>
                                    <p:anim calcmode="lin" valueType="num">
                                      <p:cBhvr additive="base">
                                        <p:cTn id="22" dur="500" fill="hold"/>
                                        <p:tgtEl>
                                          <p:spTgt spid="2"/>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9"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idx="4294967295"/>
          </p:nvPr>
        </p:nvSpPr>
        <p:spPr>
          <a:xfrm>
            <a:off x="0" y="119588"/>
            <a:ext cx="5305245" cy="1139825"/>
          </a:xfrm>
        </p:spPr>
        <p:txBody>
          <a:bodyPr>
            <a:normAutofit/>
          </a:bodyPr>
          <a:lstStyle/>
          <a:p>
            <a:pPr algn="l" eaLnBrk="1" hangingPunct="1"/>
            <a:r>
              <a:rPr lang="zh-CN" altLang="en-US" sz="4800" b="1" dirty="0" smtClean="0">
                <a:solidFill>
                  <a:schemeClr val="bg1"/>
                </a:solidFill>
                <a:latin typeface="华文行楷" panose="02010800040101010101" pitchFamily="2" charset="-122"/>
                <a:ea typeface="华文行楷" panose="02010800040101010101" pitchFamily="2" charset="-122"/>
              </a:rPr>
              <a:t>心内</a:t>
            </a:r>
            <a:r>
              <a:rPr lang="zh-CN" altLang="en-US" sz="4800" b="1" dirty="0" smtClean="0">
                <a:solidFill>
                  <a:schemeClr val="bg1"/>
                </a:solidFill>
                <a:latin typeface="华文行楷" panose="02010800040101010101" pitchFamily="2" charset="-122"/>
                <a:ea typeface="华文行楷" panose="02010800040101010101" pitchFamily="2" charset="-122"/>
              </a:rPr>
              <a:t>应用</a:t>
            </a:r>
            <a:endParaRPr lang="zh-CN" altLang="en-US" sz="4800" b="1" dirty="0">
              <a:solidFill>
                <a:schemeClr val="bg1"/>
              </a:solidFill>
              <a:latin typeface="华文行楷" panose="02010800040101010101" pitchFamily="2" charset="-122"/>
              <a:ea typeface="华文行楷" panose="02010800040101010101" pitchFamily="2" charset="-122"/>
            </a:endParaRPr>
          </a:p>
        </p:txBody>
      </p:sp>
      <p:pic>
        <p:nvPicPr>
          <p:cNvPr id="24578" name="Picture 2" descr="C:\Users\Administrator\Desktop\药品化学式\拟肾上腺\受体阻滞剂\特拉唑嗪.png"/>
          <p:cNvPicPr>
            <a:picLocks noGrp="1" noChangeAspect="1" noChangeArrowheads="1"/>
          </p:cNvPicPr>
          <p:nvPr>
            <p:ph idx="4294967295"/>
          </p:nvPr>
        </p:nvPicPr>
        <p:blipFill>
          <a:blip r:embed="rId1"/>
          <a:srcRect/>
          <a:stretch>
            <a:fillRect/>
          </a:stretch>
        </p:blipFill>
        <p:spPr bwMode="auto">
          <a:xfrm>
            <a:off x="142449" y="1140719"/>
            <a:ext cx="4010025" cy="3581400"/>
          </a:xfrm>
          <a:prstGeom prst="rect">
            <a:avLst/>
          </a:prstGeom>
          <a:noFill/>
        </p:spPr>
      </p:pic>
      <p:sp>
        <p:nvSpPr>
          <p:cNvPr id="5" name="TextBox 4"/>
          <p:cNvSpPr txBox="1"/>
          <p:nvPr/>
        </p:nvSpPr>
        <p:spPr>
          <a:xfrm>
            <a:off x="539015" y="1376413"/>
            <a:ext cx="2175309" cy="521970"/>
          </a:xfrm>
          <a:prstGeom prst="rect">
            <a:avLst/>
          </a:prstGeom>
          <a:noFill/>
        </p:spPr>
        <p:txBody>
          <a:bodyPr wrap="square" rtlCol="0">
            <a:spAutoFit/>
          </a:bodyPr>
          <a:lstStyle/>
          <a:p>
            <a:r>
              <a:rPr lang="zh-CN" altLang="en-US" sz="2800" dirty="0" smtClean="0"/>
              <a:t>特拉唑嗪</a:t>
            </a:r>
            <a:endParaRPr lang="zh-CN" altLang="en-US" sz="2800" dirty="0" smtClean="0"/>
          </a:p>
        </p:txBody>
      </p:sp>
      <p:pic>
        <p:nvPicPr>
          <p:cNvPr id="24579" name="Picture 3" descr="C:\Users\Administrator\Desktop\药品化学式\拟肾上腺\受体阻滞剂\美托洛尔.jpg"/>
          <p:cNvPicPr>
            <a:picLocks noChangeAspect="1" noChangeArrowheads="1"/>
          </p:cNvPicPr>
          <p:nvPr/>
        </p:nvPicPr>
        <p:blipFill>
          <a:blip r:embed="rId2"/>
          <a:srcRect/>
          <a:stretch>
            <a:fillRect/>
          </a:stretch>
        </p:blipFill>
        <p:spPr bwMode="auto">
          <a:xfrm>
            <a:off x="6441138" y="1000419"/>
            <a:ext cx="4985885" cy="3090425"/>
          </a:xfrm>
          <a:prstGeom prst="rect">
            <a:avLst/>
          </a:prstGeom>
          <a:noFill/>
        </p:spPr>
      </p:pic>
      <p:sp>
        <p:nvSpPr>
          <p:cNvPr id="7" name="TextBox 6"/>
          <p:cNvSpPr txBox="1"/>
          <p:nvPr/>
        </p:nvSpPr>
        <p:spPr>
          <a:xfrm>
            <a:off x="7410450" y="2906831"/>
            <a:ext cx="2175309" cy="521970"/>
          </a:xfrm>
          <a:prstGeom prst="rect">
            <a:avLst/>
          </a:prstGeom>
          <a:noFill/>
        </p:spPr>
        <p:txBody>
          <a:bodyPr wrap="square" rtlCol="0">
            <a:spAutoFit/>
          </a:bodyPr>
          <a:lstStyle/>
          <a:p>
            <a:r>
              <a:rPr lang="zh-CN" altLang="en-US" sz="2800" dirty="0" smtClean="0"/>
              <a:t>美托洛尔</a:t>
            </a:r>
            <a:endParaRPr lang="zh-CN" altLang="en-US" sz="2800" dirty="0" smtClean="0"/>
          </a:p>
        </p:txBody>
      </p:sp>
      <p:pic>
        <p:nvPicPr>
          <p:cNvPr id="24580" name="Picture 4" descr="C:\Users\Administrator\Desktop\药品化学式\拟肾上腺\受体阻滞剂\普萘洛尔.png"/>
          <p:cNvPicPr>
            <a:picLocks noChangeAspect="1" noChangeArrowheads="1"/>
          </p:cNvPicPr>
          <p:nvPr/>
        </p:nvPicPr>
        <p:blipFill>
          <a:blip r:embed="rId3"/>
          <a:srcRect/>
          <a:stretch>
            <a:fillRect/>
          </a:stretch>
        </p:blipFill>
        <p:spPr bwMode="auto">
          <a:xfrm>
            <a:off x="6441341" y="3429101"/>
            <a:ext cx="3886200" cy="3276600"/>
          </a:xfrm>
          <a:prstGeom prst="rect">
            <a:avLst/>
          </a:prstGeom>
          <a:noFill/>
        </p:spPr>
      </p:pic>
      <p:sp>
        <p:nvSpPr>
          <p:cNvPr id="9" name="TextBox 8"/>
          <p:cNvSpPr txBox="1"/>
          <p:nvPr/>
        </p:nvSpPr>
        <p:spPr>
          <a:xfrm>
            <a:off x="8359374" y="6036746"/>
            <a:ext cx="2175309" cy="521970"/>
          </a:xfrm>
          <a:prstGeom prst="rect">
            <a:avLst/>
          </a:prstGeom>
          <a:noFill/>
        </p:spPr>
        <p:txBody>
          <a:bodyPr wrap="square" rtlCol="0">
            <a:spAutoFit/>
          </a:bodyPr>
          <a:lstStyle/>
          <a:p>
            <a:r>
              <a:rPr lang="zh-CN" altLang="en-US" sz="2800" dirty="0" smtClean="0"/>
              <a:t>普萘洛尔</a:t>
            </a:r>
            <a:endParaRPr lang="zh-CN" altLang="en-US" sz="2800" dirty="0" smtClean="0"/>
          </a:p>
        </p:txBody>
      </p:sp>
      <p:pic>
        <p:nvPicPr>
          <p:cNvPr id="3" name="图片 2" descr="哌唑嗪"/>
          <p:cNvPicPr>
            <a:picLocks noChangeAspect="1"/>
          </p:cNvPicPr>
          <p:nvPr/>
        </p:nvPicPr>
        <p:blipFill>
          <a:blip r:embed="rId4"/>
          <a:stretch>
            <a:fillRect/>
          </a:stretch>
        </p:blipFill>
        <p:spPr>
          <a:xfrm>
            <a:off x="142240" y="4303395"/>
            <a:ext cx="4417695" cy="2255520"/>
          </a:xfrm>
          <a:prstGeom prst="rect">
            <a:avLst/>
          </a:prstGeom>
        </p:spPr>
      </p:pic>
      <p:sp>
        <p:nvSpPr>
          <p:cNvPr id="2" name="TextBox 4"/>
          <p:cNvSpPr txBox="1"/>
          <p:nvPr/>
        </p:nvSpPr>
        <p:spPr>
          <a:xfrm>
            <a:off x="2384325" y="4508233"/>
            <a:ext cx="2175309" cy="521970"/>
          </a:xfrm>
          <a:prstGeom prst="rect">
            <a:avLst/>
          </a:prstGeom>
          <a:noFill/>
        </p:spPr>
        <p:txBody>
          <a:bodyPr wrap="square" rtlCol="0">
            <a:spAutoFit/>
          </a:bodyPr>
          <a:p>
            <a:r>
              <a:rPr lang="zh-CN" altLang="en-US" sz="2800" dirty="0" smtClean="0"/>
              <a:t>哌唑嗪</a:t>
            </a:r>
            <a:endParaRPr lang="zh-CN" altLang="en-US" sz="2800" dirty="0"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idx="4294967295"/>
          </p:nvPr>
        </p:nvSpPr>
        <p:spPr>
          <a:xfrm>
            <a:off x="0" y="119588"/>
            <a:ext cx="5305245" cy="1139825"/>
          </a:xfrm>
        </p:spPr>
        <p:txBody>
          <a:bodyPr>
            <a:normAutofit/>
          </a:bodyPr>
          <a:lstStyle/>
          <a:p>
            <a:pPr algn="l" eaLnBrk="1" hangingPunct="1"/>
            <a:r>
              <a:rPr lang="zh-CN" altLang="en-US" sz="4800" b="1" dirty="0" smtClean="0">
                <a:solidFill>
                  <a:schemeClr val="bg1"/>
                </a:solidFill>
                <a:latin typeface="华文行楷" panose="02010800040101010101" pitchFamily="2" charset="-122"/>
                <a:ea typeface="华文行楷" panose="02010800040101010101" pitchFamily="2" charset="-122"/>
              </a:rPr>
              <a:t>消化内科应用</a:t>
            </a:r>
            <a:endParaRPr lang="zh-CN" altLang="en-US" sz="4800" b="1" dirty="0">
              <a:solidFill>
                <a:schemeClr val="bg1"/>
              </a:solidFill>
              <a:latin typeface="华文行楷" panose="02010800040101010101" pitchFamily="2" charset="-122"/>
              <a:ea typeface="华文行楷" panose="02010800040101010101" pitchFamily="2" charset="-122"/>
            </a:endParaRPr>
          </a:p>
        </p:txBody>
      </p:sp>
      <p:pic>
        <p:nvPicPr>
          <p:cNvPr id="23554" name="Picture 2" descr="C:\Users\Administrator\Desktop\药品化学式\拟胆碱\东莨菪碱.png"/>
          <p:cNvPicPr>
            <a:picLocks noChangeAspect="1" noChangeArrowheads="1"/>
          </p:cNvPicPr>
          <p:nvPr/>
        </p:nvPicPr>
        <p:blipFill>
          <a:blip r:embed="rId1"/>
          <a:srcRect/>
          <a:stretch>
            <a:fillRect/>
          </a:stretch>
        </p:blipFill>
        <p:spPr bwMode="auto">
          <a:xfrm>
            <a:off x="309162" y="1230280"/>
            <a:ext cx="6010275" cy="3781425"/>
          </a:xfrm>
          <a:prstGeom prst="rect">
            <a:avLst/>
          </a:prstGeom>
          <a:noFill/>
        </p:spPr>
      </p:pic>
      <p:sp>
        <p:nvSpPr>
          <p:cNvPr id="5" name="TextBox 4"/>
          <p:cNvSpPr txBox="1"/>
          <p:nvPr/>
        </p:nvSpPr>
        <p:spPr>
          <a:xfrm>
            <a:off x="952901" y="3657600"/>
            <a:ext cx="2204185" cy="521970"/>
          </a:xfrm>
          <a:prstGeom prst="rect">
            <a:avLst/>
          </a:prstGeom>
          <a:noFill/>
        </p:spPr>
        <p:txBody>
          <a:bodyPr wrap="square" rtlCol="0">
            <a:spAutoFit/>
          </a:bodyPr>
          <a:lstStyle/>
          <a:p>
            <a:r>
              <a:rPr lang="zh-CN" altLang="en-US" sz="2800" dirty="0" smtClean="0"/>
              <a:t>东莨菪碱</a:t>
            </a:r>
            <a:endParaRPr lang="zh-CN" altLang="en-US" sz="2800" dirty="0" smtClean="0"/>
          </a:p>
        </p:txBody>
      </p:sp>
      <p:pic>
        <p:nvPicPr>
          <p:cNvPr id="23555" name="Picture 3" descr="C:\Users\Administrator\Desktop\药品化学式\拟胆碱\山莨菪碱.png"/>
          <p:cNvPicPr>
            <a:picLocks noChangeAspect="1" noChangeArrowheads="1"/>
          </p:cNvPicPr>
          <p:nvPr/>
        </p:nvPicPr>
        <p:blipFill>
          <a:blip r:embed="rId2"/>
          <a:srcRect/>
          <a:stretch>
            <a:fillRect/>
          </a:stretch>
        </p:blipFill>
        <p:spPr bwMode="auto">
          <a:xfrm>
            <a:off x="6410175" y="1327483"/>
            <a:ext cx="4755130" cy="3702291"/>
          </a:xfrm>
          <a:prstGeom prst="rect">
            <a:avLst/>
          </a:prstGeom>
          <a:noFill/>
        </p:spPr>
      </p:pic>
      <p:sp>
        <p:nvSpPr>
          <p:cNvPr id="7" name="TextBox 6"/>
          <p:cNvSpPr txBox="1"/>
          <p:nvPr/>
        </p:nvSpPr>
        <p:spPr>
          <a:xfrm>
            <a:off x="7987364" y="4387516"/>
            <a:ext cx="2204185" cy="521970"/>
          </a:xfrm>
          <a:prstGeom prst="rect">
            <a:avLst/>
          </a:prstGeom>
          <a:noFill/>
        </p:spPr>
        <p:txBody>
          <a:bodyPr wrap="square" rtlCol="0">
            <a:spAutoFit/>
          </a:bodyPr>
          <a:lstStyle/>
          <a:p>
            <a:r>
              <a:rPr lang="zh-CN" altLang="en-US" sz="2800" dirty="0" smtClean="0"/>
              <a:t>山莨菪碱</a:t>
            </a:r>
            <a:endParaRPr lang="zh-CN" altLang="en-US" sz="2800" dirty="0" smtClean="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idx="4294967295"/>
          </p:nvPr>
        </p:nvSpPr>
        <p:spPr>
          <a:xfrm>
            <a:off x="0" y="119588"/>
            <a:ext cx="5305245" cy="1139825"/>
          </a:xfrm>
        </p:spPr>
        <p:txBody>
          <a:bodyPr>
            <a:normAutofit/>
          </a:bodyPr>
          <a:lstStyle/>
          <a:p>
            <a:pPr algn="l" eaLnBrk="1" hangingPunct="1"/>
            <a:r>
              <a:rPr lang="zh-CN" altLang="en-US" sz="4800" b="1" dirty="0" smtClean="0">
                <a:solidFill>
                  <a:schemeClr val="bg1"/>
                </a:solidFill>
                <a:latin typeface="华文行楷" panose="02010800040101010101" pitchFamily="2" charset="-122"/>
                <a:ea typeface="华文行楷" panose="02010800040101010101" pitchFamily="2" charset="-122"/>
              </a:rPr>
              <a:t>麻醉科</a:t>
            </a:r>
            <a:endParaRPr lang="zh-CN" altLang="en-US" sz="4800" b="1" dirty="0">
              <a:solidFill>
                <a:schemeClr val="bg1"/>
              </a:solidFill>
              <a:latin typeface="华文行楷" panose="02010800040101010101" pitchFamily="2" charset="-122"/>
              <a:ea typeface="华文行楷" panose="02010800040101010101" pitchFamily="2" charset="-122"/>
            </a:endParaRPr>
          </a:p>
        </p:txBody>
      </p:sp>
      <p:sp>
        <p:nvSpPr>
          <p:cNvPr id="45058" name="内容占位符 2"/>
          <p:cNvSpPr>
            <a:spLocks noGrp="1" noChangeArrowheads="1"/>
          </p:cNvSpPr>
          <p:nvPr>
            <p:ph idx="4294967295"/>
          </p:nvPr>
        </p:nvSpPr>
        <p:spPr>
          <a:xfrm>
            <a:off x="-1" y="1064624"/>
            <a:ext cx="10319657" cy="5543210"/>
          </a:xfrm>
        </p:spPr>
        <p:txBody>
          <a:bodyPr anchor="t">
            <a:normAutofit/>
          </a:bodyPr>
          <a:lstStyle/>
          <a:p>
            <a:pPr marL="355600" indent="-355600">
              <a:lnSpc>
                <a:spcPct val="150000"/>
              </a:lnSpc>
              <a:buClr>
                <a:srgbClr val="7AB800"/>
              </a:buClr>
              <a:buFont typeface="Wingdings" panose="05000000000000000000" pitchFamily="2" charset="2"/>
              <a:buChar char="ü"/>
            </a:pPr>
            <a:r>
              <a:rPr lang="zh-CN" altLang="en-US" sz="3200" dirty="0" smtClean="0">
                <a:latin typeface="微软雅黑" panose="020B0503020204020204" pitchFamily="34" charset="-122"/>
                <a:ea typeface="微软雅黑" panose="020B0503020204020204" pitchFamily="34" charset="-122"/>
              </a:rPr>
              <a:t>肌松药琥珀胆碱</a:t>
            </a:r>
            <a:endParaRPr lang="zh-CN" altLang="en-US" sz="3200" dirty="0" smtClean="0">
              <a:latin typeface="微软雅黑" panose="020B0503020204020204" pitchFamily="34" charset="-122"/>
              <a:ea typeface="微软雅黑" panose="020B0503020204020204" pitchFamily="34" charset="-122"/>
            </a:endParaRPr>
          </a:p>
        </p:txBody>
      </p:sp>
      <p:pic>
        <p:nvPicPr>
          <p:cNvPr id="15362" name="Picture 2" descr="C:\Users\Administrator\Desktop\药品化学式\拟胆碱\琥珀胆碱.jpg"/>
          <p:cNvPicPr>
            <a:picLocks noChangeAspect="1" noChangeArrowheads="1"/>
          </p:cNvPicPr>
          <p:nvPr/>
        </p:nvPicPr>
        <p:blipFill>
          <a:blip r:embed="rId1"/>
          <a:srcRect/>
          <a:stretch>
            <a:fillRect/>
          </a:stretch>
        </p:blipFill>
        <p:spPr bwMode="auto">
          <a:xfrm>
            <a:off x="1034165" y="2338889"/>
            <a:ext cx="4772025" cy="2276475"/>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idx="4294967295"/>
          </p:nvPr>
        </p:nvSpPr>
        <p:spPr>
          <a:xfrm>
            <a:off x="0" y="119588"/>
            <a:ext cx="5305245" cy="1139825"/>
          </a:xfrm>
        </p:spPr>
        <p:txBody>
          <a:bodyPr>
            <a:normAutofit/>
          </a:bodyPr>
          <a:lstStyle/>
          <a:p>
            <a:pPr algn="l" eaLnBrk="1" hangingPunct="1"/>
            <a:r>
              <a:rPr lang="zh-CN" altLang="en-US" sz="4800" b="1" dirty="0" smtClean="0">
                <a:solidFill>
                  <a:schemeClr val="bg1"/>
                </a:solidFill>
                <a:latin typeface="华文行楷" panose="02010800040101010101" pitchFamily="2" charset="-122"/>
                <a:ea typeface="华文行楷" panose="02010800040101010101" pitchFamily="2" charset="-122"/>
              </a:rPr>
              <a:t>泌尿科</a:t>
            </a:r>
            <a:endParaRPr lang="zh-CN" altLang="en-US" sz="4800" b="1" dirty="0">
              <a:solidFill>
                <a:schemeClr val="bg1"/>
              </a:solidFill>
              <a:latin typeface="华文行楷" panose="02010800040101010101" pitchFamily="2" charset="-122"/>
              <a:ea typeface="华文行楷" panose="02010800040101010101" pitchFamily="2" charset="-122"/>
            </a:endParaRPr>
          </a:p>
        </p:txBody>
      </p:sp>
      <p:pic>
        <p:nvPicPr>
          <p:cNvPr id="2" name="图片 1" descr="盐酸坦洛新"/>
          <p:cNvPicPr>
            <a:picLocks noChangeAspect="1"/>
          </p:cNvPicPr>
          <p:nvPr/>
        </p:nvPicPr>
        <p:blipFill>
          <a:blip r:embed="rId1"/>
          <a:stretch>
            <a:fillRect/>
          </a:stretch>
        </p:blipFill>
        <p:spPr>
          <a:xfrm>
            <a:off x="639445" y="1433195"/>
            <a:ext cx="4665980" cy="4665980"/>
          </a:xfrm>
          <a:prstGeom prst="rect">
            <a:avLst/>
          </a:prstGeom>
        </p:spPr>
      </p:pic>
      <p:sp>
        <p:nvSpPr>
          <p:cNvPr id="14" name="TextBox 13"/>
          <p:cNvSpPr txBox="1"/>
          <p:nvPr/>
        </p:nvSpPr>
        <p:spPr>
          <a:xfrm>
            <a:off x="810260" y="5211445"/>
            <a:ext cx="2416810" cy="521970"/>
          </a:xfrm>
          <a:prstGeom prst="rect">
            <a:avLst/>
          </a:prstGeom>
          <a:noFill/>
        </p:spPr>
        <p:txBody>
          <a:bodyPr wrap="square" rtlCol="0">
            <a:spAutoFit/>
          </a:bodyPr>
          <a:lstStyle/>
          <a:p>
            <a:r>
              <a:rPr lang="zh-CN" altLang="en-US" sz="2800" dirty="0" smtClean="0"/>
              <a:t>盐酸坦洛新</a:t>
            </a:r>
            <a:endParaRPr lang="zh-CN" altLang="en-US" sz="2800" dirty="0" smtClean="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idx="4294967295"/>
          </p:nvPr>
        </p:nvSpPr>
        <p:spPr>
          <a:xfrm>
            <a:off x="0" y="119588"/>
            <a:ext cx="5305245" cy="1139825"/>
          </a:xfrm>
        </p:spPr>
        <p:txBody>
          <a:bodyPr>
            <a:normAutofit/>
          </a:bodyPr>
          <a:lstStyle/>
          <a:p>
            <a:pPr algn="l" eaLnBrk="1" hangingPunct="1"/>
            <a:r>
              <a:rPr lang="zh-CN" altLang="en-US" sz="4800" b="1" dirty="0" smtClean="0">
                <a:solidFill>
                  <a:schemeClr val="bg1"/>
                </a:solidFill>
                <a:latin typeface="华文行楷" panose="02010800040101010101" pitchFamily="2" charset="-122"/>
                <a:ea typeface="华文行楷" panose="02010800040101010101" pitchFamily="2" charset="-122"/>
              </a:rPr>
              <a:t>泌尿科</a:t>
            </a:r>
            <a:endParaRPr lang="zh-CN" altLang="en-US" sz="4800" b="1" dirty="0">
              <a:solidFill>
                <a:schemeClr val="bg1"/>
              </a:solidFill>
              <a:latin typeface="华文行楷" panose="02010800040101010101" pitchFamily="2" charset="-122"/>
              <a:ea typeface="华文行楷" panose="02010800040101010101" pitchFamily="2" charset="-122"/>
            </a:endParaRPr>
          </a:p>
        </p:txBody>
      </p:sp>
      <p:pic>
        <p:nvPicPr>
          <p:cNvPr id="4" name="图片 3" descr="盐酸索利那新"/>
          <p:cNvPicPr>
            <a:picLocks noChangeAspect="1"/>
          </p:cNvPicPr>
          <p:nvPr/>
        </p:nvPicPr>
        <p:blipFill>
          <a:blip r:embed="rId1"/>
          <a:stretch>
            <a:fillRect/>
          </a:stretch>
        </p:blipFill>
        <p:spPr>
          <a:xfrm>
            <a:off x="5305425" y="1515745"/>
            <a:ext cx="5762625" cy="3571875"/>
          </a:xfrm>
          <a:prstGeom prst="rect">
            <a:avLst/>
          </a:prstGeom>
        </p:spPr>
      </p:pic>
      <p:pic>
        <p:nvPicPr>
          <p:cNvPr id="3" name="图片 2" descr="托特罗定"/>
          <p:cNvPicPr>
            <a:picLocks noChangeAspect="1"/>
          </p:cNvPicPr>
          <p:nvPr/>
        </p:nvPicPr>
        <p:blipFill>
          <a:blip r:embed="rId2"/>
          <a:stretch>
            <a:fillRect/>
          </a:stretch>
        </p:blipFill>
        <p:spPr>
          <a:xfrm>
            <a:off x="846455" y="1515745"/>
            <a:ext cx="3682365" cy="3682365"/>
          </a:xfrm>
          <a:prstGeom prst="rect">
            <a:avLst/>
          </a:prstGeom>
        </p:spPr>
      </p:pic>
      <p:sp>
        <p:nvSpPr>
          <p:cNvPr id="14" name="TextBox 13"/>
          <p:cNvSpPr txBox="1"/>
          <p:nvPr/>
        </p:nvSpPr>
        <p:spPr>
          <a:xfrm>
            <a:off x="8651240" y="4565650"/>
            <a:ext cx="2416810" cy="521970"/>
          </a:xfrm>
          <a:prstGeom prst="rect">
            <a:avLst/>
          </a:prstGeom>
          <a:noFill/>
        </p:spPr>
        <p:txBody>
          <a:bodyPr wrap="square" rtlCol="0">
            <a:spAutoFit/>
          </a:bodyPr>
          <a:p>
            <a:r>
              <a:rPr lang="zh-CN" altLang="en-US" sz="2800" dirty="0" smtClean="0"/>
              <a:t>盐酸索利那新</a:t>
            </a:r>
            <a:endParaRPr lang="zh-CN" altLang="en-US" sz="2800" dirty="0" smtClean="0"/>
          </a:p>
        </p:txBody>
      </p:sp>
      <p:sp>
        <p:nvSpPr>
          <p:cNvPr id="2" name="TextBox 13"/>
          <p:cNvSpPr txBox="1"/>
          <p:nvPr/>
        </p:nvSpPr>
        <p:spPr>
          <a:xfrm>
            <a:off x="2362835" y="4676140"/>
            <a:ext cx="2416810" cy="521970"/>
          </a:xfrm>
          <a:prstGeom prst="rect">
            <a:avLst/>
          </a:prstGeom>
          <a:noFill/>
        </p:spPr>
        <p:txBody>
          <a:bodyPr wrap="square" rtlCol="0">
            <a:spAutoFit/>
          </a:bodyPr>
          <a:p>
            <a:r>
              <a:rPr lang="zh-CN" altLang="en-US" sz="2800" dirty="0" smtClean="0"/>
              <a:t>托特罗定</a:t>
            </a:r>
            <a:endParaRPr lang="zh-CN" altLang="en-US" sz="2800" dirty="0" smtClean="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idx="4294967295"/>
          </p:nvPr>
        </p:nvSpPr>
        <p:spPr>
          <a:xfrm>
            <a:off x="0" y="119588"/>
            <a:ext cx="5305245" cy="1139825"/>
          </a:xfrm>
        </p:spPr>
        <p:txBody>
          <a:bodyPr>
            <a:normAutofit/>
          </a:bodyPr>
          <a:lstStyle/>
          <a:p>
            <a:pPr algn="l" eaLnBrk="1" hangingPunct="1"/>
            <a:r>
              <a:rPr lang="zh-CN" altLang="en-US" sz="4800" b="1" dirty="0" smtClean="0">
                <a:solidFill>
                  <a:schemeClr val="bg1"/>
                </a:solidFill>
                <a:latin typeface="华文行楷" panose="02010800040101010101" pitchFamily="2" charset="-122"/>
                <a:ea typeface="华文行楷" panose="02010800040101010101" pitchFamily="2" charset="-122"/>
              </a:rPr>
              <a:t>泌尿科</a:t>
            </a:r>
            <a:endParaRPr lang="zh-CN" altLang="en-US" sz="4800" b="1" dirty="0">
              <a:solidFill>
                <a:schemeClr val="bg1"/>
              </a:solidFill>
              <a:latin typeface="华文行楷" panose="02010800040101010101" pitchFamily="2" charset="-122"/>
              <a:ea typeface="华文行楷" panose="02010800040101010101" pitchFamily="2" charset="-122"/>
            </a:endParaRPr>
          </a:p>
        </p:txBody>
      </p:sp>
      <p:pic>
        <p:nvPicPr>
          <p:cNvPr id="19459" name="Picture 3" descr="C:\Users\Administrator\Desktop\药品化学式\拟胆碱\溴吡斯的明.jpg"/>
          <p:cNvPicPr>
            <a:picLocks noChangeAspect="1" noChangeArrowheads="1"/>
          </p:cNvPicPr>
          <p:nvPr/>
        </p:nvPicPr>
        <p:blipFill>
          <a:blip r:embed="rId1"/>
          <a:srcRect/>
          <a:stretch>
            <a:fillRect/>
          </a:stretch>
        </p:blipFill>
        <p:spPr bwMode="auto">
          <a:xfrm>
            <a:off x="808238" y="2000316"/>
            <a:ext cx="6543675" cy="2857500"/>
          </a:xfrm>
          <a:prstGeom prst="rect">
            <a:avLst/>
          </a:prstGeom>
          <a:noFill/>
        </p:spPr>
      </p:pic>
      <p:sp>
        <p:nvSpPr>
          <p:cNvPr id="14" name="TextBox 13"/>
          <p:cNvSpPr txBox="1"/>
          <p:nvPr/>
        </p:nvSpPr>
        <p:spPr>
          <a:xfrm>
            <a:off x="4652645" y="4262755"/>
            <a:ext cx="2416810" cy="521970"/>
          </a:xfrm>
          <a:prstGeom prst="rect">
            <a:avLst/>
          </a:prstGeom>
          <a:noFill/>
        </p:spPr>
        <p:txBody>
          <a:bodyPr wrap="square" rtlCol="0">
            <a:spAutoFit/>
          </a:bodyPr>
          <a:p>
            <a:r>
              <a:rPr lang="zh-CN" altLang="en-US" sz="2800" dirty="0" smtClean="0"/>
              <a:t>溴吡斯的明</a:t>
            </a:r>
            <a:endParaRPr lang="zh-CN" altLang="en-US" sz="2800" dirty="0" smtClean="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idx="4294967295"/>
          </p:nvPr>
        </p:nvSpPr>
        <p:spPr>
          <a:xfrm>
            <a:off x="0" y="119588"/>
            <a:ext cx="5305245" cy="1139825"/>
          </a:xfrm>
        </p:spPr>
        <p:txBody>
          <a:bodyPr>
            <a:normAutofit/>
          </a:bodyPr>
          <a:lstStyle/>
          <a:p>
            <a:pPr algn="l" eaLnBrk="1" hangingPunct="1"/>
            <a:r>
              <a:rPr lang="zh-CN" altLang="en-US" sz="4800" b="1" dirty="0" smtClean="0">
                <a:solidFill>
                  <a:schemeClr val="bg1"/>
                </a:solidFill>
                <a:latin typeface="华文行楷" panose="02010800040101010101" pitchFamily="2" charset="-122"/>
                <a:ea typeface="华文行楷" panose="02010800040101010101" pitchFamily="2" charset="-122"/>
              </a:rPr>
              <a:t>抗焦虑药</a:t>
            </a:r>
            <a:endParaRPr lang="zh-CN" altLang="en-US" sz="4800" b="1" dirty="0">
              <a:solidFill>
                <a:schemeClr val="bg1"/>
              </a:solidFill>
              <a:latin typeface="华文行楷" panose="02010800040101010101" pitchFamily="2" charset="-122"/>
              <a:ea typeface="华文行楷" panose="02010800040101010101" pitchFamily="2" charset="-122"/>
            </a:endParaRPr>
          </a:p>
        </p:txBody>
      </p:sp>
      <p:sp>
        <p:nvSpPr>
          <p:cNvPr id="45058" name="内容占位符 2"/>
          <p:cNvSpPr>
            <a:spLocks noGrp="1" noChangeArrowheads="1"/>
          </p:cNvSpPr>
          <p:nvPr>
            <p:ph idx="4294967295"/>
          </p:nvPr>
        </p:nvSpPr>
        <p:spPr>
          <a:xfrm>
            <a:off x="-1" y="1064624"/>
            <a:ext cx="10319657" cy="5543210"/>
          </a:xfrm>
        </p:spPr>
        <p:txBody>
          <a:bodyPr anchor="t">
            <a:normAutofit/>
          </a:bodyPr>
          <a:lstStyle/>
          <a:p>
            <a:pPr marL="355600" indent="-355600">
              <a:lnSpc>
                <a:spcPct val="150000"/>
              </a:lnSpc>
              <a:buClr>
                <a:srgbClr val="7AB800"/>
              </a:buClr>
              <a:buFont typeface="Wingdings" panose="05000000000000000000" pitchFamily="2" charset="2"/>
              <a:buChar char="ü"/>
            </a:pPr>
            <a:r>
              <a:rPr lang="en-US" altLang="zh-CN" sz="3200" dirty="0" smtClean="0">
                <a:latin typeface="微软雅黑" panose="020B0503020204020204" pitchFamily="34" charset="-122"/>
                <a:ea typeface="微软雅黑" panose="020B0503020204020204" pitchFamily="34" charset="-122"/>
              </a:rPr>
              <a:t>5</a:t>
            </a:r>
            <a:r>
              <a:rPr lang="zh-CN" altLang="en-US" sz="3200" dirty="0" smtClean="0">
                <a:latin typeface="微软雅黑" panose="020B0503020204020204" pitchFamily="34" charset="-122"/>
                <a:ea typeface="微软雅黑" panose="020B0503020204020204" pitchFamily="34" charset="-122"/>
              </a:rPr>
              <a:t>羟色胺</a:t>
            </a:r>
            <a:endParaRPr lang="zh-CN" altLang="en-US" sz="3200" dirty="0" smtClean="0">
              <a:latin typeface="微软雅黑" panose="020B0503020204020204" pitchFamily="34" charset="-122"/>
              <a:ea typeface="微软雅黑" panose="020B0503020204020204" pitchFamily="34" charset="-122"/>
            </a:endParaRPr>
          </a:p>
        </p:txBody>
      </p:sp>
      <p:pic>
        <p:nvPicPr>
          <p:cNvPr id="14339" name="Picture 3" descr="C:\Users\Administrator\Desktop\药品化学式\拟肾上腺\抗焦虑药\5羟色胺.jpg"/>
          <p:cNvPicPr>
            <a:picLocks noChangeAspect="1" noChangeArrowheads="1"/>
          </p:cNvPicPr>
          <p:nvPr/>
        </p:nvPicPr>
        <p:blipFill>
          <a:blip r:embed="rId1"/>
          <a:srcRect/>
          <a:stretch>
            <a:fillRect/>
          </a:stretch>
        </p:blipFill>
        <p:spPr bwMode="auto">
          <a:xfrm>
            <a:off x="279400" y="1921193"/>
            <a:ext cx="2895600" cy="2162175"/>
          </a:xfrm>
          <a:prstGeom prst="rect">
            <a:avLst/>
          </a:prstGeom>
          <a:noFill/>
        </p:spPr>
      </p:pic>
      <p:pic>
        <p:nvPicPr>
          <p:cNvPr id="14340" name="Picture 4" descr="C:\Users\Administrator\Desktop\药品化学式\拟肾上腺\抗焦虑药\ssri.jpg"/>
          <p:cNvPicPr>
            <a:picLocks noChangeAspect="1" noChangeArrowheads="1"/>
          </p:cNvPicPr>
          <p:nvPr/>
        </p:nvPicPr>
        <p:blipFill>
          <a:blip r:embed="rId2"/>
          <a:srcRect/>
          <a:stretch>
            <a:fillRect/>
          </a:stretch>
        </p:blipFill>
        <p:spPr bwMode="auto">
          <a:xfrm>
            <a:off x="3985895" y="1885315"/>
            <a:ext cx="7936994" cy="232092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blinds(horizontal)">
                                      <p:cBhvr>
                                        <p:cTn id="7" dur="500"/>
                                        <p:tgtEl>
                                          <p:spTgt spid="143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idx="4294967295"/>
          </p:nvPr>
        </p:nvSpPr>
        <p:spPr>
          <a:xfrm>
            <a:off x="0" y="119588"/>
            <a:ext cx="5305245" cy="1139825"/>
          </a:xfrm>
        </p:spPr>
        <p:txBody>
          <a:bodyPr>
            <a:normAutofit/>
          </a:bodyPr>
          <a:lstStyle/>
          <a:p>
            <a:pPr algn="l" eaLnBrk="1" hangingPunct="1"/>
            <a:r>
              <a:rPr lang="zh-CN" altLang="en-US" sz="4800" b="1" dirty="0" smtClean="0">
                <a:solidFill>
                  <a:schemeClr val="bg1"/>
                </a:solidFill>
                <a:latin typeface="华文行楷" panose="02010800040101010101" pitchFamily="2" charset="-122"/>
                <a:ea typeface="华文行楷" panose="02010800040101010101" pitchFamily="2" charset="-122"/>
              </a:rPr>
              <a:t>毒品</a:t>
            </a:r>
            <a:endParaRPr lang="zh-CN" altLang="en-US" sz="4800" b="1" dirty="0">
              <a:solidFill>
                <a:schemeClr val="bg1"/>
              </a:solidFill>
              <a:latin typeface="华文行楷" panose="02010800040101010101" pitchFamily="2" charset="-122"/>
              <a:ea typeface="华文行楷" panose="02010800040101010101" pitchFamily="2" charset="-122"/>
            </a:endParaRPr>
          </a:p>
        </p:txBody>
      </p:sp>
      <p:pic>
        <p:nvPicPr>
          <p:cNvPr id="13316" name="Picture 4"/>
          <p:cNvPicPr>
            <a:picLocks noChangeAspect="1" noChangeArrowheads="1"/>
          </p:cNvPicPr>
          <p:nvPr/>
        </p:nvPicPr>
        <p:blipFill>
          <a:blip r:embed="rId1"/>
          <a:srcRect/>
          <a:stretch>
            <a:fillRect/>
          </a:stretch>
        </p:blipFill>
        <p:spPr bwMode="auto">
          <a:xfrm>
            <a:off x="360196" y="1723223"/>
            <a:ext cx="4733925" cy="3257550"/>
          </a:xfrm>
          <a:prstGeom prst="rect">
            <a:avLst/>
          </a:prstGeom>
          <a:noFill/>
          <a:ln w="9525">
            <a:noFill/>
            <a:miter lim="800000"/>
            <a:headEnd/>
            <a:tailEnd/>
          </a:ln>
          <a:effectLst/>
        </p:spPr>
      </p:pic>
      <p:pic>
        <p:nvPicPr>
          <p:cNvPr id="13317" name="Picture 5"/>
          <p:cNvPicPr>
            <a:picLocks noChangeAspect="1" noChangeArrowheads="1"/>
          </p:cNvPicPr>
          <p:nvPr/>
        </p:nvPicPr>
        <p:blipFill>
          <a:blip r:embed="rId2"/>
          <a:srcRect/>
          <a:stretch>
            <a:fillRect/>
          </a:stretch>
        </p:blipFill>
        <p:spPr bwMode="auto">
          <a:xfrm>
            <a:off x="5908708" y="1310590"/>
            <a:ext cx="4648200" cy="44100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idx="4294967295"/>
          </p:nvPr>
        </p:nvSpPr>
        <p:spPr>
          <a:xfrm>
            <a:off x="0" y="119588"/>
            <a:ext cx="5305245" cy="1139825"/>
          </a:xfrm>
        </p:spPr>
        <p:txBody>
          <a:bodyPr>
            <a:normAutofit/>
          </a:bodyPr>
          <a:lstStyle/>
          <a:p>
            <a:pPr algn="l" eaLnBrk="1" hangingPunct="1"/>
            <a:r>
              <a:rPr lang="zh-CN" altLang="en-US" sz="4800" b="1" dirty="0" smtClean="0">
                <a:solidFill>
                  <a:schemeClr val="bg1"/>
                </a:solidFill>
                <a:latin typeface="华文行楷" panose="02010800040101010101" pitchFamily="2" charset="-122"/>
                <a:ea typeface="华文行楷" panose="02010800040101010101" pitchFamily="2" charset="-122"/>
              </a:rPr>
              <a:t>毒品</a:t>
            </a:r>
            <a:endParaRPr lang="zh-CN" altLang="en-US" sz="4800" b="1" dirty="0">
              <a:solidFill>
                <a:schemeClr val="bg1"/>
              </a:solidFill>
              <a:latin typeface="华文行楷" panose="02010800040101010101" pitchFamily="2" charset="-122"/>
              <a:ea typeface="华文行楷" panose="02010800040101010101" pitchFamily="2" charset="-122"/>
            </a:endParaRPr>
          </a:p>
        </p:txBody>
      </p:sp>
      <p:pic>
        <p:nvPicPr>
          <p:cNvPr id="13315" name="Picture 3" descr="C:\Users\Administrator\Desktop\药品化学式\拟肾上腺\毒品\吗啡可卡因海洛因.jpg"/>
          <p:cNvPicPr>
            <a:picLocks noChangeAspect="1" noChangeArrowheads="1"/>
          </p:cNvPicPr>
          <p:nvPr/>
        </p:nvPicPr>
        <p:blipFill>
          <a:blip r:embed="rId1"/>
          <a:srcRect/>
          <a:stretch>
            <a:fillRect/>
          </a:stretch>
        </p:blipFill>
        <p:spPr bwMode="auto">
          <a:xfrm>
            <a:off x="757959" y="1879599"/>
            <a:ext cx="9512300" cy="3098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idx="4294967295"/>
          </p:nvPr>
        </p:nvSpPr>
        <p:spPr>
          <a:xfrm>
            <a:off x="0" y="119588"/>
            <a:ext cx="5305245" cy="1139825"/>
          </a:xfrm>
        </p:spPr>
        <p:txBody>
          <a:bodyPr>
            <a:normAutofit/>
          </a:bodyPr>
          <a:lstStyle/>
          <a:p>
            <a:pPr algn="l" eaLnBrk="1" hangingPunct="1"/>
            <a:r>
              <a:rPr lang="zh-CN" altLang="en-US" sz="4800" b="1" dirty="0" smtClean="0">
                <a:solidFill>
                  <a:schemeClr val="bg1"/>
                </a:solidFill>
                <a:latin typeface="华文行楷" panose="02010800040101010101" pitchFamily="2" charset="-122"/>
                <a:ea typeface="华文行楷" panose="02010800040101010101" pitchFamily="2" charset="-122"/>
              </a:rPr>
              <a:t>学习目标</a:t>
            </a:r>
            <a:endParaRPr lang="zh-CN" altLang="en-US" sz="4800" b="1" dirty="0">
              <a:solidFill>
                <a:schemeClr val="bg1"/>
              </a:solidFill>
              <a:latin typeface="华文行楷" panose="02010800040101010101" pitchFamily="2" charset="-122"/>
              <a:ea typeface="华文行楷" panose="02010800040101010101" pitchFamily="2" charset="-122"/>
            </a:endParaRPr>
          </a:p>
        </p:txBody>
      </p:sp>
      <p:sp>
        <p:nvSpPr>
          <p:cNvPr id="45058" name="内容占位符 2"/>
          <p:cNvSpPr>
            <a:spLocks noGrp="1" noChangeArrowheads="1"/>
          </p:cNvSpPr>
          <p:nvPr>
            <p:ph idx="4294967295"/>
          </p:nvPr>
        </p:nvSpPr>
        <p:spPr>
          <a:xfrm>
            <a:off x="-1" y="1064624"/>
            <a:ext cx="10319657" cy="5543210"/>
          </a:xfrm>
        </p:spPr>
        <p:txBody>
          <a:bodyPr anchor="t">
            <a:normAutofit/>
          </a:bodyPr>
          <a:lstStyle/>
          <a:p>
            <a:pPr marL="355600" indent="-355600">
              <a:lnSpc>
                <a:spcPct val="150000"/>
              </a:lnSpc>
              <a:buClr>
                <a:srgbClr val="7AB800"/>
              </a:buClr>
              <a:buFont typeface="Wingdings" panose="05000000000000000000" pitchFamily="2" charset="2"/>
              <a:buChar char="ü"/>
            </a:pPr>
            <a:r>
              <a:rPr lang="zh-CN" altLang="en-US" sz="3200" dirty="0" smtClean="0">
                <a:latin typeface="微软雅黑" panose="020B0503020204020204" pitchFamily="34" charset="-122"/>
                <a:ea typeface="微软雅黑" panose="020B0503020204020204" pitchFamily="34" charset="-122"/>
              </a:rPr>
              <a:t>准确说出交感神经系统及副交感神经系统对于各组织器官的效应</a:t>
            </a:r>
            <a:endParaRPr lang="en-US" altLang="zh-CN" sz="3200" dirty="0" smtClean="0">
              <a:latin typeface="微软雅黑" panose="020B0503020204020204" pitchFamily="34" charset="-122"/>
              <a:ea typeface="微软雅黑" panose="020B0503020204020204" pitchFamily="34" charset="-122"/>
            </a:endParaRPr>
          </a:p>
          <a:p>
            <a:pPr marL="355600" indent="-355600">
              <a:lnSpc>
                <a:spcPct val="150000"/>
              </a:lnSpc>
              <a:buClr>
                <a:srgbClr val="7AB800"/>
              </a:buClr>
              <a:buFont typeface="Wingdings" panose="05000000000000000000" pitchFamily="2" charset="2"/>
              <a:buChar char="ü"/>
            </a:pPr>
            <a:r>
              <a:rPr lang="zh-CN" altLang="en-US" sz="3200" dirty="0" smtClean="0">
                <a:latin typeface="微软雅黑" panose="020B0503020204020204" pitchFamily="34" charset="-122"/>
                <a:ea typeface="微软雅黑" panose="020B0503020204020204" pitchFamily="34" charset="-122"/>
              </a:rPr>
              <a:t>能根据交感及副交感神经系统对于组织器官的效应分析相关药物的药理作用</a:t>
            </a:r>
            <a:endParaRPr lang="zh-CN" altLang="en-US" sz="3200"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idx="4294967295"/>
          </p:nvPr>
        </p:nvSpPr>
        <p:spPr>
          <a:xfrm>
            <a:off x="0" y="119588"/>
            <a:ext cx="7528264" cy="1139825"/>
          </a:xfrm>
        </p:spPr>
        <p:txBody>
          <a:bodyPr>
            <a:normAutofit/>
          </a:bodyPr>
          <a:lstStyle/>
          <a:p>
            <a:pPr algn="l" eaLnBrk="1" hangingPunct="1"/>
            <a:r>
              <a:rPr lang="zh-CN" altLang="en-US" sz="4800" b="1" dirty="0" smtClean="0">
                <a:solidFill>
                  <a:schemeClr val="bg1"/>
                </a:solidFill>
                <a:latin typeface="华文行楷" panose="02010800040101010101" pitchFamily="2" charset="-122"/>
                <a:ea typeface="华文行楷" panose="02010800040101010101" pitchFamily="2" charset="-122"/>
              </a:rPr>
              <a:t>总结</a:t>
            </a:r>
            <a:endParaRPr lang="zh-CN" altLang="en-US" sz="4800" b="1" dirty="0">
              <a:solidFill>
                <a:schemeClr val="bg1"/>
              </a:solidFill>
              <a:latin typeface="华文行楷" panose="02010800040101010101" pitchFamily="2" charset="-122"/>
              <a:ea typeface="华文行楷" panose="02010800040101010101" pitchFamily="2" charset="-122"/>
            </a:endParaRPr>
          </a:p>
        </p:txBody>
      </p:sp>
      <p:graphicFrame>
        <p:nvGraphicFramePr>
          <p:cNvPr id="4" name="内容占位符 3"/>
          <p:cNvGraphicFramePr>
            <a:graphicFrameLocks noGrp="1"/>
          </p:cNvGraphicFramePr>
          <p:nvPr>
            <p:ph idx="4294967295"/>
          </p:nvPr>
        </p:nvGraphicFramePr>
        <p:xfrm>
          <a:off x="0" y="1065213"/>
          <a:ext cx="10320339" cy="5486400"/>
        </p:xfrm>
        <a:graphic>
          <a:graphicData uri="http://schemas.openxmlformats.org/drawingml/2006/table">
            <a:tbl>
              <a:tblPr firstRow="1" bandRow="1">
                <a:tableStyleId>{5C22544A-7EE6-4342-B048-85BDC9FD1C3A}</a:tableStyleId>
              </a:tblPr>
              <a:tblGrid>
                <a:gridCol w="3440113"/>
                <a:gridCol w="3440113"/>
                <a:gridCol w="3440113"/>
              </a:tblGrid>
              <a:tr h="370840">
                <a:tc>
                  <a:txBody>
                    <a:bodyPr/>
                    <a:lstStyle/>
                    <a:p>
                      <a:pPr algn="ctr"/>
                      <a:r>
                        <a:rPr lang="zh-CN" altLang="en-US" dirty="0" smtClean="0"/>
                        <a:t>器官</a:t>
                      </a:r>
                      <a:endParaRPr lang="zh-CN" altLang="en-US" dirty="0"/>
                    </a:p>
                  </a:txBody>
                  <a:tcPr anchor="ctr"/>
                </a:tc>
                <a:tc>
                  <a:txBody>
                    <a:bodyPr/>
                    <a:lstStyle/>
                    <a:p>
                      <a:pPr algn="ctr"/>
                      <a:r>
                        <a:rPr lang="zh-CN" altLang="en-US" dirty="0" smtClean="0"/>
                        <a:t>交感兴奋</a:t>
                      </a:r>
                      <a:endParaRPr lang="zh-CN" altLang="en-US" dirty="0"/>
                    </a:p>
                  </a:txBody>
                  <a:tcPr anchor="ctr"/>
                </a:tc>
                <a:tc>
                  <a:txBody>
                    <a:bodyPr/>
                    <a:lstStyle/>
                    <a:p>
                      <a:pPr algn="ctr"/>
                      <a:r>
                        <a:rPr lang="zh-CN" altLang="en-US" dirty="0" smtClean="0"/>
                        <a:t>副交感兴奋</a:t>
                      </a:r>
                      <a:endParaRPr lang="zh-CN" altLang="en-US" dirty="0"/>
                    </a:p>
                  </a:txBody>
                  <a:tcPr anchor="ctr"/>
                </a:tc>
              </a:tr>
              <a:tr h="370840">
                <a:tc>
                  <a:txBody>
                    <a:bodyPr/>
                    <a:lstStyle/>
                    <a:p>
                      <a:pPr algn="ctr"/>
                      <a:r>
                        <a:rPr lang="zh-CN" altLang="en-US" dirty="0" smtClean="0"/>
                        <a:t>瞳孔</a:t>
                      </a:r>
                      <a:endParaRPr lang="zh-CN" altLang="en-US" dirty="0"/>
                    </a:p>
                  </a:txBody>
                  <a:tcPr anchor="ctr"/>
                </a:tc>
                <a:tc>
                  <a:txBody>
                    <a:bodyPr/>
                    <a:lstStyle/>
                    <a:p>
                      <a:pPr algn="ctr"/>
                      <a:r>
                        <a:rPr lang="zh-CN" altLang="en-US" dirty="0" smtClean="0">
                          <a:solidFill>
                            <a:srgbClr val="FF0000"/>
                          </a:solidFill>
                        </a:rPr>
                        <a:t>扩大</a:t>
                      </a:r>
                      <a:endParaRPr lang="zh-CN" altLang="en-US" dirty="0">
                        <a:solidFill>
                          <a:srgbClr val="FF0000"/>
                        </a:solidFill>
                      </a:endParaRPr>
                    </a:p>
                  </a:txBody>
                  <a:tcPr anchor="ctr"/>
                </a:tc>
                <a:tc>
                  <a:txBody>
                    <a:bodyPr/>
                    <a:lstStyle/>
                    <a:p>
                      <a:pPr algn="ctr"/>
                      <a:r>
                        <a:rPr lang="zh-CN" altLang="en-US" dirty="0" smtClean="0"/>
                        <a:t>缩小</a:t>
                      </a:r>
                      <a:endParaRPr lang="zh-CN" altLang="en-US" dirty="0"/>
                    </a:p>
                  </a:txBody>
                  <a:tcPr anchor="ctr"/>
                </a:tc>
              </a:tr>
              <a:tr h="370840">
                <a:tc>
                  <a:txBody>
                    <a:bodyPr/>
                    <a:lstStyle/>
                    <a:p>
                      <a:pPr algn="ctr"/>
                      <a:r>
                        <a:rPr lang="zh-CN" altLang="en-US" dirty="0" smtClean="0"/>
                        <a:t>消化系统</a:t>
                      </a:r>
                      <a:endParaRPr lang="zh-CN" altLang="en-US" dirty="0"/>
                    </a:p>
                  </a:txBody>
                  <a:tcPr anchor="ctr"/>
                </a:tc>
                <a:tc>
                  <a:txBody>
                    <a:bodyPr/>
                    <a:lstStyle/>
                    <a:p>
                      <a:pPr algn="ctr"/>
                      <a:r>
                        <a:rPr lang="zh-CN" altLang="en-US" dirty="0" smtClean="0"/>
                        <a:t>抑制</a:t>
                      </a:r>
                      <a:endParaRPr lang="zh-CN" altLang="en-US" dirty="0"/>
                    </a:p>
                  </a:txBody>
                  <a:tcPr anchor="ctr"/>
                </a:tc>
                <a:tc>
                  <a:txBody>
                    <a:bodyPr/>
                    <a:lstStyle/>
                    <a:p>
                      <a:pPr algn="ctr"/>
                      <a:r>
                        <a:rPr lang="zh-CN" altLang="en-US" dirty="0" smtClean="0">
                          <a:solidFill>
                            <a:srgbClr val="FF0000"/>
                          </a:solidFill>
                        </a:rPr>
                        <a:t>增强</a:t>
                      </a:r>
                      <a:endParaRPr lang="zh-CN" altLang="en-US" dirty="0">
                        <a:solidFill>
                          <a:srgbClr val="FF0000"/>
                        </a:solidFill>
                      </a:endParaRPr>
                    </a:p>
                  </a:txBody>
                  <a:tcPr anchor="ctr"/>
                </a:tc>
              </a:tr>
              <a:tr h="370840">
                <a:tc>
                  <a:txBody>
                    <a:bodyPr/>
                    <a:lstStyle/>
                    <a:p>
                      <a:pPr algn="ctr"/>
                      <a:r>
                        <a:rPr lang="zh-CN" altLang="en-US" dirty="0" smtClean="0"/>
                        <a:t>血糖</a:t>
                      </a:r>
                      <a:endParaRPr lang="zh-CN" altLang="en-US" dirty="0"/>
                    </a:p>
                  </a:txBody>
                  <a:tcPr anchor="ctr"/>
                </a:tc>
                <a:tc>
                  <a:txBody>
                    <a:bodyPr/>
                    <a:lstStyle/>
                    <a:p>
                      <a:pPr algn="ctr"/>
                      <a:r>
                        <a:rPr lang="zh-CN" altLang="en-US" dirty="0" smtClean="0">
                          <a:solidFill>
                            <a:srgbClr val="FF0000"/>
                          </a:solidFill>
                        </a:rPr>
                        <a:t>升高</a:t>
                      </a:r>
                      <a:endParaRPr lang="zh-CN" altLang="en-US" dirty="0">
                        <a:solidFill>
                          <a:srgbClr val="FF0000"/>
                        </a:solidFill>
                      </a:endParaRPr>
                    </a:p>
                  </a:txBody>
                  <a:tcPr anchor="ctr"/>
                </a:tc>
                <a:tc>
                  <a:txBody>
                    <a:bodyPr/>
                    <a:lstStyle/>
                    <a:p>
                      <a:pPr algn="ctr"/>
                      <a:r>
                        <a:rPr lang="zh-CN" altLang="en-US" dirty="0" smtClean="0"/>
                        <a:t>降低</a:t>
                      </a:r>
                      <a:endParaRPr lang="zh-CN" altLang="en-US" dirty="0"/>
                    </a:p>
                  </a:txBody>
                  <a:tcPr anchor="ctr"/>
                </a:tc>
              </a:tr>
              <a:tr h="370840">
                <a:tc>
                  <a:txBody>
                    <a:bodyPr/>
                    <a:lstStyle/>
                    <a:p>
                      <a:pPr algn="ctr"/>
                      <a:r>
                        <a:rPr lang="zh-CN" altLang="en-US" dirty="0" smtClean="0"/>
                        <a:t>心、脑、骨骼肌血管</a:t>
                      </a:r>
                      <a:endParaRPr lang="zh-CN" altLang="en-US" dirty="0"/>
                    </a:p>
                  </a:txBody>
                  <a:tcPr anchor="ctr"/>
                </a:tc>
                <a:tc>
                  <a:txBody>
                    <a:bodyPr/>
                    <a:lstStyle/>
                    <a:p>
                      <a:pPr algn="ctr"/>
                      <a:r>
                        <a:rPr lang="zh-CN" altLang="en-US" dirty="0" smtClean="0"/>
                        <a:t>舒张</a:t>
                      </a:r>
                      <a:endParaRPr lang="zh-CN" altLang="en-US" dirty="0"/>
                    </a:p>
                  </a:txBody>
                  <a:tcPr anchor="ctr"/>
                </a:tc>
                <a:tc>
                  <a:txBody>
                    <a:bodyPr/>
                    <a:lstStyle/>
                    <a:p>
                      <a:pPr algn="ctr"/>
                      <a:r>
                        <a:rPr lang="zh-CN" altLang="en-US" dirty="0" smtClean="0">
                          <a:solidFill>
                            <a:srgbClr val="FF0000"/>
                          </a:solidFill>
                        </a:rPr>
                        <a:t>收缩</a:t>
                      </a:r>
                      <a:endParaRPr lang="zh-CN" altLang="en-US" dirty="0">
                        <a:solidFill>
                          <a:srgbClr val="FF0000"/>
                        </a:solidFill>
                      </a:endParaRPr>
                    </a:p>
                  </a:txBody>
                  <a:tcPr anchor="ctr"/>
                </a:tc>
              </a:tr>
              <a:tr h="370840">
                <a:tc>
                  <a:txBody>
                    <a:bodyPr/>
                    <a:lstStyle/>
                    <a:p>
                      <a:pPr algn="ctr"/>
                      <a:r>
                        <a:rPr lang="zh-CN" altLang="en-US" dirty="0" smtClean="0"/>
                        <a:t>皮肤及内脏血管</a:t>
                      </a:r>
                      <a:endParaRPr lang="zh-CN" altLang="en-US" dirty="0"/>
                    </a:p>
                  </a:txBody>
                  <a:tcPr anchor="ctr"/>
                </a:tc>
                <a:tc>
                  <a:txBody>
                    <a:bodyPr/>
                    <a:lstStyle/>
                    <a:p>
                      <a:pPr algn="ctr"/>
                      <a:r>
                        <a:rPr lang="zh-CN" altLang="en-US" dirty="0" smtClean="0">
                          <a:solidFill>
                            <a:srgbClr val="FF0000"/>
                          </a:solidFill>
                        </a:rPr>
                        <a:t>收缩</a:t>
                      </a:r>
                      <a:endParaRPr lang="zh-CN" altLang="en-US" dirty="0">
                        <a:solidFill>
                          <a:srgbClr val="FF0000"/>
                        </a:solidFill>
                      </a:endParaRPr>
                    </a:p>
                  </a:txBody>
                  <a:tcPr anchor="ctr"/>
                </a:tc>
                <a:tc>
                  <a:txBody>
                    <a:bodyPr/>
                    <a:lstStyle/>
                    <a:p>
                      <a:pPr algn="ctr"/>
                      <a:r>
                        <a:rPr lang="zh-CN" altLang="en-US" dirty="0" smtClean="0"/>
                        <a:t>舒张</a:t>
                      </a:r>
                      <a:endParaRPr lang="zh-CN" altLang="en-US" dirty="0"/>
                    </a:p>
                  </a:txBody>
                  <a:tcPr anchor="ctr"/>
                </a:tc>
              </a:tr>
              <a:tr h="370840">
                <a:tc>
                  <a:txBody>
                    <a:bodyPr/>
                    <a:lstStyle/>
                    <a:p>
                      <a:pPr algn="ctr"/>
                      <a:r>
                        <a:rPr lang="zh-CN" altLang="en-US" dirty="0" smtClean="0"/>
                        <a:t>心率</a:t>
                      </a:r>
                      <a:endParaRPr lang="zh-CN" altLang="en-US" dirty="0"/>
                    </a:p>
                  </a:txBody>
                  <a:tcPr anchor="ctr"/>
                </a:tc>
                <a:tc>
                  <a:txBody>
                    <a:bodyPr/>
                    <a:lstStyle/>
                    <a:p>
                      <a:pPr algn="ctr"/>
                      <a:r>
                        <a:rPr lang="zh-CN" altLang="en-US" dirty="0" smtClean="0">
                          <a:solidFill>
                            <a:srgbClr val="FF0000"/>
                          </a:solidFill>
                        </a:rPr>
                        <a:t>升高</a:t>
                      </a:r>
                      <a:endParaRPr lang="zh-CN" altLang="en-US" dirty="0">
                        <a:solidFill>
                          <a:srgbClr val="FF0000"/>
                        </a:solidFill>
                      </a:endParaRPr>
                    </a:p>
                  </a:txBody>
                  <a:tcPr anchor="ctr"/>
                </a:tc>
                <a:tc>
                  <a:txBody>
                    <a:bodyPr/>
                    <a:lstStyle/>
                    <a:p>
                      <a:pPr algn="ctr"/>
                      <a:r>
                        <a:rPr lang="zh-CN" altLang="en-US" dirty="0" smtClean="0"/>
                        <a:t>降低</a:t>
                      </a:r>
                      <a:endParaRPr lang="zh-CN" altLang="en-US" dirty="0"/>
                    </a:p>
                  </a:txBody>
                  <a:tcPr anchor="ctr"/>
                </a:tc>
              </a:tr>
              <a:tr h="370840">
                <a:tc>
                  <a:txBody>
                    <a:bodyPr/>
                    <a:lstStyle/>
                    <a:p>
                      <a:pPr algn="ctr"/>
                      <a:r>
                        <a:rPr lang="zh-CN" altLang="en-US" dirty="0" smtClean="0"/>
                        <a:t>血压</a:t>
                      </a:r>
                      <a:endParaRPr lang="zh-CN" altLang="en-US" dirty="0"/>
                    </a:p>
                  </a:txBody>
                  <a:tcPr anchor="ctr"/>
                </a:tc>
                <a:tc>
                  <a:txBody>
                    <a:bodyPr/>
                    <a:lstStyle/>
                    <a:p>
                      <a:pPr algn="ctr"/>
                      <a:r>
                        <a:rPr lang="zh-CN" altLang="en-US" dirty="0" smtClean="0">
                          <a:solidFill>
                            <a:srgbClr val="FF0000"/>
                          </a:solidFill>
                        </a:rPr>
                        <a:t>升高</a:t>
                      </a:r>
                      <a:endParaRPr lang="zh-CN" altLang="en-US" dirty="0">
                        <a:solidFill>
                          <a:srgbClr val="FF0000"/>
                        </a:solidFill>
                      </a:endParaRPr>
                    </a:p>
                  </a:txBody>
                  <a:tcPr anchor="ctr"/>
                </a:tc>
                <a:tc>
                  <a:txBody>
                    <a:bodyPr/>
                    <a:lstStyle/>
                    <a:p>
                      <a:pPr algn="ctr"/>
                      <a:r>
                        <a:rPr lang="zh-CN" altLang="en-US" dirty="0" smtClean="0"/>
                        <a:t>降低</a:t>
                      </a:r>
                      <a:endParaRPr lang="zh-CN" altLang="en-US" dirty="0"/>
                    </a:p>
                  </a:txBody>
                  <a:tcPr anchor="ctr"/>
                </a:tc>
              </a:tr>
              <a:tr h="370840">
                <a:tc>
                  <a:txBody>
                    <a:bodyPr/>
                    <a:lstStyle/>
                    <a:p>
                      <a:pPr algn="ctr"/>
                      <a:r>
                        <a:rPr lang="zh-CN" altLang="en-US" dirty="0" smtClean="0"/>
                        <a:t>呼吸频率</a:t>
                      </a:r>
                      <a:endParaRPr lang="zh-CN" altLang="en-US" dirty="0"/>
                    </a:p>
                  </a:txBody>
                  <a:tcPr anchor="ctr"/>
                </a:tc>
                <a:tc>
                  <a:txBody>
                    <a:bodyPr/>
                    <a:lstStyle/>
                    <a:p>
                      <a:pPr algn="ctr"/>
                      <a:r>
                        <a:rPr lang="zh-CN" altLang="en-US" dirty="0" smtClean="0">
                          <a:solidFill>
                            <a:srgbClr val="FF0000"/>
                          </a:solidFill>
                        </a:rPr>
                        <a:t>加快</a:t>
                      </a:r>
                      <a:endParaRPr lang="zh-CN" altLang="en-US" dirty="0">
                        <a:solidFill>
                          <a:srgbClr val="FF0000"/>
                        </a:solidFill>
                      </a:endParaRPr>
                    </a:p>
                  </a:txBody>
                  <a:tcPr anchor="ctr"/>
                </a:tc>
                <a:tc>
                  <a:txBody>
                    <a:bodyPr/>
                    <a:lstStyle/>
                    <a:p>
                      <a:pPr algn="ctr"/>
                      <a:r>
                        <a:rPr lang="zh-CN" altLang="en-US" dirty="0" smtClean="0"/>
                        <a:t>减慢</a:t>
                      </a:r>
                      <a:endParaRPr lang="zh-CN" altLang="en-US" dirty="0"/>
                    </a:p>
                  </a:txBody>
                  <a:tcPr anchor="ctr"/>
                </a:tc>
              </a:tr>
              <a:tr h="370840">
                <a:tc>
                  <a:txBody>
                    <a:bodyPr/>
                    <a:lstStyle/>
                    <a:p>
                      <a:pPr algn="ctr"/>
                      <a:r>
                        <a:rPr lang="zh-CN" altLang="en-US" smtClean="0"/>
                        <a:t>支气管</a:t>
                      </a:r>
                      <a:endParaRPr lang="zh-CN" altLang="en-US" dirty="0"/>
                    </a:p>
                  </a:txBody>
                  <a:tcPr anchor="ctr"/>
                </a:tc>
                <a:tc>
                  <a:txBody>
                    <a:bodyPr/>
                    <a:lstStyle/>
                    <a:p>
                      <a:pPr algn="ctr"/>
                      <a:r>
                        <a:rPr lang="zh-CN" altLang="en-US" dirty="0" smtClean="0">
                          <a:solidFill>
                            <a:srgbClr val="FF0000"/>
                          </a:solidFill>
                        </a:rPr>
                        <a:t>舒张</a:t>
                      </a:r>
                      <a:endParaRPr lang="zh-CN" altLang="en-US" dirty="0">
                        <a:solidFill>
                          <a:srgbClr val="FF0000"/>
                        </a:solidFill>
                      </a:endParaRPr>
                    </a:p>
                  </a:txBody>
                  <a:tcPr anchor="ctr"/>
                </a:tc>
                <a:tc>
                  <a:txBody>
                    <a:bodyPr/>
                    <a:lstStyle/>
                    <a:p>
                      <a:pPr algn="ctr"/>
                      <a:r>
                        <a:rPr lang="zh-CN" altLang="en-US" dirty="0" smtClean="0"/>
                        <a:t>收缩</a:t>
                      </a:r>
                      <a:endParaRPr lang="zh-CN" altLang="en-US" dirty="0"/>
                    </a:p>
                  </a:txBody>
                  <a:tcPr anchor="ctr"/>
                </a:tc>
              </a:tr>
              <a:tr h="370840">
                <a:tc>
                  <a:txBody>
                    <a:bodyPr/>
                    <a:lstStyle/>
                    <a:p>
                      <a:pPr algn="ctr"/>
                      <a:r>
                        <a:rPr lang="zh-CN" altLang="en-US" dirty="0" smtClean="0"/>
                        <a:t>汗腺</a:t>
                      </a:r>
                      <a:endParaRPr lang="zh-CN" altLang="en-US" dirty="0"/>
                    </a:p>
                  </a:txBody>
                  <a:tcPr anchor="ctr"/>
                </a:tc>
                <a:tc>
                  <a:txBody>
                    <a:bodyPr/>
                    <a:lstStyle/>
                    <a:p>
                      <a:pPr algn="ctr"/>
                      <a:r>
                        <a:rPr lang="zh-CN" altLang="en-US" dirty="0" smtClean="0">
                          <a:solidFill>
                            <a:srgbClr val="FF0000"/>
                          </a:solidFill>
                        </a:rPr>
                        <a:t>分泌</a:t>
                      </a:r>
                      <a:endParaRPr lang="zh-CN" altLang="en-US" dirty="0">
                        <a:solidFill>
                          <a:srgbClr val="FF0000"/>
                        </a:solidFill>
                      </a:endParaRPr>
                    </a:p>
                  </a:txBody>
                  <a:tcPr anchor="ctr"/>
                </a:tc>
                <a:tc>
                  <a:txBody>
                    <a:bodyPr/>
                    <a:lstStyle/>
                    <a:p>
                      <a:pPr algn="ctr"/>
                      <a:r>
                        <a:rPr lang="zh-CN" altLang="en-US" dirty="0" smtClean="0"/>
                        <a:t>抑制</a:t>
                      </a:r>
                      <a:endParaRPr lang="zh-CN" altLang="en-US" dirty="0"/>
                    </a:p>
                  </a:txBody>
                  <a:tcPr anchor="ctr"/>
                </a:tc>
              </a:tr>
              <a:tr h="370840">
                <a:tc>
                  <a:txBody>
                    <a:bodyPr/>
                    <a:lstStyle/>
                    <a:p>
                      <a:pPr algn="ctr"/>
                      <a:r>
                        <a:rPr lang="zh-CN" altLang="en-US" dirty="0" smtClean="0"/>
                        <a:t>二便</a:t>
                      </a:r>
                      <a:endParaRPr lang="zh-CN" altLang="en-US" dirty="0"/>
                    </a:p>
                  </a:txBody>
                  <a:tcPr anchor="ctr"/>
                </a:tc>
                <a:tc>
                  <a:txBody>
                    <a:bodyPr/>
                    <a:lstStyle/>
                    <a:p>
                      <a:pPr algn="ctr"/>
                      <a:r>
                        <a:rPr lang="zh-CN" altLang="en-US" dirty="0" smtClean="0"/>
                        <a:t>潴留</a:t>
                      </a:r>
                      <a:endParaRPr lang="zh-CN" altLang="en-US" dirty="0"/>
                    </a:p>
                  </a:txBody>
                  <a:tcPr anchor="ctr"/>
                </a:tc>
                <a:tc>
                  <a:txBody>
                    <a:bodyPr/>
                    <a:lstStyle/>
                    <a:p>
                      <a:pPr algn="ctr"/>
                      <a:r>
                        <a:rPr lang="zh-CN" altLang="en-US" dirty="0" smtClean="0"/>
                        <a:t>排出</a:t>
                      </a:r>
                      <a:endParaRPr lang="zh-CN" altLang="en-US" dirty="0"/>
                    </a:p>
                  </a:txBody>
                  <a:tcPr anchor="ctr"/>
                </a:tc>
              </a:tr>
            </a:tbl>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idx="4294967295"/>
          </p:nvPr>
        </p:nvSpPr>
        <p:spPr>
          <a:xfrm>
            <a:off x="0" y="119588"/>
            <a:ext cx="5305245" cy="1139825"/>
          </a:xfrm>
        </p:spPr>
        <p:txBody>
          <a:bodyPr>
            <a:normAutofit/>
          </a:bodyPr>
          <a:lstStyle/>
          <a:p>
            <a:pPr algn="l" eaLnBrk="1" hangingPunct="1"/>
            <a:r>
              <a:rPr lang="zh-CN" altLang="en-US" sz="4800" b="1" dirty="0" smtClean="0">
                <a:solidFill>
                  <a:schemeClr val="bg1"/>
                </a:solidFill>
                <a:latin typeface="华文行楷" panose="02010800040101010101" pitchFamily="2" charset="-122"/>
                <a:ea typeface="华文行楷" panose="02010800040101010101" pitchFamily="2" charset="-122"/>
              </a:rPr>
              <a:t>总结</a:t>
            </a:r>
            <a:endParaRPr lang="zh-CN" altLang="en-US" sz="4800" b="1" dirty="0">
              <a:solidFill>
                <a:schemeClr val="bg1"/>
              </a:solidFill>
              <a:latin typeface="华文行楷" panose="02010800040101010101" pitchFamily="2" charset="-122"/>
              <a:ea typeface="华文行楷" panose="02010800040101010101" pitchFamily="2" charset="-122"/>
            </a:endParaRPr>
          </a:p>
        </p:txBody>
      </p:sp>
      <p:sp>
        <p:nvSpPr>
          <p:cNvPr id="45058" name="内容占位符 2"/>
          <p:cNvSpPr>
            <a:spLocks noGrp="1" noChangeArrowheads="1"/>
          </p:cNvSpPr>
          <p:nvPr>
            <p:ph idx="4294967295"/>
          </p:nvPr>
        </p:nvSpPr>
        <p:spPr>
          <a:xfrm>
            <a:off x="-1" y="1064624"/>
            <a:ext cx="10319657" cy="5543210"/>
          </a:xfrm>
        </p:spPr>
        <p:txBody>
          <a:bodyPr anchor="t">
            <a:normAutofit/>
          </a:bodyPr>
          <a:lstStyle/>
          <a:p>
            <a:pPr marL="355600" indent="-355600">
              <a:lnSpc>
                <a:spcPct val="150000"/>
              </a:lnSpc>
              <a:buClr>
                <a:srgbClr val="7AB800"/>
              </a:buClr>
              <a:buFont typeface="Wingdings" panose="05000000000000000000" pitchFamily="2" charset="2"/>
              <a:buChar char="ü"/>
            </a:pPr>
            <a:r>
              <a:rPr lang="zh-CN" altLang="en-US" sz="3200" dirty="0" smtClean="0">
                <a:latin typeface="微软雅黑" panose="020B0503020204020204" pitchFamily="34" charset="-122"/>
                <a:ea typeface="微软雅黑" panose="020B0503020204020204" pitchFamily="34" charset="-122"/>
              </a:rPr>
              <a:t>交</a:t>
            </a:r>
            <a:r>
              <a:rPr lang="zh-CN" altLang="en-US" sz="3200" dirty="0" smtClean="0">
                <a:latin typeface="微软雅黑" panose="020B0503020204020204" pitchFamily="34" charset="-122"/>
                <a:ea typeface="微软雅黑" panose="020B0503020204020204" pitchFamily="34" charset="-122"/>
              </a:rPr>
              <a:t>感与副交感相互拮抗又相互协调，充分利用其对器官的双重支配来达到我们的临床目的。</a:t>
            </a:r>
            <a:endParaRPr lang="zh-CN" altLang="en-US" sz="3200"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717254" y="1860626"/>
            <a:ext cx="8513010" cy="3770263"/>
          </a:xfrm>
          <a:prstGeom prst="rect">
            <a:avLst/>
          </a:prstGeom>
          <a:noFill/>
        </p:spPr>
        <p:txBody>
          <a:bodyPr wrap="square" lIns="91440" tIns="45720" rIns="91440" bIns="45720">
            <a:spAutoFit/>
          </a:bodyPr>
          <a:lstStyle/>
          <a:p>
            <a:pPr algn="ctr"/>
            <a:r>
              <a:rPr lang="zh-CN" altLang="en-US" sz="23900" b="1"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rPr>
              <a:t>谢谢</a:t>
            </a:r>
            <a:endParaRPr lang="zh-CN" altLang="en-US" sz="23900" b="1" cap="none" spc="0" dirty="0">
              <a:ln w="18000">
                <a:solidFill>
                  <a:schemeClr val="accent2">
                    <a:satMod val="140000"/>
                  </a:schemeClr>
                </a:solidFill>
                <a:prstDash val="solid"/>
                <a:miter lim="800000"/>
              </a:ln>
              <a:solidFill>
                <a:srgbClr val="FF0000"/>
              </a:solid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idx="4294967295"/>
          </p:nvPr>
        </p:nvSpPr>
        <p:spPr>
          <a:xfrm>
            <a:off x="0" y="119588"/>
            <a:ext cx="5305245" cy="1139825"/>
          </a:xfrm>
        </p:spPr>
        <p:txBody>
          <a:bodyPr>
            <a:normAutofit/>
          </a:bodyPr>
          <a:lstStyle/>
          <a:p>
            <a:pPr algn="l" eaLnBrk="1" hangingPunct="1"/>
            <a:r>
              <a:rPr lang="zh-CN" altLang="en-US" sz="4800" b="1" dirty="0" smtClean="0">
                <a:solidFill>
                  <a:schemeClr val="bg1"/>
                </a:solidFill>
                <a:latin typeface="华文行楷" panose="02010800040101010101" pitchFamily="2" charset="-122"/>
                <a:ea typeface="华文行楷" panose="02010800040101010101" pitchFamily="2" charset="-122"/>
              </a:rPr>
              <a:t>概念</a:t>
            </a:r>
            <a:endParaRPr lang="zh-CN" altLang="en-US" sz="4800" b="1" dirty="0">
              <a:solidFill>
                <a:schemeClr val="bg1"/>
              </a:solidFill>
              <a:latin typeface="华文行楷" panose="02010800040101010101" pitchFamily="2" charset="-122"/>
              <a:ea typeface="华文行楷" panose="02010800040101010101" pitchFamily="2" charset="-122"/>
            </a:endParaRPr>
          </a:p>
        </p:txBody>
      </p:sp>
      <p:sp>
        <p:nvSpPr>
          <p:cNvPr id="45058" name="内容占位符 2"/>
          <p:cNvSpPr>
            <a:spLocks noGrp="1" noChangeArrowheads="1"/>
          </p:cNvSpPr>
          <p:nvPr>
            <p:ph idx="4294967295"/>
          </p:nvPr>
        </p:nvSpPr>
        <p:spPr>
          <a:xfrm>
            <a:off x="-1" y="1064624"/>
            <a:ext cx="10319657" cy="5543210"/>
          </a:xfrm>
        </p:spPr>
        <p:txBody>
          <a:bodyPr anchor="t">
            <a:normAutofit/>
          </a:bodyPr>
          <a:lstStyle/>
          <a:p>
            <a:pPr marL="355600" indent="-355600">
              <a:lnSpc>
                <a:spcPct val="150000"/>
              </a:lnSpc>
              <a:buClr>
                <a:srgbClr val="7AB800"/>
              </a:buClr>
              <a:buFont typeface="Wingdings" panose="05000000000000000000" pitchFamily="2" charset="2"/>
              <a:buChar char="ü"/>
            </a:pPr>
            <a:r>
              <a:rPr lang="zh-CN" altLang="en-US" sz="3200" dirty="0" smtClean="0">
                <a:latin typeface="微软雅黑" panose="020B0503020204020204" pitchFamily="34" charset="-122"/>
                <a:ea typeface="微软雅黑" panose="020B0503020204020204" pitchFamily="34" charset="-122"/>
              </a:rPr>
              <a:t>自主神经系统：是神经系统的一部分。受大脑的支配，但有较多的独立性，特别是具有</a:t>
            </a:r>
            <a:r>
              <a:rPr lang="zh-CN" altLang="en-US" sz="3200" dirty="0" smtClean="0">
                <a:solidFill>
                  <a:srgbClr val="FF0000"/>
                </a:solidFill>
                <a:latin typeface="微软雅黑" panose="020B0503020204020204" pitchFamily="34" charset="-122"/>
                <a:ea typeface="微软雅黑" panose="020B0503020204020204" pitchFamily="34" charset="-122"/>
              </a:rPr>
              <a:t>不受意志支配</a:t>
            </a:r>
            <a:r>
              <a:rPr lang="zh-CN" altLang="en-US" sz="3200" dirty="0" smtClean="0">
                <a:latin typeface="微软雅黑" panose="020B0503020204020204" pitchFamily="34" charset="-122"/>
                <a:ea typeface="微软雅黑" panose="020B0503020204020204" pitchFamily="34" charset="-122"/>
              </a:rPr>
              <a:t>的自主活动，因此称为自主神经系统。因其主要支配内脏的活动所以又被称为</a:t>
            </a:r>
            <a:r>
              <a:rPr lang="zh-CN" altLang="en-US" sz="3200" dirty="0" smtClean="0">
                <a:solidFill>
                  <a:srgbClr val="FF0000"/>
                </a:solidFill>
                <a:latin typeface="微软雅黑" panose="020B0503020204020204" pitchFamily="34" charset="-122"/>
                <a:ea typeface="微软雅黑" panose="020B0503020204020204" pitchFamily="34" charset="-122"/>
              </a:rPr>
              <a:t>内脏神经系统</a:t>
            </a:r>
            <a:r>
              <a:rPr lang="zh-CN" altLang="en-US" sz="3200" dirty="0" smtClean="0">
                <a:latin typeface="微软雅黑" panose="020B0503020204020204" pitchFamily="34" charset="-122"/>
                <a:ea typeface="微软雅黑" panose="020B0503020204020204" pitchFamily="34" charset="-122"/>
              </a:rPr>
              <a:t>，</a:t>
            </a:r>
            <a:r>
              <a:rPr lang="zh-CN" altLang="en-US" sz="3200" dirty="0" smtClean="0">
                <a:solidFill>
                  <a:srgbClr val="FF0000"/>
                </a:solidFill>
                <a:latin typeface="微软雅黑" panose="020B0503020204020204" pitchFamily="34" charset="-122"/>
                <a:ea typeface="微软雅黑" panose="020B0503020204020204" pitchFamily="34" charset="-122"/>
              </a:rPr>
              <a:t>植物神经系统</a:t>
            </a:r>
            <a:r>
              <a:rPr lang="zh-CN" altLang="en-US" sz="3200" dirty="0" smtClean="0">
                <a:latin typeface="微软雅黑" panose="020B0503020204020204" pitchFamily="34" charset="-122"/>
                <a:ea typeface="微软雅黑" panose="020B0503020204020204" pitchFamily="34" charset="-122"/>
              </a:rPr>
              <a:t>。</a:t>
            </a:r>
            <a:endParaRPr lang="zh-CN" altLang="en-US" sz="3200" dirty="0" smtClean="0">
              <a:latin typeface="微软雅黑" panose="020B0503020204020204" pitchFamily="34" charset="-122"/>
              <a:ea typeface="微软雅黑" panose="020B0503020204020204" pitchFamily="34" charset="-122"/>
            </a:endParaRPr>
          </a:p>
          <a:p>
            <a:pPr marL="355600" indent="-355600">
              <a:lnSpc>
                <a:spcPct val="150000"/>
              </a:lnSpc>
              <a:buClr>
                <a:srgbClr val="7AB800"/>
              </a:buClr>
              <a:buFont typeface="Wingdings" panose="05000000000000000000" pitchFamily="2" charset="2"/>
              <a:buChar char="ü"/>
            </a:pPr>
            <a:r>
              <a:rPr lang="zh-CN" altLang="en-US" sz="3200" dirty="0" smtClean="0">
                <a:latin typeface="微软雅黑" panose="020B0503020204020204" pitchFamily="34" charset="-122"/>
                <a:ea typeface="微软雅黑" panose="020B0503020204020204" pitchFamily="34" charset="-122"/>
                <a:sym typeface="+mn-ea"/>
              </a:rPr>
              <a:t>调节机体的糖、水、盐、脂肪代谢，以及体温、睡眠、呼吸、血压和内分泌等功能。</a:t>
            </a:r>
            <a:endParaRPr lang="zh-CN" altLang="en-US" sz="3200" dirty="0" smtClean="0">
              <a:latin typeface="微软雅黑" panose="020B0503020204020204" pitchFamily="34" charset="-122"/>
              <a:ea typeface="微软雅黑" panose="020B0503020204020204" pitchFamily="34" charset="-122"/>
            </a:endParaRPr>
          </a:p>
          <a:p>
            <a:pPr marL="355600" indent="-355600">
              <a:lnSpc>
                <a:spcPct val="150000"/>
              </a:lnSpc>
              <a:buClr>
                <a:srgbClr val="7AB800"/>
              </a:buClr>
              <a:buFont typeface="Wingdings" panose="05000000000000000000" pitchFamily="2" charset="2"/>
              <a:buChar char="ü"/>
            </a:pPr>
            <a:endParaRPr lang="zh-CN" altLang="en-US" sz="3200"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idx="4294967295"/>
          </p:nvPr>
        </p:nvSpPr>
        <p:spPr>
          <a:xfrm>
            <a:off x="0" y="119588"/>
            <a:ext cx="5305245" cy="1139825"/>
          </a:xfrm>
        </p:spPr>
        <p:txBody>
          <a:bodyPr>
            <a:normAutofit/>
          </a:bodyPr>
          <a:lstStyle/>
          <a:p>
            <a:pPr algn="l" eaLnBrk="1" hangingPunct="1"/>
            <a:r>
              <a:rPr lang="zh-CN" altLang="en-US" sz="4800" b="1" dirty="0" smtClean="0">
                <a:solidFill>
                  <a:schemeClr val="bg1"/>
                </a:solidFill>
                <a:latin typeface="华文行楷" panose="02010800040101010101" pitchFamily="2" charset="-122"/>
                <a:ea typeface="华文行楷" panose="02010800040101010101" pitchFamily="2" charset="-122"/>
              </a:rPr>
              <a:t>概念</a:t>
            </a:r>
            <a:endParaRPr lang="zh-CN" altLang="en-US" sz="4800" b="1" dirty="0">
              <a:solidFill>
                <a:schemeClr val="bg1"/>
              </a:solidFill>
              <a:latin typeface="华文行楷" panose="02010800040101010101" pitchFamily="2" charset="-122"/>
              <a:ea typeface="华文行楷" panose="02010800040101010101" pitchFamily="2" charset="-122"/>
            </a:endParaRPr>
          </a:p>
        </p:txBody>
      </p:sp>
      <p:sp>
        <p:nvSpPr>
          <p:cNvPr id="45058" name="内容占位符 2"/>
          <p:cNvSpPr>
            <a:spLocks noGrp="1" noChangeArrowheads="1"/>
          </p:cNvSpPr>
          <p:nvPr>
            <p:ph idx="4294967295"/>
          </p:nvPr>
        </p:nvSpPr>
        <p:spPr>
          <a:xfrm>
            <a:off x="-1" y="1064624"/>
            <a:ext cx="10319657" cy="5543210"/>
          </a:xfrm>
        </p:spPr>
        <p:txBody>
          <a:bodyPr anchor="t">
            <a:normAutofit/>
          </a:bodyPr>
          <a:lstStyle/>
          <a:p>
            <a:pPr marL="355600" indent="-355600">
              <a:lnSpc>
                <a:spcPct val="150000"/>
              </a:lnSpc>
              <a:buClr>
                <a:srgbClr val="7AB800"/>
              </a:buClr>
              <a:buFont typeface="Wingdings" panose="05000000000000000000" pitchFamily="2" charset="2"/>
              <a:buChar char="ü"/>
            </a:pPr>
            <a:r>
              <a:rPr lang="zh-CN" altLang="en-US" sz="3200" dirty="0" smtClean="0">
                <a:latin typeface="微软雅黑" panose="020B0503020204020204" pitchFamily="34" charset="-122"/>
                <a:ea typeface="微软雅黑" panose="020B0503020204020204" pitchFamily="34" charset="-122"/>
              </a:rPr>
              <a:t>自主神经系统按照分布部位的不同，可分为中枢自主神经和周围自主神经。中枢自主神经包括大脑皮质、</a:t>
            </a:r>
            <a:r>
              <a:rPr lang="zh-CN" altLang="en-US" sz="3200" dirty="0" smtClean="0">
                <a:solidFill>
                  <a:srgbClr val="FF0000"/>
                </a:solidFill>
                <a:latin typeface="微软雅黑" panose="020B0503020204020204" pitchFamily="34" charset="-122"/>
                <a:ea typeface="微软雅黑" panose="020B0503020204020204" pitchFamily="34" charset="-122"/>
              </a:rPr>
              <a:t>下丘脑</a:t>
            </a:r>
            <a:r>
              <a:rPr lang="zh-CN" altLang="en-US" sz="3200" dirty="0" smtClean="0">
                <a:latin typeface="微软雅黑" panose="020B0503020204020204" pitchFamily="34" charset="-122"/>
                <a:ea typeface="微软雅黑" panose="020B0503020204020204" pitchFamily="34" charset="-122"/>
              </a:rPr>
              <a:t>、</a:t>
            </a:r>
            <a:r>
              <a:rPr lang="zh-CN" altLang="en-US" sz="3200" dirty="0" smtClean="0">
                <a:solidFill>
                  <a:srgbClr val="FF0000"/>
                </a:solidFill>
                <a:latin typeface="微软雅黑" panose="020B0503020204020204" pitchFamily="34" charset="-122"/>
                <a:ea typeface="微软雅黑" panose="020B0503020204020204" pitchFamily="34" charset="-122"/>
              </a:rPr>
              <a:t>脑干</a:t>
            </a:r>
            <a:r>
              <a:rPr lang="zh-CN" altLang="en-US" sz="3200" dirty="0" smtClean="0">
                <a:latin typeface="微软雅黑" panose="020B0503020204020204" pitchFamily="34" charset="-122"/>
                <a:ea typeface="微软雅黑" panose="020B0503020204020204" pitchFamily="34" charset="-122"/>
              </a:rPr>
              <a:t>和脊髓侧角。周围自主神经主要分布于内脏、心血管和腺体，包括内脏运动（传出）纤维和内脏感觉（传入）纤维，分别构成内脏运动神经和内脏感觉神经</a:t>
            </a:r>
            <a:r>
              <a:rPr lang="zh-CN" altLang="en-US" sz="3200" dirty="0" smtClean="0">
                <a:latin typeface="微软雅黑" panose="020B0503020204020204" pitchFamily="34" charset="-122"/>
                <a:ea typeface="微软雅黑" panose="020B0503020204020204" pitchFamily="34" charset="-122"/>
              </a:rPr>
              <a:t>。</a:t>
            </a:r>
            <a:endParaRPr lang="zh-CN" altLang="en-US" sz="3200" dirty="0" smtClean="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标题 1"/>
          <p:cNvSpPr>
            <a:spLocks noGrp="1" noChangeArrowheads="1"/>
          </p:cNvSpPr>
          <p:nvPr>
            <p:ph type="title" idx="4294967295"/>
          </p:nvPr>
        </p:nvSpPr>
        <p:spPr>
          <a:xfrm>
            <a:off x="0" y="119588"/>
            <a:ext cx="5305245" cy="1139825"/>
          </a:xfrm>
        </p:spPr>
        <p:txBody>
          <a:bodyPr>
            <a:normAutofit/>
          </a:bodyPr>
          <a:lstStyle/>
          <a:p>
            <a:pPr algn="l" eaLnBrk="1" hangingPunct="1"/>
            <a:r>
              <a:rPr lang="zh-CN" altLang="en-US" sz="4800" b="1" dirty="0" smtClean="0">
                <a:solidFill>
                  <a:schemeClr val="bg1"/>
                </a:solidFill>
                <a:latin typeface="华文行楷" panose="02010800040101010101" pitchFamily="2" charset="-122"/>
                <a:ea typeface="华文行楷" panose="02010800040101010101" pitchFamily="2" charset="-122"/>
              </a:rPr>
              <a:t>概念</a:t>
            </a:r>
            <a:endParaRPr lang="zh-CN" altLang="en-US" sz="4800" b="1" dirty="0">
              <a:solidFill>
                <a:schemeClr val="bg1"/>
              </a:solidFill>
              <a:latin typeface="华文行楷" panose="02010800040101010101" pitchFamily="2" charset="-122"/>
              <a:ea typeface="华文行楷" panose="02010800040101010101" pitchFamily="2" charset="-122"/>
            </a:endParaRPr>
          </a:p>
        </p:txBody>
      </p:sp>
      <p:sp>
        <p:nvSpPr>
          <p:cNvPr id="45058" name="内容占位符 2"/>
          <p:cNvSpPr>
            <a:spLocks noGrp="1" noChangeArrowheads="1"/>
          </p:cNvSpPr>
          <p:nvPr>
            <p:ph idx="4294967295"/>
          </p:nvPr>
        </p:nvSpPr>
        <p:spPr>
          <a:xfrm>
            <a:off x="-1" y="1064624"/>
            <a:ext cx="10319657" cy="5543210"/>
          </a:xfrm>
        </p:spPr>
        <p:txBody>
          <a:bodyPr anchor="t">
            <a:normAutofit/>
          </a:bodyPr>
          <a:lstStyle/>
          <a:p>
            <a:pPr marL="355600" indent="-355600">
              <a:lnSpc>
                <a:spcPct val="150000"/>
              </a:lnSpc>
              <a:buClr>
                <a:srgbClr val="7AB800"/>
              </a:buClr>
              <a:buFont typeface="Wingdings" panose="05000000000000000000" pitchFamily="2" charset="2"/>
              <a:buChar char="ü"/>
            </a:pPr>
            <a:r>
              <a:rPr lang="zh-CN" altLang="en-US" sz="3200" dirty="0" smtClean="0">
                <a:latin typeface="微软雅黑" panose="020B0503020204020204" pitchFamily="34" charset="-122"/>
                <a:ea typeface="微软雅黑" panose="020B0503020204020204" pitchFamily="34" charset="-122"/>
              </a:rPr>
              <a:t>内脏运动神经分为交感神经系统和副交感神经系统。</a:t>
            </a:r>
            <a:endParaRPr lang="en-US" altLang="zh-CN" sz="3200" dirty="0" smtClean="0">
              <a:latin typeface="微软雅黑" panose="020B0503020204020204" pitchFamily="34" charset="-122"/>
              <a:ea typeface="微软雅黑" panose="020B0503020204020204" pitchFamily="34" charset="-122"/>
            </a:endParaRPr>
          </a:p>
          <a:p>
            <a:pPr marL="355600" indent="-355600">
              <a:lnSpc>
                <a:spcPct val="150000"/>
              </a:lnSpc>
              <a:buClr>
                <a:srgbClr val="7AB800"/>
              </a:buClr>
              <a:buFont typeface="Wingdings" panose="05000000000000000000" pitchFamily="2" charset="2"/>
              <a:buChar char="ü"/>
            </a:pPr>
            <a:r>
              <a:rPr lang="zh-CN" altLang="en-US" sz="3200" dirty="0" smtClean="0">
                <a:latin typeface="微软雅黑" panose="020B0503020204020204" pitchFamily="34" charset="-122"/>
                <a:ea typeface="微软雅黑" panose="020B0503020204020204" pitchFamily="34" charset="-122"/>
              </a:rPr>
              <a:t>内脏器官大部分均受交感神经和副交感神经双重支配，两者既相互拮抗又相互协调，维持机体功能的平衡性、完整性，使机体适应内外环境的变化。</a:t>
            </a:r>
            <a:endParaRPr lang="zh-CN" altLang="en-US" sz="3200" dirty="0" smtClean="0">
              <a:latin typeface="微软雅黑" panose="020B0503020204020204" pitchFamily="34" charset="-122"/>
              <a:ea typeface="微软雅黑" panose="020B0503020204020204" pitchFamily="34" charset="-122"/>
            </a:endParaRPr>
          </a:p>
        </p:txBody>
      </p:sp>
      <p:pic>
        <p:nvPicPr>
          <p:cNvPr id="5124" name="Picture 4" descr="C:\Users\Administrator\Desktop\太极图.jpg"/>
          <p:cNvPicPr>
            <a:picLocks noChangeAspect="1" noChangeArrowheads="1"/>
          </p:cNvPicPr>
          <p:nvPr/>
        </p:nvPicPr>
        <p:blipFill>
          <a:blip r:embed="rId1"/>
          <a:srcRect/>
          <a:stretch>
            <a:fillRect/>
          </a:stretch>
        </p:blipFill>
        <p:spPr bwMode="auto">
          <a:xfrm>
            <a:off x="2655497" y="1153063"/>
            <a:ext cx="4875363" cy="4875363"/>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500" fill="hold"/>
                                        <p:tgtEl>
                                          <p:spTgt spid="5124"/>
                                        </p:tgtEl>
                                        <p:attrNameLst>
                                          <p:attrName>ppt_x</p:attrName>
                                        </p:attrNameLst>
                                      </p:cBhvr>
                                      <p:tavLst>
                                        <p:tav tm="0">
                                          <p:val>
                                            <p:strVal val="#ppt_x"/>
                                          </p:val>
                                        </p:tav>
                                        <p:tav tm="100000">
                                          <p:val>
                                            <p:strVal val="#ppt_x"/>
                                          </p:val>
                                        </p:tav>
                                      </p:tavLst>
                                    </p:anim>
                                    <p:anim calcmode="lin" valueType="num">
                                      <p:cBhvr additive="base">
                                        <p:cTn id="8"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1" cstate="print"/>
          <a:srcRect/>
          <a:stretch>
            <a:fillRect/>
          </a:stretch>
        </p:blipFill>
        <p:spPr bwMode="auto">
          <a:xfrm>
            <a:off x="175314" y="0"/>
            <a:ext cx="4709437" cy="6858000"/>
          </a:xfrm>
          <a:prstGeom prst="rect">
            <a:avLst/>
          </a:prstGeom>
          <a:noFill/>
          <a:ln w="9525">
            <a:noFill/>
            <a:miter lim="800000"/>
            <a:headEnd/>
            <a:tailEnd/>
          </a:ln>
          <a:effectLst/>
        </p:spPr>
      </p:pic>
      <p:pic>
        <p:nvPicPr>
          <p:cNvPr id="5" name="Picture 3"/>
          <p:cNvPicPr>
            <a:picLocks noChangeAspect="1" noChangeArrowheads="1"/>
          </p:cNvPicPr>
          <p:nvPr/>
        </p:nvPicPr>
        <p:blipFill>
          <a:blip r:embed="rId2" cstate="print"/>
          <a:srcRect/>
          <a:stretch>
            <a:fillRect/>
          </a:stretch>
        </p:blipFill>
        <p:spPr bwMode="auto">
          <a:xfrm>
            <a:off x="5928360" y="0"/>
            <a:ext cx="5663565" cy="68580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TAG_VERSION" val="1.0"/>
  <p:tag name="KSO_WM_TEMPLATE_CATEGORY" val="custom"/>
  <p:tag name="KSO_WM_TEMPLATE_INDEX" val="20184553"/>
</p:tagLst>
</file>

<file path=ppt/tags/tag10.xml><?xml version="1.0" encoding="utf-8"?>
<p:tagLst xmlns:p="http://schemas.openxmlformats.org/presentationml/2006/main">
  <p:tag name="PPTXSS_ORIGINAL" val="869450,Freeform 74,643,Slide388"/>
  <p:tag name="PPTXSS_SETTINGS" val="0,8,11,150,50,3,True,False"/>
</p:tagLst>
</file>

<file path=ppt/tags/tag11.xml><?xml version="1.0" encoding="utf-8"?>
<p:tagLst xmlns:p="http://schemas.openxmlformats.org/presentationml/2006/main">
  <p:tag name="PPTXSS_ORIGINAL" val="869451,Freeform 75,643,Slide388"/>
  <p:tag name="PPTXSS_SETTINGS" val="0,8,11,150,50,3,True,False"/>
</p:tagLst>
</file>

<file path=ppt/tags/tag12.xml><?xml version="1.0" encoding="utf-8"?>
<p:tagLst xmlns:p="http://schemas.openxmlformats.org/presentationml/2006/main">
  <p:tag name="PPTXSS_ORIGINAL" val="869451,Freeform 75,643,Slide388"/>
  <p:tag name="PPTXSS_SETTINGS" val="0,8,11,150,50,3,True,False"/>
</p:tagLst>
</file>

<file path=ppt/tags/tag13.xml><?xml version="1.0" encoding="utf-8"?>
<p:tagLst xmlns:p="http://schemas.openxmlformats.org/presentationml/2006/main">
  <p:tag name="PPTXSS_ORIGINAL" val="869450,Freeform 74,643,Slide388"/>
  <p:tag name="PPTXSS_SETTINGS" val="0,8,11,150,50,3,True,False"/>
</p:tagLst>
</file>

<file path=ppt/tags/tag14.xml><?xml version="1.0" encoding="utf-8"?>
<p:tagLst xmlns:p="http://schemas.openxmlformats.org/presentationml/2006/main">
  <p:tag name="PICTUREPATH" val="..\..\GRAPHICS\@INPROCESSGRAPHICS\@MOA_2005\BLADDER\SOMN.PNG"/>
</p:tagLst>
</file>

<file path=ppt/tags/tag15.xml><?xml version="1.0" encoding="utf-8"?>
<p:tagLst xmlns:p="http://schemas.openxmlformats.org/presentationml/2006/main">
  <p:tag name="PICTUREPATH" val="..\..\GRAPHICS\@INPROCESSGRAPHICS\@MOA_2005\BLADDER\SENSN.PNG"/>
</p:tagLst>
</file>

<file path=ppt/tags/tag16.xml><?xml version="1.0" encoding="utf-8"?>
<p:tagLst xmlns:p="http://schemas.openxmlformats.org/presentationml/2006/main">
  <p:tag name="PICTUREPATH" val="..\..\GRAPHICS\@INPROCESSGRAPHICS\@MOA_2005\BLADDER\SC3A.PNG"/>
</p:tagLst>
</file>

<file path=ppt/tags/tag17.xml><?xml version="1.0" encoding="utf-8"?>
<p:tagLst xmlns:p="http://schemas.openxmlformats.org/presentationml/2006/main">
  <p:tag name="PPTXSS_ORIGINAL" val="865379,Freeform 99,641,Slide386"/>
  <p:tag name="PPTXSS_SETTINGS" val="0,8,11,150,50,3,True,False"/>
</p:tagLst>
</file>

<file path=ppt/tags/tag18.xml><?xml version="1.0" encoding="utf-8"?>
<p:tagLst xmlns:p="http://schemas.openxmlformats.org/presentationml/2006/main">
  <p:tag name="PPTXSS_ORIGINAL" val="865380,Freeform 100,641,Slide386"/>
  <p:tag name="PPTXSS_SETTINGS" val="0,8,11,150,50,3,True,False"/>
</p:tagLst>
</file>

<file path=ppt/tags/tag19.xml><?xml version="1.0" encoding="utf-8"?>
<p:tagLst xmlns:p="http://schemas.openxmlformats.org/presentationml/2006/main">
  <p:tag name="PTXSS_ISORIGINAL" val="864513"/>
  <p:tag name="PPTXSS_SETTINGS" val="0,4,12,150,50,3,True,False"/>
</p:tagLst>
</file>

<file path=ppt/tags/tag2.xml><?xml version="1.0" encoding="utf-8"?>
<p:tagLst xmlns:p="http://schemas.openxmlformats.org/presentationml/2006/main">
  <p:tag name="KSO_WM_TAG_VERSION" val="1.0"/>
  <p:tag name="KSO_WM_TEMPLATE_CATEGORY" val="custom"/>
  <p:tag name="KSO_WM_TEMPLATE_INDEX" val="20184553"/>
</p:tagLst>
</file>

<file path=ppt/tags/tag20.xml><?xml version="1.0" encoding="utf-8"?>
<p:tagLst xmlns:p="http://schemas.openxmlformats.org/presentationml/2006/main">
  <p:tag name="PTXSS_ISORIGINAL" val="864512"/>
  <p:tag name="PPTXSS_SETTINGS" val="0,4,12,150,50,3,True,False"/>
</p:tagLst>
</file>

<file path=ppt/tags/tag21.xml><?xml version="1.0" encoding="utf-8"?>
<p:tagLst xmlns:p="http://schemas.openxmlformats.org/presentationml/2006/main">
  <p:tag name="PICTUREPATH" val="..\..\GRAPHICS\@INPROCESSGRAPHICS\@MOA_2005\BLADDER\SYMP.PNG"/>
</p:tagLst>
</file>

<file path=ppt/tags/tag22.xml><?xml version="1.0" encoding="utf-8"?>
<p:tagLst xmlns:p="http://schemas.openxmlformats.org/presentationml/2006/main">
  <p:tag name="PICTUREPATH" val="..\..\GRAPHICS\@INPROCESSGRAPHICS\@MOA_2005\BLADDER\SENSN.PNG"/>
</p:tagLst>
</file>

<file path=ppt/tags/tag23.xml><?xml version="1.0" encoding="utf-8"?>
<p:tagLst xmlns:p="http://schemas.openxmlformats.org/presentationml/2006/main">
  <p:tag name="PPTXSS_ORIGINAL" val="869450,Freeform 74,643,Slide388"/>
  <p:tag name="PPTXSS_SETTINGS" val="0,8,11,150,50,3,True,False"/>
</p:tagLst>
</file>

<file path=ppt/tags/tag24.xml><?xml version="1.0" encoding="utf-8"?>
<p:tagLst xmlns:p="http://schemas.openxmlformats.org/presentationml/2006/main">
  <p:tag name="PPTXSS_ORIGINAL" val="869451,Freeform 75,643,Slide388"/>
  <p:tag name="PPTXSS_SETTINGS" val="0,8,11,150,50,3,True,False"/>
</p:tagLst>
</file>

<file path=ppt/tags/tag25.xml><?xml version="1.0" encoding="utf-8"?>
<p:tagLst xmlns:p="http://schemas.openxmlformats.org/presentationml/2006/main">
  <p:tag name="PPTXSS_ORIGINAL" val="869451,Freeform 75,643,Slide388"/>
  <p:tag name="PPTXSS_SETTINGS" val="0,8,11,150,50,3,True,False"/>
</p:tagLst>
</file>

<file path=ppt/tags/tag26.xml><?xml version="1.0" encoding="utf-8"?>
<p:tagLst xmlns:p="http://schemas.openxmlformats.org/presentationml/2006/main">
  <p:tag name="PPTXSS_ORIGINAL" val="869450,Freeform 74,643,Slide388"/>
  <p:tag name="PPTXSS_SETTINGS" val="0,8,11,150,50,3,True,False"/>
</p:tagLst>
</file>

<file path=ppt/tags/tag27.xml><?xml version="1.0" encoding="utf-8"?>
<p:tagLst xmlns:p="http://schemas.openxmlformats.org/presentationml/2006/main">
  <p:tag name="PTXSS_ISORIGINAL" val="864514"/>
  <p:tag name="PPTXSS_SETTINGS" val="0,4,12,150,50,3,True,False"/>
</p:tagLst>
</file>

<file path=ppt/tags/tag28.xml><?xml version="1.0" encoding="utf-8"?>
<p:tagLst xmlns:p="http://schemas.openxmlformats.org/presentationml/2006/main">
  <p:tag name="PICTUREPATH" val="..\..\GRAPHICS\@INPROCESSGRAPHICS\@MOA_2005\BLADDER\SOMN.PNG"/>
</p:tagLst>
</file>

<file path=ppt/tags/tag29.xml><?xml version="1.0" encoding="utf-8"?>
<p:tagLst xmlns:p="http://schemas.openxmlformats.org/presentationml/2006/main">
  <p:tag name="PICTUREPATH" val="..\..\GRAPHICS\@INPROCESSGRAPHICS\@MOA_2005\BLADDER\PSYMP.PNG"/>
</p:tagLst>
</file>

<file path=ppt/tags/tag3.xml><?xml version="1.0" encoding="utf-8"?>
<p:tagLst xmlns:p="http://schemas.openxmlformats.org/presentationml/2006/main">
  <p:tag name="KSO_WM_TEMPLATE_TOPIC_DEFAULT" val="1"/>
  <p:tag name="KSO_WM_TEMPLATE_JOB_ID" val="2"/>
  <p:tag name="KSO_WM_TEMPLATE_SCENE_ID" val="1"/>
  <p:tag name="KSO_WM_TEMPLATE_OUTLINE_ID" val="15"/>
  <p:tag name="KSO_WM_TEMPLATE_TOPIC_ID" val="2869567"/>
  <p:tag name="KSO_WM_BEAUTIFY_FLAG" val="#wm#"/>
  <p:tag name="KSO_WM_TAG_VERSION" val="1.0"/>
  <p:tag name="KSO_WM_TEMPLATE_INDEX" val="20184553"/>
  <p:tag name="KSO_WM_TEMPLATE_CATEGORY" val="custom"/>
  <p:tag name="KSO_WM_TEMPLATE_THUMBS_INDEX" val="1"/>
</p:tagLst>
</file>

<file path=ppt/tags/tag30.xml><?xml version="1.0" encoding="utf-8"?>
<p:tagLst xmlns:p="http://schemas.openxmlformats.org/presentationml/2006/main">
  <p:tag name="commondata" val="eyJoZGlkIjoiMTllN2QyMzk1MDk1MzUxNjY5YmVhYTQ2ZDVmMzA0YTUifQ=="/>
</p:tagLst>
</file>

<file path=ppt/tags/tag4.xml><?xml version="1.0" encoding="utf-8"?>
<p:tagLst xmlns:p="http://schemas.openxmlformats.org/presentationml/2006/main">
  <p:tag name="KSO_WM_TEMPLATE_TOPIC_ID" val="2869567"/>
  <p:tag name="KSO_WM_TEMPLATE_OUTLINE_ID" val="15"/>
  <p:tag name="KSO_WM_TEMPLATE_SCENE_ID" val="1"/>
  <p:tag name="KSO_WM_TEMPLATE_JOB_ID" val="2"/>
  <p:tag name="KSO_WM_TEMPLATE_TOPIC_DEFAULT" val="1"/>
</p:tagLst>
</file>

<file path=ppt/tags/tag5.xml><?xml version="1.0" encoding="utf-8"?>
<p:tagLst xmlns:p="http://schemas.openxmlformats.org/presentationml/2006/main">
  <p:tag name="PICTUREPATH" val="..\..\GRAPHICS\@INPROCESSGRAPHICS\@MOA_2005\BLADDER\SC3A.PNG"/>
</p:tagLst>
</file>

<file path=ppt/tags/tag6.xml><?xml version="1.0" encoding="utf-8"?>
<p:tagLst xmlns:p="http://schemas.openxmlformats.org/presentationml/2006/main">
  <p:tag name="PTXSS_ISORIGINAL" val="864513"/>
  <p:tag name="PPTXSS_SETTINGS" val="0,4,12,150,50,3,True,False"/>
</p:tagLst>
</file>

<file path=ppt/tags/tag7.xml><?xml version="1.0" encoding="utf-8"?>
<p:tagLst xmlns:p="http://schemas.openxmlformats.org/presentationml/2006/main">
  <p:tag name="PICTUREPATH" val="..\..\GRAPHICS\@INPROCESSGRAPHICS\@MOA_2005\BLADDER\PSYMP.PNG"/>
</p:tagLst>
</file>

<file path=ppt/tags/tag8.xml><?xml version="1.0" encoding="utf-8"?>
<p:tagLst xmlns:p="http://schemas.openxmlformats.org/presentationml/2006/main">
  <p:tag name="PPTXSS_ORIGINAL" val="865380,Freeform 100,641,Slide386"/>
  <p:tag name="PPTXSS_SETTINGS" val="0,8,11,150,50,3,True,False"/>
</p:tagLst>
</file>

<file path=ppt/tags/tag9.xml><?xml version="1.0" encoding="utf-8"?>
<p:tagLst xmlns:p="http://schemas.openxmlformats.org/presentationml/2006/main">
  <p:tag name="PPTXSS_ORIGINAL" val="865379,Freeform 99,641,Slide386"/>
  <p:tag name="PPTXSS_SETTINGS" val="0,8,11,150,50,3,True,False"/>
</p:tagLst>
</file>

<file path=ppt/theme/theme1.xml><?xml version="1.0" encoding="utf-8"?>
<a:theme xmlns:a="http://schemas.openxmlformats.org/drawingml/2006/main" name="Office 主题">
  <a:themeElements>
    <a:clrScheme name="Office">
      <a:dk1>
        <a:srgbClr val="000000"/>
      </a:dk1>
      <a:lt1>
        <a:srgbClr val="FFFFFF"/>
      </a:lt1>
      <a:dk2>
        <a:srgbClr val="000000"/>
      </a:dk2>
      <a:lt2>
        <a:srgbClr val="FFFFFF"/>
      </a:lt2>
      <a:accent1>
        <a:srgbClr val="000000"/>
      </a:accent1>
      <a:accent2>
        <a:srgbClr val="000000"/>
      </a:accent2>
      <a:accent3>
        <a:srgbClr val="000000"/>
      </a:accent3>
      <a:accent4>
        <a:srgbClr val="000000"/>
      </a:accent4>
      <a:accent5>
        <a:srgbClr val="000000"/>
      </a:accent5>
      <a:accent6>
        <a:srgbClr val="FFFFFF"/>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2187</Words>
  <Application>WPS 演示</Application>
  <PresentationFormat>自定义</PresentationFormat>
  <Paragraphs>620</Paragraphs>
  <Slides>52</Slides>
  <Notes>2</Notes>
  <HiddenSlides>0</HiddenSlides>
  <MMClips>1</MMClips>
  <ScaleCrop>false</ScaleCrop>
  <HeadingPairs>
    <vt:vector size="8" baseType="variant">
      <vt:variant>
        <vt:lpstr>已用的字体</vt:lpstr>
      </vt:variant>
      <vt:variant>
        <vt:i4>11</vt:i4>
      </vt:variant>
      <vt:variant>
        <vt:lpstr>主题</vt:lpstr>
      </vt:variant>
      <vt:variant>
        <vt:i4>2</vt:i4>
      </vt:variant>
      <vt:variant>
        <vt:lpstr>嵌入 OLE 服务器</vt:lpstr>
      </vt:variant>
      <vt:variant>
        <vt:i4>1</vt:i4>
      </vt:variant>
      <vt:variant>
        <vt:lpstr>幻灯片标题</vt:lpstr>
      </vt:variant>
      <vt:variant>
        <vt:i4>52</vt:i4>
      </vt:variant>
    </vt:vector>
  </HeadingPairs>
  <TitlesOfParts>
    <vt:vector size="66" baseType="lpstr">
      <vt:lpstr>Arial</vt:lpstr>
      <vt:lpstr>宋体</vt:lpstr>
      <vt:lpstr>Wingdings</vt:lpstr>
      <vt:lpstr>黑体</vt:lpstr>
      <vt:lpstr>华康俪金黑W8(P)</vt:lpstr>
      <vt:lpstr>Wingdings</vt:lpstr>
      <vt:lpstr>微软雅黑</vt:lpstr>
      <vt:lpstr>华文行楷</vt:lpstr>
      <vt:lpstr>Arial Unicode MS</vt:lpstr>
      <vt:lpstr>Calibri</vt:lpstr>
      <vt:lpstr>Times New Roman</vt:lpstr>
      <vt:lpstr>Office 主题</vt:lpstr>
      <vt:lpstr>Office 主题​​</vt:lpstr>
      <vt:lpstr>Paint.Picture</vt:lpstr>
      <vt:lpstr>PowerPoint 演示文稿</vt:lpstr>
      <vt:lpstr>PowerPoint 演示文稿</vt:lpstr>
      <vt:lpstr>PowerPoint 演示文稿</vt:lpstr>
      <vt:lpstr>PowerPoint 演示文稿</vt:lpstr>
      <vt:lpstr>学习目标</vt:lpstr>
      <vt:lpstr>概念</vt:lpstr>
      <vt:lpstr>概念</vt:lpstr>
      <vt:lpstr>概念</vt:lpstr>
      <vt:lpstr>PowerPoint 演示文稿</vt:lpstr>
      <vt:lpstr>自主神经作用于靶器官的效应</vt:lpstr>
      <vt:lpstr>自主神经作用于靶器官的效应</vt:lpstr>
      <vt:lpstr>自主神经的功能</vt:lpstr>
      <vt:lpstr>自主神经作用于靶器官的效应</vt:lpstr>
      <vt:lpstr>自主神经作用于靶器官的效应</vt:lpstr>
      <vt:lpstr>自主神经作用于靶器官的效应</vt:lpstr>
      <vt:lpstr>自主神经作用于靶器官的效应</vt:lpstr>
      <vt:lpstr>自主神经作用于靶器官的效应</vt:lpstr>
      <vt:lpstr>自主神经作用于靶器官的效应</vt:lpstr>
      <vt:lpstr>PowerPoint 演示文稿</vt:lpstr>
      <vt:lpstr>PowerPoint 演示文稿</vt:lpstr>
      <vt:lpstr>自主神经作用于靶器官的效应</vt:lpstr>
      <vt:lpstr>神经信号的传导</vt:lpstr>
      <vt:lpstr>突触</vt:lpstr>
      <vt:lpstr>神经递质</vt:lpstr>
      <vt:lpstr>乙酰胆碱</vt:lpstr>
      <vt:lpstr>胆碱能受体</vt:lpstr>
      <vt:lpstr>去甲肾上腺素</vt:lpstr>
      <vt:lpstr>肾上腺素能受体</vt:lpstr>
      <vt:lpstr>PowerPoint 演示文稿</vt:lpstr>
      <vt:lpstr>眼科应用</vt:lpstr>
      <vt:lpstr>抢救应用</vt:lpstr>
      <vt:lpstr>抢救应用</vt:lpstr>
      <vt:lpstr>抢救应用</vt:lpstr>
      <vt:lpstr>抢救应用</vt:lpstr>
      <vt:lpstr>神经内科应用</vt:lpstr>
      <vt:lpstr>神经内科应用</vt:lpstr>
      <vt:lpstr>神经内科应用</vt:lpstr>
      <vt:lpstr>神经内科应用</vt:lpstr>
      <vt:lpstr>呼吸内科应用</vt:lpstr>
      <vt:lpstr>有机磷中毒</vt:lpstr>
      <vt:lpstr>心内应用</vt:lpstr>
      <vt:lpstr>消化内科应用</vt:lpstr>
      <vt:lpstr>麻醉科</vt:lpstr>
      <vt:lpstr>泌尿科</vt:lpstr>
      <vt:lpstr>泌尿科</vt:lpstr>
      <vt:lpstr>泌尿科</vt:lpstr>
      <vt:lpstr>抗焦虑药</vt:lpstr>
      <vt:lpstr>毒品</vt:lpstr>
      <vt:lpstr>毒品</vt:lpstr>
      <vt:lpstr>总结</vt:lpstr>
      <vt:lpstr>总结</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金欣</cp:lastModifiedBy>
  <cp:revision>23</cp:revision>
  <dcterms:created xsi:type="dcterms:W3CDTF">2018-03-01T02:03:00Z</dcterms:created>
  <dcterms:modified xsi:type="dcterms:W3CDTF">2024-05-18T10:11:01Z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2052-12.1.0.16417</vt:lpwstr>
  </property>
  <property fmtid="{D5CDD505-2E9C-101B-9397-08002B2CF9AE}" pid="3" name="KSORubyTemplateID">
    <vt:lpwstr>2</vt:lpwstr>
  </property>
  <property fmtid="{D5CDD505-2E9C-101B-9397-08002B2CF9AE}" pid="4" name="ICV">
    <vt:lpwstr>72E9C5736A0A45009CC0A90FA4773977_12</vt:lpwstr>
  </property>
</Properties>
</file>