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6" r:id="rId5"/>
    <p:sldMasterId id="2147483698" r:id="rId6"/>
    <p:sldMasterId id="2147483712" r:id="rId7"/>
  </p:sldMasterIdLst>
  <p:notesMasterIdLst>
    <p:notesMasterId r:id="rId9"/>
  </p:notesMasterIdLst>
  <p:sldIdLst>
    <p:sldId id="260" r:id="rId8"/>
    <p:sldId id="883" r:id="rId10"/>
    <p:sldId id="1351" r:id="rId11"/>
    <p:sldId id="1262" r:id="rId12"/>
    <p:sldId id="1417" r:id="rId13"/>
    <p:sldId id="1463" r:id="rId14"/>
    <p:sldId id="1357" r:id="rId15"/>
    <p:sldId id="1461" r:id="rId16"/>
    <p:sldId id="1350" r:id="rId17"/>
    <p:sldId id="1364" r:id="rId18"/>
    <p:sldId id="1365" r:id="rId19"/>
    <p:sldId id="1366" r:id="rId20"/>
    <p:sldId id="1367" r:id="rId21"/>
    <p:sldId id="1368" r:id="rId22"/>
    <p:sldId id="1369" r:id="rId23"/>
    <p:sldId id="1370" r:id="rId24"/>
    <p:sldId id="1371" r:id="rId25"/>
    <p:sldId id="1372" r:id="rId26"/>
    <p:sldId id="1373" r:id="rId27"/>
    <p:sldId id="1374" r:id="rId28"/>
    <p:sldId id="1375" r:id="rId29"/>
    <p:sldId id="1377" r:id="rId30"/>
    <p:sldId id="1376" r:id="rId31"/>
    <p:sldId id="1378" r:id="rId32"/>
    <p:sldId id="1379" r:id="rId33"/>
    <p:sldId id="1380" r:id="rId34"/>
    <p:sldId id="1381" r:id="rId35"/>
    <p:sldId id="1382" r:id="rId36"/>
    <p:sldId id="1384" r:id="rId37"/>
    <p:sldId id="1385" r:id="rId38"/>
    <p:sldId id="1386" r:id="rId39"/>
    <p:sldId id="1383" r:id="rId40"/>
    <p:sldId id="1387" r:id="rId41"/>
    <p:sldId id="1388" r:id="rId42"/>
    <p:sldId id="1389" r:id="rId43"/>
    <p:sldId id="1390" r:id="rId44"/>
    <p:sldId id="1391" r:id="rId45"/>
    <p:sldId id="1392" r:id="rId46"/>
    <p:sldId id="1393" r:id="rId47"/>
    <p:sldId id="1003" r:id="rId48"/>
    <p:sldId id="1408" r:id="rId49"/>
    <p:sldId id="1403" r:id="rId50"/>
    <p:sldId id="1513" r:id="rId51"/>
    <p:sldId id="1508" r:id="rId52"/>
    <p:sldId id="1405" r:id="rId53"/>
    <p:sldId id="1511" r:id="rId54"/>
    <p:sldId id="1406" r:id="rId55"/>
    <p:sldId id="1512" r:id="rId56"/>
    <p:sldId id="1407" r:id="rId57"/>
    <p:sldId id="1515" r:id="rId58"/>
    <p:sldId id="857" r:id="rId59"/>
    <p:sldId id="882" r:id="rId60"/>
    <p:sldId id="878" r:id="rId61"/>
  </p:sldIdLst>
  <p:sldSz cx="9144000" cy="6858000" type="screen4x3"/>
  <p:notesSz cx="6858000" cy="9144000"/>
  <p:custDataLst>
    <p:tags r:id="rId6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413"/>
    <a:srgbClr val="460000"/>
    <a:srgbClr val="FFFEFB"/>
    <a:srgbClr val="F2E8E2"/>
    <a:srgbClr val="F3E6E5"/>
    <a:srgbClr val="EEE4DE"/>
    <a:srgbClr val="EADED6"/>
    <a:srgbClr val="E3D2C7"/>
    <a:srgbClr val="D8BFB0"/>
    <a:srgbClr val="E8D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9" d="100"/>
          <a:sy n="109" d="100"/>
        </p:scale>
        <p:origin x="1674" y="108"/>
      </p:cViewPr>
      <p:guideLst>
        <p:guide orient="horz" pos="2115"/>
        <p:guide pos="2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50" d="100"/>
        <a:sy n="50" d="100"/>
      </p:scale>
      <p:origin x="0" y="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5" Type="http://schemas.openxmlformats.org/officeDocument/2006/relationships/tags" Target="tags/tag7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3.xml"/><Relationship Id="rId60" Type="http://schemas.openxmlformats.org/officeDocument/2006/relationships/slide" Target="slides/slide5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1.xml"/><Relationship Id="rId58" Type="http://schemas.openxmlformats.org/officeDocument/2006/relationships/slide" Target="slides/slide50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buFontTx/>
              <a:buNone/>
              <a:defRPr kumimoji="1"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Tx/>
              <a:buNone/>
              <a:defRPr kumimoji="1"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0" hangingPunct="0">
              <a:buFontTx/>
              <a:buNone/>
              <a:defRPr kumimoji="1"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7F5418-4117-42A4-B5C1-5A0198334A88}" type="slidenum">
              <a:rPr kumimoji="0" lang="en-US" altLang="zh-CN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素材天下 </a:t>
            </a:r>
            <a:r>
              <a:rPr lang="en-US" altLang="zh-CN" dirty="0"/>
              <a:t>sucaitianxia.com</a:t>
            </a:r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7"/>
          <p:cNvSpPr/>
          <p:nvPr/>
        </p:nvSpPr>
        <p:spPr>
          <a:xfrm>
            <a:off x="6705600" y="857250"/>
            <a:ext cx="381000" cy="428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0" name="AutoShape 16"/>
          <p:cNvSpPr/>
          <p:nvPr/>
        </p:nvSpPr>
        <p:spPr>
          <a:xfrm>
            <a:off x="6769100" y="757238"/>
            <a:ext cx="381000" cy="428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19" name="AutoShape 15"/>
          <p:cNvSpPr/>
          <p:nvPr/>
        </p:nvSpPr>
        <p:spPr>
          <a:xfrm>
            <a:off x="7543800" y="257175"/>
            <a:ext cx="533400" cy="60007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pic>
        <p:nvPicPr>
          <p:cNvPr id="16" name="Picture 12" descr="92"/>
          <p:cNvPicPr>
            <a:picLocks noChangeAspect="1"/>
          </p:cNvPicPr>
          <p:nvPr/>
        </p:nvPicPr>
        <p:blipFill>
          <a:blip r:embed="rId3"/>
          <a:srcRect l="28255" t="59584" r="47656" b="23775"/>
          <a:stretch>
            <a:fillRect/>
          </a:stretch>
        </p:blipFill>
        <p:spPr>
          <a:xfrm rot="10490315">
            <a:off x="3505200" y="171450"/>
            <a:ext cx="2349500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13" descr="中国风图标下载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4487">
            <a:off x="5522913" y="3203575"/>
            <a:ext cx="3048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4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143125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1" descr="92"/>
          <p:cNvPicPr>
            <a:picLocks noChangeAspect="1"/>
          </p:cNvPicPr>
          <p:nvPr/>
        </p:nvPicPr>
        <p:blipFill>
          <a:blip r:embed="rId3"/>
          <a:srcRect l="28255" t="39375" r="60808" b="30907"/>
          <a:stretch>
            <a:fillRect/>
          </a:stretch>
        </p:blipFill>
        <p:spPr>
          <a:xfrm rot="2395672">
            <a:off x="927100" y="4543425"/>
            <a:ext cx="106680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92"/>
          <p:cNvPicPr>
            <a:picLocks noChangeAspect="1"/>
          </p:cNvPicPr>
          <p:nvPr/>
        </p:nvPicPr>
        <p:blipFill>
          <a:blip r:embed="rId3"/>
          <a:srcRect l="28255" t="39375" r="47656" b="23775"/>
          <a:stretch>
            <a:fillRect/>
          </a:stretch>
        </p:blipFill>
        <p:spPr>
          <a:xfrm rot="2737289">
            <a:off x="2524125" y="995363"/>
            <a:ext cx="2643188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1" name="Group 2"/>
          <p:cNvGrpSpPr/>
          <p:nvPr/>
        </p:nvGrpSpPr>
        <p:grpSpPr>
          <a:xfrm>
            <a:off x="0" y="2143125"/>
            <a:ext cx="6934200" cy="3086100"/>
            <a:chOff x="0" y="1200"/>
            <a:chExt cx="4368" cy="1728"/>
          </a:xfrm>
        </p:grpSpPr>
        <p:sp>
          <p:nvSpPr>
            <p:cNvPr id="7184" name="Rectangle 3"/>
            <p:cNvSpPr/>
            <p:nvPr/>
          </p:nvSpPr>
          <p:spPr>
            <a:xfrm>
              <a:off x="0" y="1200"/>
              <a:ext cx="2640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FontTx/>
                <a:buNone/>
              </a:pPr>
              <a:endParaRPr lang="zh-CN" altLang="en-US" sz="1800" b="0" dirty="0"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  <p:sp>
          <p:nvSpPr>
            <p:cNvPr id="7185" name="AutoShape 4"/>
            <p:cNvSpPr/>
            <p:nvPr/>
          </p:nvSpPr>
          <p:spPr>
            <a:xfrm>
              <a:off x="96" y="1200"/>
              <a:ext cx="4272" cy="1728"/>
            </a:xfrm>
            <a:prstGeom prst="flowChartAlternateProcess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FontTx/>
                <a:buNone/>
              </a:pPr>
              <a:endParaRPr lang="zh-CN" altLang="en-US" sz="1800" b="0" dirty="0"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</p:grpSp>
      <p:sp>
        <p:nvSpPr>
          <p:cNvPr id="419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8600" y="2216150"/>
            <a:ext cx="64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noProof="1"/>
              <a:t>按一下以編輯母片標題樣式</a:t>
            </a:r>
            <a:endParaRPr lang="zh-TW" altLang="en-US" noProof="1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57625"/>
            <a:ext cx="6400800" cy="857250"/>
          </a:xfrm>
        </p:spPr>
        <p:txBody>
          <a:bodyPr/>
          <a:lstStyle>
            <a:lvl1pPr marL="0" indent="0">
              <a:buFontTx/>
              <a:buNone/>
              <a:defRPr sz="2400">
                <a:ea typeface="黑体" panose="02010609060101010101" pitchFamily="49" charset="-122"/>
              </a:defRPr>
            </a:lvl1pPr>
          </a:lstStyle>
          <a:p>
            <a:r>
              <a:rPr lang="zh-TW" altLang="en-US" noProof="1"/>
              <a:t>按一下以編輯母片副標題樣式</a:t>
            </a:r>
            <a:endParaRPr lang="zh-TW" altLang="en-US" noProof="1"/>
          </a:p>
        </p:txBody>
      </p:sp>
      <p:sp>
        <p:nvSpPr>
          <p:cNvPr id="22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23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2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C1E0B1C-F0A9-420C-B4BA-691ACF5FD670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8113" y="0"/>
            <a:ext cx="2060575" cy="598328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030913" cy="598328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304800" y="0"/>
            <a:ext cx="7162800" cy="120015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19088" y="1457325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510088" y="1457325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319088" y="3795713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10088" y="3795713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04800" y="0"/>
            <a:ext cx="8243888" cy="59832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19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0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8113" y="0"/>
            <a:ext cx="2060575" cy="598328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030913" cy="598328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19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0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8113" y="0"/>
            <a:ext cx="2060575" cy="598328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030913" cy="598328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19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0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7"/>
          <p:cNvSpPr/>
          <p:nvPr/>
        </p:nvSpPr>
        <p:spPr>
          <a:xfrm>
            <a:off x="6705600" y="857250"/>
            <a:ext cx="381000" cy="428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0" name="AutoShape 16"/>
          <p:cNvSpPr/>
          <p:nvPr/>
        </p:nvSpPr>
        <p:spPr>
          <a:xfrm>
            <a:off x="6769100" y="757238"/>
            <a:ext cx="381000" cy="428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19" name="AutoShape 15"/>
          <p:cNvSpPr/>
          <p:nvPr/>
        </p:nvSpPr>
        <p:spPr>
          <a:xfrm>
            <a:off x="7543800" y="257175"/>
            <a:ext cx="533400" cy="60007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pic>
        <p:nvPicPr>
          <p:cNvPr id="16" name="Picture 12" descr="92"/>
          <p:cNvPicPr>
            <a:picLocks noChangeAspect="1"/>
          </p:cNvPicPr>
          <p:nvPr/>
        </p:nvPicPr>
        <p:blipFill>
          <a:blip r:embed="rId3"/>
          <a:srcRect l="28255" t="59584" r="47656" b="23775"/>
          <a:stretch>
            <a:fillRect/>
          </a:stretch>
        </p:blipFill>
        <p:spPr>
          <a:xfrm rot="10490315">
            <a:off x="3505200" y="171450"/>
            <a:ext cx="2349500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13" descr="中国风图标下载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4487">
            <a:off x="5522913" y="3203575"/>
            <a:ext cx="3048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Picture 14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143125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1" descr="92"/>
          <p:cNvPicPr>
            <a:picLocks noChangeAspect="1"/>
          </p:cNvPicPr>
          <p:nvPr/>
        </p:nvPicPr>
        <p:blipFill>
          <a:blip r:embed="rId3"/>
          <a:srcRect l="28255" t="39375" r="60808" b="30907"/>
          <a:stretch>
            <a:fillRect/>
          </a:stretch>
        </p:blipFill>
        <p:spPr>
          <a:xfrm rot="2395672">
            <a:off x="927100" y="4543425"/>
            <a:ext cx="106680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92"/>
          <p:cNvPicPr>
            <a:picLocks noChangeAspect="1"/>
          </p:cNvPicPr>
          <p:nvPr/>
        </p:nvPicPr>
        <p:blipFill>
          <a:blip r:embed="rId3"/>
          <a:srcRect l="28255" t="39375" r="47656" b="23775"/>
          <a:stretch>
            <a:fillRect/>
          </a:stretch>
        </p:blipFill>
        <p:spPr>
          <a:xfrm rot="2737289">
            <a:off x="2524125" y="995363"/>
            <a:ext cx="2643188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5" name="Group 2"/>
          <p:cNvGrpSpPr/>
          <p:nvPr/>
        </p:nvGrpSpPr>
        <p:grpSpPr>
          <a:xfrm>
            <a:off x="0" y="2143125"/>
            <a:ext cx="6934200" cy="3086100"/>
            <a:chOff x="0" y="1200"/>
            <a:chExt cx="4368" cy="1728"/>
          </a:xfrm>
        </p:grpSpPr>
        <p:sp>
          <p:nvSpPr>
            <p:cNvPr id="8208" name="Rectangle 3"/>
            <p:cNvSpPr/>
            <p:nvPr/>
          </p:nvSpPr>
          <p:spPr>
            <a:xfrm>
              <a:off x="0" y="1200"/>
              <a:ext cx="2640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FontTx/>
                <a:buNone/>
              </a:pPr>
              <a:endParaRPr lang="zh-CN" altLang="en-US" sz="1800" b="0" dirty="0"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  <p:sp>
          <p:nvSpPr>
            <p:cNvPr id="8209" name="AutoShape 4"/>
            <p:cNvSpPr/>
            <p:nvPr/>
          </p:nvSpPr>
          <p:spPr>
            <a:xfrm>
              <a:off x="96" y="1200"/>
              <a:ext cx="4272" cy="1728"/>
            </a:xfrm>
            <a:prstGeom prst="flowChartAlternateProcess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FontTx/>
                <a:buNone/>
              </a:pPr>
              <a:endParaRPr lang="zh-CN" altLang="en-US" sz="1800" b="0" dirty="0"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</p:grpSp>
      <p:sp>
        <p:nvSpPr>
          <p:cNvPr id="419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8600" y="2216150"/>
            <a:ext cx="64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noProof="1"/>
              <a:t>按一下以編輯母片標題樣式</a:t>
            </a:r>
            <a:endParaRPr lang="zh-TW" altLang="en-US" noProof="1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57625"/>
            <a:ext cx="6400800" cy="857250"/>
          </a:xfrm>
        </p:spPr>
        <p:txBody>
          <a:bodyPr/>
          <a:lstStyle>
            <a:lvl1pPr marL="0" indent="0">
              <a:buFontTx/>
              <a:buNone/>
              <a:defRPr sz="2400">
                <a:ea typeface="黑体" panose="02010609060101010101" pitchFamily="49" charset="-122"/>
              </a:defRPr>
            </a:lvl1pPr>
          </a:lstStyle>
          <a:p>
            <a:r>
              <a:rPr lang="zh-TW" altLang="en-US" noProof="1"/>
              <a:t>按一下以編輯母片副標題樣式</a:t>
            </a:r>
            <a:endParaRPr lang="zh-TW" altLang="en-US" noProof="1"/>
          </a:p>
        </p:txBody>
      </p:sp>
      <p:sp>
        <p:nvSpPr>
          <p:cNvPr id="22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23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2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B5CB109-34E7-40B4-91DC-7E7ED14D4C52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0" grpId="0" bldLvl="0" animBg="1"/>
      <p:bldP spid="19" grpId="0" bldLvl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19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0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8113" y="0"/>
            <a:ext cx="2060575" cy="598328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030913" cy="598328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304800" y="0"/>
            <a:ext cx="7162800" cy="120015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19088" y="1457325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510088" y="1457325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319088" y="3795713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10088" y="3795713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04800" y="0"/>
            <a:ext cx="8243888" cy="59832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7"/>
          <p:cNvSpPr/>
          <p:nvPr/>
        </p:nvSpPr>
        <p:spPr>
          <a:xfrm>
            <a:off x="6705600" y="857250"/>
            <a:ext cx="381000" cy="428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0" name="AutoShape 16"/>
          <p:cNvSpPr/>
          <p:nvPr/>
        </p:nvSpPr>
        <p:spPr>
          <a:xfrm>
            <a:off x="6769100" y="757238"/>
            <a:ext cx="381000" cy="428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19" name="AutoShape 15"/>
          <p:cNvSpPr/>
          <p:nvPr/>
        </p:nvSpPr>
        <p:spPr>
          <a:xfrm>
            <a:off x="7543800" y="257175"/>
            <a:ext cx="533400" cy="60007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pic>
        <p:nvPicPr>
          <p:cNvPr id="16" name="Picture 12" descr="92"/>
          <p:cNvPicPr>
            <a:picLocks noChangeAspect="1"/>
          </p:cNvPicPr>
          <p:nvPr/>
        </p:nvPicPr>
        <p:blipFill>
          <a:blip r:embed="rId3"/>
          <a:srcRect l="28255" t="59584" r="47656" b="23775"/>
          <a:stretch>
            <a:fillRect/>
          </a:stretch>
        </p:blipFill>
        <p:spPr>
          <a:xfrm rot="10490315">
            <a:off x="3505200" y="171450"/>
            <a:ext cx="2349500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13" descr="中国风图标下载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4487">
            <a:off x="5522913" y="3203575"/>
            <a:ext cx="3048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4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143125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1" descr="92"/>
          <p:cNvPicPr>
            <a:picLocks noChangeAspect="1"/>
          </p:cNvPicPr>
          <p:nvPr/>
        </p:nvPicPr>
        <p:blipFill>
          <a:blip r:embed="rId3"/>
          <a:srcRect l="28255" t="39375" r="60808" b="30907"/>
          <a:stretch>
            <a:fillRect/>
          </a:stretch>
        </p:blipFill>
        <p:spPr>
          <a:xfrm rot="2395672">
            <a:off x="927100" y="4543425"/>
            <a:ext cx="106680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92"/>
          <p:cNvPicPr>
            <a:picLocks noChangeAspect="1"/>
          </p:cNvPicPr>
          <p:nvPr/>
        </p:nvPicPr>
        <p:blipFill>
          <a:blip r:embed="rId3"/>
          <a:srcRect l="28255" t="39375" r="47656" b="23775"/>
          <a:stretch>
            <a:fillRect/>
          </a:stretch>
        </p:blipFill>
        <p:spPr>
          <a:xfrm rot="2737289">
            <a:off x="2524125" y="995363"/>
            <a:ext cx="2643188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9" name="Group 2"/>
          <p:cNvGrpSpPr/>
          <p:nvPr/>
        </p:nvGrpSpPr>
        <p:grpSpPr>
          <a:xfrm>
            <a:off x="0" y="2143125"/>
            <a:ext cx="6934200" cy="3086100"/>
            <a:chOff x="0" y="1200"/>
            <a:chExt cx="4368" cy="1728"/>
          </a:xfrm>
        </p:grpSpPr>
        <p:sp>
          <p:nvSpPr>
            <p:cNvPr id="9232" name="Rectangle 3"/>
            <p:cNvSpPr/>
            <p:nvPr/>
          </p:nvSpPr>
          <p:spPr>
            <a:xfrm>
              <a:off x="0" y="1200"/>
              <a:ext cx="2640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FontTx/>
                <a:buNone/>
              </a:pPr>
              <a:endParaRPr lang="zh-CN" altLang="en-US" sz="1800" b="0" dirty="0"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  <p:sp>
          <p:nvSpPr>
            <p:cNvPr id="9233" name="AutoShape 4"/>
            <p:cNvSpPr/>
            <p:nvPr/>
          </p:nvSpPr>
          <p:spPr>
            <a:xfrm>
              <a:off x="96" y="1200"/>
              <a:ext cx="4272" cy="1728"/>
            </a:xfrm>
            <a:prstGeom prst="flowChartAlternateProcess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FontTx/>
                <a:buNone/>
              </a:pPr>
              <a:endParaRPr lang="zh-CN" altLang="en-US" sz="1800" b="0" dirty="0"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</p:grpSp>
      <p:sp>
        <p:nvSpPr>
          <p:cNvPr id="419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8600" y="2216150"/>
            <a:ext cx="64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noProof="1"/>
              <a:t>按一下以編輯母片標題樣式</a:t>
            </a:r>
            <a:endParaRPr lang="zh-TW" altLang="en-US" noProof="1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57625"/>
            <a:ext cx="6400800" cy="857250"/>
          </a:xfrm>
        </p:spPr>
        <p:txBody>
          <a:bodyPr/>
          <a:lstStyle>
            <a:lvl1pPr marL="0" indent="0">
              <a:buFontTx/>
              <a:buNone/>
              <a:defRPr sz="2400">
                <a:ea typeface="黑体" panose="02010609060101010101" pitchFamily="49" charset="-122"/>
              </a:defRPr>
            </a:lvl1pPr>
          </a:lstStyle>
          <a:p>
            <a:r>
              <a:rPr lang="zh-TW" altLang="en-US" noProof="1"/>
              <a:t>按一下以編輯母片副標題樣式</a:t>
            </a:r>
            <a:endParaRPr lang="zh-TW" altLang="en-US" noProof="1"/>
          </a:p>
        </p:txBody>
      </p:sp>
      <p:sp>
        <p:nvSpPr>
          <p:cNvPr id="22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23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2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905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bg1"/>
                </a:solidFill>
                <a:ea typeface="Gulim" panose="020B0600000101010101" pitchFamily="34" charset="-127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A39BF0C-7AEC-4777-9403-DD823F70ADE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0" grpId="0" bldLvl="0" animBg="1"/>
      <p:bldP spid="19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19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0088" y="1457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8113" y="0"/>
            <a:ext cx="2060575" cy="598328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030913" cy="598328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304800" y="0"/>
            <a:ext cx="7162800" cy="120015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19088" y="1457325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510088" y="1457325"/>
            <a:ext cx="4038600" cy="21859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319088" y="3795713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10088" y="3795713"/>
            <a:ext cx="4038600" cy="21875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04800" y="0"/>
            <a:ext cx="8243888" cy="59832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4.png"/><Relationship Id="rId16" Type="http://schemas.openxmlformats.org/officeDocument/2006/relationships/image" Target="../media/image7.png"/><Relationship Id="rId15" Type="http://schemas.openxmlformats.org/officeDocument/2006/relationships/image" Target="../media/image6.png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5" Type="http://schemas.openxmlformats.org/officeDocument/2006/relationships/image" Target="../media/image4.png"/><Relationship Id="rId14" Type="http://schemas.openxmlformats.org/officeDocument/2006/relationships/image" Target="../media/image7.png"/><Relationship Id="rId13" Type="http://schemas.openxmlformats.org/officeDocument/2006/relationships/image" Target="../media/image8.png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5" Type="http://schemas.openxmlformats.org/officeDocument/2006/relationships/image" Target="../media/image4.png"/><Relationship Id="rId14" Type="http://schemas.openxmlformats.org/officeDocument/2006/relationships/image" Target="../media/image9.png"/><Relationship Id="rId13" Type="http://schemas.openxmlformats.org/officeDocument/2006/relationships/image" Target="../media/image7.png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8" Type="http://schemas.openxmlformats.org/officeDocument/2006/relationships/theme" Target="../theme/theme5.xml"/><Relationship Id="rId17" Type="http://schemas.openxmlformats.org/officeDocument/2006/relationships/image" Target="../media/image4.png"/><Relationship Id="rId16" Type="http://schemas.openxmlformats.org/officeDocument/2006/relationships/image" Target="../media/image7.png"/><Relationship Id="rId15" Type="http://schemas.openxmlformats.org/officeDocument/2006/relationships/image" Target="../media/image6.png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8" Type="http://schemas.openxmlformats.org/officeDocument/2006/relationships/theme" Target="../theme/theme6.xml"/><Relationship Id="rId17" Type="http://schemas.openxmlformats.org/officeDocument/2006/relationships/image" Target="../media/image4.png"/><Relationship Id="rId16" Type="http://schemas.openxmlformats.org/officeDocument/2006/relationships/image" Target="../media/image7.png"/><Relationship Id="rId15" Type="http://schemas.openxmlformats.org/officeDocument/2006/relationships/image" Target="../media/image6.png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304800" y="0"/>
            <a:ext cx="7162800" cy="1200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body"/>
          </p:nvPr>
        </p:nvSpPr>
        <p:spPr>
          <a:xfrm>
            <a:off x="319088" y="14573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5100"/>
            <a:ext cx="2895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569D6-8374-4D7B-92DB-1F1961436527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1032" name="Picture 8" descr="png-18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7800" y="85725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9" name="Picture 9" descr="92"/>
          <p:cNvPicPr>
            <a:picLocks noChangeAspect="1"/>
          </p:cNvPicPr>
          <p:nvPr/>
        </p:nvPicPr>
        <p:blipFill>
          <a:blip r:embed="rId16"/>
          <a:srcRect l="26151" t="28125" r="42941" b="55469"/>
          <a:stretch>
            <a:fillRect/>
          </a:stretch>
        </p:blipFill>
        <p:spPr>
          <a:xfrm>
            <a:off x="-76200" y="-42862"/>
            <a:ext cx="198120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 descr="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5175" y="3771900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title"/>
          </p:nvPr>
        </p:nvSpPr>
        <p:spPr>
          <a:xfrm>
            <a:off x="304800" y="0"/>
            <a:ext cx="7162800" cy="1200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2052" name="Rectangle 4"/>
          <p:cNvSpPr>
            <a:spLocks noGrp="1"/>
          </p:cNvSpPr>
          <p:nvPr>
            <p:ph type="body"/>
          </p:nvPr>
        </p:nvSpPr>
        <p:spPr>
          <a:xfrm>
            <a:off x="319088" y="14573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5100"/>
            <a:ext cx="2895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63AE0CD-987F-4EF6-BC44-05D8C57DA2DD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2056" name="Picture 8" descr="png-18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9400" y="242888"/>
            <a:ext cx="1079500" cy="1214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Picture 9" descr="92"/>
          <p:cNvPicPr>
            <a:picLocks noChangeAspect="1"/>
          </p:cNvPicPr>
          <p:nvPr/>
        </p:nvPicPr>
        <p:blipFill>
          <a:blip r:embed="rId14"/>
          <a:srcRect l="26151" t="28125" r="42941" b="55469"/>
          <a:stretch>
            <a:fillRect/>
          </a:stretch>
        </p:blipFill>
        <p:spPr>
          <a:xfrm>
            <a:off x="-76200" y="-85725"/>
            <a:ext cx="198120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0" descr="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5175" y="3771900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3075" name="Rectangle 3"/>
          <p:cNvSpPr>
            <a:spLocks noGrp="1"/>
          </p:cNvSpPr>
          <p:nvPr>
            <p:ph type="title"/>
          </p:nvPr>
        </p:nvSpPr>
        <p:spPr>
          <a:xfrm>
            <a:off x="304800" y="0"/>
            <a:ext cx="7162800" cy="1200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3076" name="Rectangle 4"/>
          <p:cNvSpPr>
            <a:spLocks noGrp="1"/>
          </p:cNvSpPr>
          <p:nvPr>
            <p:ph type="body"/>
          </p:nvPr>
        </p:nvSpPr>
        <p:spPr>
          <a:xfrm>
            <a:off x="319088" y="14573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5100"/>
            <a:ext cx="2895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8817A2-955E-48DB-A5FD-D3D2941153CB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45064" name="Picture 8" descr="92"/>
          <p:cNvPicPr>
            <a:picLocks noChangeAspect="1"/>
          </p:cNvPicPr>
          <p:nvPr/>
        </p:nvPicPr>
        <p:blipFill>
          <a:blip r:embed="rId13"/>
          <a:srcRect l="26151" t="28125" r="42941" b="55469"/>
          <a:stretch>
            <a:fillRect/>
          </a:stretch>
        </p:blipFill>
        <p:spPr>
          <a:xfrm>
            <a:off x="-76200" y="-85725"/>
            <a:ext cx="198120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9" descr="中国风图标下载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50647">
            <a:off x="7608888" y="325438"/>
            <a:ext cx="13049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0" descr="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5175" y="3771900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4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1" sz="14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4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1" sz="14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4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1F8EF6-024D-4D6F-ADEE-2997667F4C4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anose="020B0604020202020204" pitchFamily="34" charset="0"/>
          <a:ea typeface="PMingLiU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title"/>
          </p:nvPr>
        </p:nvSpPr>
        <p:spPr>
          <a:xfrm>
            <a:off x="304800" y="0"/>
            <a:ext cx="7162800" cy="1200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5124" name="Rectangle 4"/>
          <p:cNvSpPr>
            <a:spLocks noGrp="1"/>
          </p:cNvSpPr>
          <p:nvPr>
            <p:ph type="body"/>
          </p:nvPr>
        </p:nvSpPr>
        <p:spPr>
          <a:xfrm>
            <a:off x="319088" y="14573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5100"/>
            <a:ext cx="2895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9417A48-4375-4550-825B-BBBA3E76ECA9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5128" name="Picture 8" descr="png-18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7800" y="85725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9" name="Picture 9" descr="92"/>
          <p:cNvPicPr>
            <a:picLocks noChangeAspect="1"/>
          </p:cNvPicPr>
          <p:nvPr/>
        </p:nvPicPr>
        <p:blipFill>
          <a:blip r:embed="rId16"/>
          <a:srcRect l="26151" t="28125" r="42941" b="55469"/>
          <a:stretch>
            <a:fillRect/>
          </a:stretch>
        </p:blipFill>
        <p:spPr>
          <a:xfrm>
            <a:off x="-76200" y="-42862"/>
            <a:ext cx="198120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 descr="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5175" y="3771900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lvl="0" eaLnBrk="1" hangingPunct="1">
              <a:buFontTx/>
              <a:buNone/>
            </a:pPr>
            <a:endParaRPr lang="zh-CN" altLang="en-US" sz="1800" b="0" dirty="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title"/>
          </p:nvPr>
        </p:nvSpPr>
        <p:spPr>
          <a:xfrm>
            <a:off x="304800" y="0"/>
            <a:ext cx="7162800" cy="1200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6148" name="Rectangle 4"/>
          <p:cNvSpPr>
            <a:spLocks noGrp="1"/>
          </p:cNvSpPr>
          <p:nvPr>
            <p:ph type="body"/>
          </p:nvPr>
        </p:nvSpPr>
        <p:spPr>
          <a:xfrm>
            <a:off x="319088" y="14573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5100"/>
            <a:ext cx="2895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0"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5100"/>
            <a:ext cx="2133600" cy="269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1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E059348-13E4-4F8A-AF33-3C3CABEADE9A}" type="slidenum">
              <a:rPr kumimoji="0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</a:fld>
            <a:endParaRPr kumimoji="0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6152" name="Picture 8" descr="png-18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7800" y="85725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9" name="Picture 9" descr="92"/>
          <p:cNvPicPr>
            <a:picLocks noChangeAspect="1"/>
          </p:cNvPicPr>
          <p:nvPr/>
        </p:nvPicPr>
        <p:blipFill>
          <a:blip r:embed="rId16"/>
          <a:srcRect l="26151" t="28125" r="42941" b="55469"/>
          <a:stretch>
            <a:fillRect/>
          </a:stretch>
        </p:blipFill>
        <p:spPr>
          <a:xfrm>
            <a:off x="-76200" y="-42862"/>
            <a:ext cx="198120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0" descr="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5175" y="3771900"/>
            <a:ext cx="2028825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hyperlink" Target="http://image.jike.com/detail?did=2986600117593795408&amp;pos=167&amp;num=36&amp;q=%E9%97%AE%E5%8F%B7&amp;fm=QH360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8" name="Picture 16" descr="背景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341438"/>
            <a:ext cx="6191250" cy="417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4"/>
          <p:cNvGrpSpPr/>
          <p:nvPr/>
        </p:nvGrpSpPr>
        <p:grpSpPr>
          <a:xfrm>
            <a:off x="3429000" y="1357313"/>
            <a:ext cx="914400" cy="4138612"/>
            <a:chOff x="720" y="1119"/>
            <a:chExt cx="576" cy="2044"/>
          </a:xfrm>
        </p:grpSpPr>
        <p:grpSp>
          <p:nvGrpSpPr>
            <p:cNvPr id="11274" name="Group 10"/>
            <p:cNvGrpSpPr/>
            <p:nvPr/>
          </p:nvGrpSpPr>
          <p:grpSpPr>
            <a:xfrm>
              <a:off x="720" y="1121"/>
              <a:ext cx="336" cy="2042"/>
              <a:chOff x="960" y="1582"/>
              <a:chExt cx="336" cy="2042"/>
            </a:xfrm>
          </p:grpSpPr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 flipV="1">
                <a:off x="960" y="1582"/>
                <a:ext cx="336" cy="203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 flipH="1" flipV="1">
                <a:off x="1104" y="1585"/>
                <a:ext cx="192" cy="203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Rectangle 25"/>
            <p:cNvSpPr>
              <a:spLocks noChangeArrowheads="1"/>
            </p:cNvSpPr>
            <p:nvPr/>
          </p:nvSpPr>
          <p:spPr bwMode="auto">
            <a:xfrm flipH="1" flipV="1">
              <a:off x="1056" y="1119"/>
              <a:ext cx="240" cy="204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Group 33"/>
          <p:cNvGrpSpPr/>
          <p:nvPr/>
        </p:nvGrpSpPr>
        <p:grpSpPr>
          <a:xfrm>
            <a:off x="4581525" y="1338263"/>
            <a:ext cx="890588" cy="4138612"/>
            <a:chOff x="4800" y="1121"/>
            <a:chExt cx="561" cy="2042"/>
          </a:xfrm>
        </p:grpSpPr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 flipH="1" flipV="1">
              <a:off x="5025" y="1121"/>
              <a:ext cx="336" cy="20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 flipV="1">
              <a:off x="5025" y="1123"/>
              <a:ext cx="192" cy="20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 flipV="1">
              <a:off x="4800" y="1122"/>
              <a:ext cx="240" cy="204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3">
            <a:lum bright="-100000" contrast="100000"/>
          </a:blip>
          <a:stretch>
            <a:fillRect/>
          </a:stretch>
        </p:blipFill>
        <p:spPr>
          <a:xfrm>
            <a:off x="1285875" y="1214438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264160" y="1327150"/>
            <a:ext cx="7886700" cy="4816475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《伤寒论》脉诊法的理论基础和临床运用</a:t>
            </a:r>
            <a:r>
              <a:rPr lang="en-US" altLang="zh-CN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5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dirty="0" err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广西中医药大学附属瑞康医院 针灸科</a:t>
            </a:r>
            <a:endParaRPr lang="zh-CN" altLang="en-US" dirty="0" err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28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陈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芒</a:t>
            </a:r>
            <a:r>
              <a:rPr lang="zh-CN" altLang="en-US" sz="28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 副主任医师</a:t>
            </a:r>
            <a:endParaRPr lang="zh-CN" altLang="en-US" sz="7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</p:txBody>
      </p:sp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483 0.00046 L -0.35816 0.0004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-1.96532E-6 L 0.375 -1.96532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3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观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-465455"/>
            <a:ext cx="7922895" cy="76746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微信图片_20220420154409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0385" y="-171450"/>
            <a:ext cx="10518140" cy="71018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观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955" y="0"/>
            <a:ext cx="4959985" cy="7026910"/>
          </a:xfrm>
          <a:prstGeom prst="rect">
            <a:avLst/>
          </a:prstGeom>
        </p:spPr>
      </p:pic>
      <p:pic>
        <p:nvPicPr>
          <p:cNvPr id="3" name="图片 2" descr="观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41446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" name="图片 2" descr="其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-99060"/>
            <a:ext cx="7089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其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4170" y="-171450"/>
            <a:ext cx="5915660" cy="7684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脉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-142240"/>
            <a:ext cx="8023860" cy="71418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脉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84530" y="620395"/>
            <a:ext cx="10361930" cy="49231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脉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0"/>
            <a:ext cx="3567430" cy="6858000"/>
          </a:xfrm>
          <a:prstGeom prst="rect">
            <a:avLst/>
          </a:prstGeom>
        </p:spPr>
      </p:pic>
      <p:pic>
        <p:nvPicPr>
          <p:cNvPr id="3" name="图片 2" descr="脉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35" y="0"/>
            <a:ext cx="43973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885" y="0"/>
            <a:ext cx="73456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0340" y="1124585"/>
            <a:ext cx="9908540" cy="43808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">
            <a:lum bright="-100000" contrast="100000"/>
          </a:blip>
          <a:stretch>
            <a:fillRect/>
          </a:stretch>
        </p:blipFill>
        <p:spPr>
          <a:xfrm>
            <a:off x="787402" y="4365104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5536" y="1413086"/>
            <a:ext cx="8352928" cy="5112567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  <a:effectLst>
            <a:softEdge rad="63500"/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19475" y="1917065"/>
            <a:ext cx="3314700" cy="521970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自序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429635" y="4004945"/>
            <a:ext cx="3449320" cy="521970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观其脉证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62336" y="3563434"/>
            <a:ext cx="2165351" cy="521970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本次解析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19475" y="5229225"/>
            <a:ext cx="3469640" cy="521970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如何诊脉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9635" y="2924810"/>
            <a:ext cx="3314700" cy="521970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象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知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930" y="-27305"/>
            <a:ext cx="66179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知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6240" y="1052830"/>
            <a:ext cx="9933940" cy="4683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知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785" y="0"/>
            <a:ext cx="4828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知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44450"/>
            <a:ext cx="3948430" cy="6857365"/>
          </a:xfrm>
          <a:prstGeom prst="rect">
            <a:avLst/>
          </a:prstGeom>
        </p:spPr>
      </p:pic>
      <p:pic>
        <p:nvPicPr>
          <p:cNvPr id="3" name="图片 2" descr="知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-27305"/>
            <a:ext cx="4018280" cy="22377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犯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785" y="44450"/>
            <a:ext cx="59810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犯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3395" y="4445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微信图片_20220420154409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3440" y="-27305"/>
            <a:ext cx="4513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犯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05"/>
            <a:ext cx="3914775" cy="6858000"/>
          </a:xfrm>
          <a:prstGeom prst="rect">
            <a:avLst/>
          </a:prstGeom>
        </p:spPr>
      </p:pic>
      <p:pic>
        <p:nvPicPr>
          <p:cNvPr id="3" name="图片 2" descr="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65" y="45085"/>
            <a:ext cx="3974465" cy="39363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635"/>
            <a:ext cx="6838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何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3395" y="116840"/>
            <a:ext cx="54489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">
            <a:lum bright="-100000" contrast="100000"/>
          </a:blip>
          <a:stretch>
            <a:fillRect/>
          </a:stretch>
        </p:blipFill>
        <p:spPr>
          <a:xfrm>
            <a:off x="787402" y="4365104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5536" y="1413086"/>
            <a:ext cx="8352928" cy="5112567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  <a:effectLst>
            <a:softEdge rad="63500"/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15920" y="3357245"/>
            <a:ext cx="3431540" cy="829945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自序</a:t>
            </a:r>
            <a:endParaRPr lang="zh-CN" altLang="en-US" sz="4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何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3440" y="0"/>
            <a:ext cx="45770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何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3786505" cy="6858000"/>
          </a:xfrm>
          <a:prstGeom prst="rect">
            <a:avLst/>
          </a:prstGeom>
        </p:spPr>
      </p:pic>
      <p:pic>
        <p:nvPicPr>
          <p:cNvPr id="3" name="图片 2" descr="何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45" y="44450"/>
            <a:ext cx="4491990" cy="15843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逆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0"/>
            <a:ext cx="68491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930" y="-27305"/>
            <a:ext cx="5252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随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885" y="-27305"/>
            <a:ext cx="60788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0385" y="1067435"/>
            <a:ext cx="10501630" cy="47231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证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-27305"/>
            <a:ext cx="65290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证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6240" y="764540"/>
            <a:ext cx="10338435" cy="44538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治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116840"/>
            <a:ext cx="6242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治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0385" y="476885"/>
            <a:ext cx="10709910" cy="51523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81fa27c3fec0d1355bf4285cdc4a68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785" y="-929640"/>
            <a:ext cx="6132830" cy="8361045"/>
          </a:xfrm>
          <a:prstGeom prst="rect">
            <a:avLst/>
          </a:prstGeom>
        </p:spPr>
      </p:pic>
      <p:pic>
        <p:nvPicPr>
          <p:cNvPr id="4" name="图片 3" descr="181fa27c3fec0d1355bf4285cdc4a68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-963930"/>
            <a:ext cx="6132830" cy="836104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">
            <a:lum bright="-100000" contrast="100000"/>
          </a:blip>
          <a:stretch>
            <a:fillRect/>
          </a:stretch>
        </p:blipFill>
        <p:spPr>
          <a:xfrm>
            <a:off x="787402" y="4365104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5536" y="1399116"/>
            <a:ext cx="8352928" cy="5112567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  <a:effectLst>
            <a:softEdge rad="63500"/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84730" y="3284855"/>
            <a:ext cx="4474845" cy="829945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如何诊脉</a:t>
            </a:r>
            <a:endParaRPr lang="zh-CN" altLang="en-US" sz="4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54990" y="1564005"/>
            <a:ext cx="747331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</a:t>
            </a:r>
            <a:r>
              <a:rPr lang="zh-CN" altLang="en-US"/>
              <a:t>观今之医，不念思求经旨，以演其所知；各承家技，终始顺旧，省疾问病，务在口给，相对斯须，便处汤药；按寸不及尺，握手不及足；人迎趺阳，三部不参；动数发息，不满五十；短期未知决诊，九候曾无仿佛；明堂厥庭，尽不见察，所谓窥管而已。夫欲视死别生，实为难矣！</a:t>
            </a:r>
            <a:endParaRPr lang="zh-CN" altLang="en-US"/>
          </a:p>
          <a:p>
            <a:pPr algn="r"/>
            <a:r>
              <a:rPr lang="en-US" altLang="zh-CN"/>
              <a:t>——</a:t>
            </a:r>
            <a:r>
              <a:rPr lang="zh-CN" altLang="en-US"/>
              <a:t>《伤寒杂病论》（桂林古文版）自序</a:t>
            </a:r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971550" y="1484630"/>
          <a:ext cx="7140575" cy="321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090"/>
                <a:gridCol w="5404485"/>
              </a:tblGrid>
              <a:tr h="1070610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4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三部</a:t>
                      </a: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头部（人迎）</a:t>
                      </a: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07061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上肢（寸口）</a:t>
                      </a: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07061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下肢（趺阳）</a:t>
                      </a: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835150" y="548640"/>
            <a:ext cx="46812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latin typeface="宋体" panose="02010600030101010101" pitchFamily="2" charset="-122"/>
                <a:sym typeface="+mn-ea"/>
              </a:rPr>
              <a:t>人迎趺阳，三部？</a:t>
            </a:r>
            <a:endParaRPr lang="zh-CN" altLang="en-US" sz="440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23215" y="260350"/>
            <a:ext cx="891222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4400"/>
              <a:t>一</a:t>
            </a:r>
            <a:r>
              <a:rPr lang="en-US" altLang="zh-CN" sz="4400"/>
              <a:t> </a:t>
            </a:r>
            <a:r>
              <a:rPr lang="zh-CN" altLang="zh-CN" sz="4400"/>
              <a:t>人迎、寸口</a:t>
            </a:r>
            <a:endParaRPr lang="zh-CN" altLang="zh-CN" sz="4400"/>
          </a:p>
          <a:p>
            <a:pPr algn="l"/>
            <a:endParaRPr lang="zh-CN" altLang="zh-CN" sz="4400"/>
          </a:p>
          <a:p>
            <a:pPr algn="l"/>
            <a:r>
              <a:rPr lang="zh-CN" altLang="zh-CN" sz="4400"/>
              <a:t>《黄帝内经</a:t>
            </a:r>
            <a:r>
              <a:rPr lang="en-US" altLang="zh-CN" sz="4400"/>
              <a:t>·</a:t>
            </a:r>
            <a:r>
              <a:rPr lang="zh-CN" altLang="en-US" sz="4400"/>
              <a:t>灵枢</a:t>
            </a:r>
            <a:r>
              <a:rPr lang="zh-CN" altLang="zh-CN" sz="4400"/>
              <a:t>》持其脉口人迎，以知阴阳有余不足，平与不平。</a:t>
            </a:r>
            <a:endParaRPr lang="zh-CN" altLang="zh-CN" sz="4400"/>
          </a:p>
          <a:p>
            <a:pPr algn="l"/>
            <a:endParaRPr lang="zh-CN" altLang="zh-CN" sz="4400"/>
          </a:p>
          <a:p>
            <a:pPr algn="l"/>
            <a:r>
              <a:rPr lang="zh-CN" altLang="zh-CN" sz="4400"/>
              <a:t>寸口主中，人迎主外，两者相应，俱往俱来，若引绳大小齐等。春夏人迎微大，秋冬寸口微大，如是者，名曰平人。</a:t>
            </a:r>
            <a:endParaRPr lang="zh-CN" altLang="zh-CN" sz="4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467995" y="44450"/>
          <a:ext cx="8207375" cy="6813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70"/>
                <a:gridCol w="6466205"/>
              </a:tblGrid>
              <a:tr h="1770380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4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人迎与寸口的关系</a:t>
                      </a: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人迎大于寸口一倍，病在足少阳胆经，大一倍且躁动，病在手少阳三焦经。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224345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人迎大于寸口两倍，病在足太阳膀胱经，大两倍且躁动，病在手太阳小肠经。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279971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人迎大于寸口三倍，病在足阳明胃经，大三倍且躁动，病在手阳明大肠经。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91135" y="731520"/>
          <a:ext cx="8418830" cy="4916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985"/>
                <a:gridCol w="6633845"/>
              </a:tblGrid>
              <a:tr h="1638935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4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人迎与寸口的关系</a:t>
                      </a:r>
                      <a:endParaRPr lang="zh-CN" altLang="en-US" sz="4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人迎小于寸口一倍，病在足厥阴肝经，小一倍且躁动，病在手厥阴心包经。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63893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人迎小于寸口两倍，病在足少阴肾经，小两倍且躁动，病在手少阴心经。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63893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人迎小于寸口三倍，病在足太阴脾经，小三倍且躁动，病在手太阴肺经。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360" y="2348865"/>
            <a:ext cx="67938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人迎脉大，趺阳脉小，其常也；假令人迎趺阳平等为逆；人迎负趺阳为大逆；所以然者，胃气上升动在人迎，胃气下降动在趺阳，上升力强故曰大。下降力弱故曰小，反此为逆，大逆则死。</a:t>
            </a:r>
            <a:endParaRPr lang="zh-CN" altLang="en-US"/>
          </a:p>
          <a:p>
            <a:pPr algn="r"/>
            <a:r>
              <a:rPr lang="en-US" altLang="zh-CN"/>
              <a:t>——</a:t>
            </a:r>
            <a:r>
              <a:rPr lang="zh-CN" altLang="en-US"/>
              <a:t>《伤寒杂病论</a:t>
            </a:r>
            <a:r>
              <a:rPr lang="en-US" altLang="zh-CN"/>
              <a:t>·</a:t>
            </a:r>
            <a:r>
              <a:rPr lang="zh-CN" altLang="en-US"/>
              <a:t>平脉法第一》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83260" y="1628775"/>
            <a:ext cx="369062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zh-CN" sz="4400">
                <a:sym typeface="+mn-ea"/>
              </a:rPr>
              <a:t>二</a:t>
            </a:r>
            <a:r>
              <a:rPr lang="en-US" altLang="zh-CN" sz="4400">
                <a:sym typeface="+mn-ea"/>
              </a:rPr>
              <a:t> </a:t>
            </a:r>
            <a:r>
              <a:rPr lang="zh-CN" altLang="zh-CN" sz="4400">
                <a:sym typeface="+mn-ea"/>
              </a:rPr>
              <a:t>人迎、趺阳</a:t>
            </a:r>
            <a:endParaRPr lang="zh-CN" altLang="zh-CN" sz="4400">
              <a:sym typeface="+mn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76225" y="1326515"/>
          <a:ext cx="8867775" cy="5358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410"/>
                <a:gridCol w="6222365"/>
              </a:tblGrid>
              <a:tr h="1786255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5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 </a:t>
                      </a:r>
                      <a:r>
                        <a:rPr lang="zh-CN" altLang="en-US" sz="5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上部</a:t>
                      </a:r>
                      <a:endParaRPr lang="zh-CN" altLang="en-US" sz="5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5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（头部）</a:t>
                      </a:r>
                      <a:endParaRPr lang="zh-CN" altLang="en-US" sz="5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天，</a:t>
                      </a: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两额动脉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78625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人，</a:t>
                      </a: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两侧耳前动脉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78625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地，</a:t>
                      </a: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两颊动脉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27405" y="404495"/>
            <a:ext cx="672973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5400">
                <a:latin typeface="宋体" panose="02010600030101010101" pitchFamily="2" charset="-122"/>
                <a:sym typeface="+mn-ea"/>
              </a:rPr>
              <a:t>三</a:t>
            </a:r>
            <a:r>
              <a:rPr lang="en-US" altLang="zh-CN" sz="5400"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zh-CN" sz="5400">
                <a:latin typeface="宋体" panose="02010600030101010101" pitchFamily="2" charset="-122"/>
                <a:sym typeface="+mn-ea"/>
              </a:rPr>
              <a:t>上</a:t>
            </a:r>
            <a:r>
              <a:rPr lang="zh-CN" altLang="zh-CN" sz="5400">
                <a:latin typeface="宋体" panose="02010600030101010101" pitchFamily="2" charset="-122"/>
                <a:sym typeface="+mn-ea"/>
              </a:rPr>
              <a:t>部、</a:t>
            </a:r>
            <a:r>
              <a:rPr lang="zh-CN" altLang="zh-CN" sz="5400">
                <a:latin typeface="宋体" panose="02010600030101010101" pitchFamily="2" charset="-122"/>
                <a:sym typeface="+mn-ea"/>
              </a:rPr>
              <a:t>中</a:t>
            </a:r>
            <a:r>
              <a:rPr lang="zh-CN" altLang="zh-CN" sz="5400">
                <a:latin typeface="宋体" panose="02010600030101010101" pitchFamily="2" charset="-122"/>
                <a:sym typeface="+mn-ea"/>
              </a:rPr>
              <a:t>部、</a:t>
            </a:r>
            <a:r>
              <a:rPr lang="zh-CN" altLang="zh-CN" sz="5400">
                <a:latin typeface="宋体" panose="02010600030101010101" pitchFamily="2" charset="-122"/>
                <a:sym typeface="+mn-ea"/>
              </a:rPr>
              <a:t>下部</a:t>
            </a:r>
            <a:endParaRPr lang="zh-CN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67970" y="765810"/>
          <a:ext cx="8391525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720"/>
                <a:gridCol w="5678805"/>
              </a:tblGrid>
              <a:tr h="1757680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4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4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中部</a:t>
                      </a: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4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（上肢）</a:t>
                      </a: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5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天，桡动脉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75768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人，尺动脉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75768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地，</a:t>
                      </a: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桡动脉</a:t>
                      </a:r>
                      <a:endParaRPr lang="zh-CN" altLang="en-US" sz="32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32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51460" y="44450"/>
          <a:ext cx="8463280" cy="5495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40"/>
                <a:gridCol w="5996940"/>
              </a:tblGrid>
              <a:tr h="1980565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4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5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 </a:t>
                      </a:r>
                      <a:r>
                        <a:rPr lang="zh-CN" altLang="en-US" sz="5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下部</a:t>
                      </a:r>
                      <a:endParaRPr lang="zh-CN" altLang="en-US" sz="5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5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（下肢）</a:t>
                      </a:r>
                      <a:endParaRPr lang="zh-CN" altLang="en-US" sz="5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天，旋股内侧动脉或第一趾背动脉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2080260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人，股动脉或足背动脉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1434465">
                <a:tc vMerge="1"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地，胫后动脉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2105" y="1421130"/>
            <a:ext cx="761365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观今之医，不念思求经旨，以演其所知；各承家技，终始顺旧，省疾问病，务在口给，相对斯须，便处汤药；按寸不及尺，握手不及足；人迎趺阳，三部不参；动数发息，不满五十；短期未知决诊，九候曾无仿佛；明堂厥庭，尽不见察，所谓窥管而已。夫欲视死别生，实为难矣！</a:t>
            </a:r>
            <a:endParaRPr lang="zh-CN" altLang="en-US"/>
          </a:p>
        </p:txBody>
      </p:sp>
      <p:pic>
        <p:nvPicPr>
          <p:cNvPr id="3" name="图片 2" descr="479957aecf7801f7718e8a0b3f5e1e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0385" y="0"/>
            <a:ext cx="9971405" cy="70053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79295" y="2853055"/>
            <a:ext cx="477393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6000"/>
              <a:t>腹诊？</a:t>
            </a:r>
            <a:r>
              <a:rPr lang="zh-CN" altLang="en-US" sz="6000">
                <a:sym typeface="+mn-ea"/>
              </a:rPr>
              <a:t>背诊？</a:t>
            </a:r>
            <a:endParaRPr lang="zh-CN" altLang="en-US" sz="6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/>
          <p:nvPr/>
        </p:nvSpPr>
        <p:spPr>
          <a:xfrm>
            <a:off x="4191000" y="0"/>
            <a:ext cx="1143000" cy="4572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8882" y="2626678"/>
            <a:ext cx="705678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提问</a:t>
            </a:r>
            <a:r>
              <a:rPr lang="en-US" altLang="zh-CN" sz="36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&amp;</a:t>
            </a:r>
            <a:r>
              <a:rPr lang="zh-CN" altLang="en-US" sz="36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答疑</a:t>
            </a:r>
            <a:endParaRPr lang="zh-CN" altLang="en-US" sz="36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6588224" y="3272017"/>
            <a:ext cx="3744416" cy="46934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pic>
        <p:nvPicPr>
          <p:cNvPr id="6" name="图片 70660" descr="get?name=T1feKuB4EK1RCvBVdK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1557">
            <a:off x="4792518" y="3434887"/>
            <a:ext cx="1884933" cy="2592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/>
          <p:nvPr/>
        </p:nvSpPr>
        <p:spPr>
          <a:xfrm>
            <a:off x="4191000" y="0"/>
            <a:ext cx="1143000" cy="45720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55" name="Rectangle 4"/>
          <p:cNvSpPr txBox="1"/>
          <p:nvPr/>
        </p:nvSpPr>
        <p:spPr>
          <a:xfrm>
            <a:off x="395536" y="281965"/>
            <a:ext cx="6229350" cy="1857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联系方式</a:t>
            </a:r>
            <a:endParaRPr lang="zh-CN" altLang="en-US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9591" y="1643976"/>
            <a:ext cx="7056784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微信：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</a:t>
            </a:r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</a:t>
            </a:r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</a:t>
            </a:r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</a:t>
            </a:r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邮箱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:34902008@qq.com</a:t>
            </a:r>
            <a:endParaRPr lang="zh-CN" altLang="en-US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40" y="1644015"/>
            <a:ext cx="3476625" cy="3463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8" name="Picture 16" descr="背景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341438"/>
            <a:ext cx="6191250" cy="417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4"/>
          <p:cNvGrpSpPr/>
          <p:nvPr/>
        </p:nvGrpSpPr>
        <p:grpSpPr>
          <a:xfrm>
            <a:off x="3429000" y="1357313"/>
            <a:ext cx="914400" cy="4138612"/>
            <a:chOff x="720" y="1119"/>
            <a:chExt cx="576" cy="2044"/>
          </a:xfrm>
        </p:grpSpPr>
        <p:grpSp>
          <p:nvGrpSpPr>
            <p:cNvPr id="11274" name="Group 10"/>
            <p:cNvGrpSpPr/>
            <p:nvPr/>
          </p:nvGrpSpPr>
          <p:grpSpPr>
            <a:xfrm>
              <a:off x="720" y="1121"/>
              <a:ext cx="336" cy="2042"/>
              <a:chOff x="960" y="1582"/>
              <a:chExt cx="336" cy="2042"/>
            </a:xfrm>
          </p:grpSpPr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 flipV="1">
                <a:off x="960" y="1582"/>
                <a:ext cx="336" cy="203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 flipH="1" flipV="1">
                <a:off x="1104" y="1585"/>
                <a:ext cx="192" cy="203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Rectangle 25"/>
            <p:cNvSpPr>
              <a:spLocks noChangeArrowheads="1"/>
            </p:cNvSpPr>
            <p:nvPr/>
          </p:nvSpPr>
          <p:spPr bwMode="auto">
            <a:xfrm flipH="1" flipV="1">
              <a:off x="1056" y="1119"/>
              <a:ext cx="240" cy="204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Group 33"/>
          <p:cNvGrpSpPr/>
          <p:nvPr/>
        </p:nvGrpSpPr>
        <p:grpSpPr>
          <a:xfrm>
            <a:off x="4581525" y="1338263"/>
            <a:ext cx="890588" cy="4138612"/>
            <a:chOff x="4800" y="1121"/>
            <a:chExt cx="561" cy="2042"/>
          </a:xfrm>
        </p:grpSpPr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 flipH="1" flipV="1">
              <a:off x="5025" y="1121"/>
              <a:ext cx="336" cy="20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 flipV="1">
              <a:off x="5025" y="1123"/>
              <a:ext cx="192" cy="20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 flipV="1">
              <a:off x="4800" y="1122"/>
              <a:ext cx="240" cy="204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3">
            <a:lum bright="-100000" contrast="100000"/>
          </a:blip>
          <a:stretch>
            <a:fillRect/>
          </a:stretch>
        </p:blipFill>
        <p:spPr>
          <a:xfrm>
            <a:off x="1285875" y="1214438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667385" y="1357630"/>
            <a:ext cx="7465060" cy="4214495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7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7200" b="1" dirty="0">
                <a:latin typeface="微软雅黑" panose="020B0503020204020204" charset="-122"/>
                <a:ea typeface="微软雅黑" panose="020B0503020204020204" charset="-122"/>
              </a:rPr>
              <a:t>感谢聆听！</a:t>
            </a:r>
            <a:endParaRPr lang="zh-CN" altLang="en-US" sz="7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483 0.00046 L -0.35816 0.0004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-1.96532E-6 L 0.375 -1.96532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3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">
            <a:lum bright="-100000" contrast="100000"/>
          </a:blip>
          <a:stretch>
            <a:fillRect/>
          </a:stretch>
        </p:blipFill>
        <p:spPr>
          <a:xfrm>
            <a:off x="787402" y="4365104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5536" y="1413086"/>
            <a:ext cx="8352928" cy="5112567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  <a:effectLst>
            <a:softEdge rad="63500"/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15920" y="3357245"/>
            <a:ext cx="3431540" cy="829945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象</a:t>
            </a:r>
            <a:endParaRPr lang="zh-CN" altLang="en-US" sz="4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53695" y="1433830"/>
            <a:ext cx="82765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象文字</a:t>
            </a:r>
            <a:endParaRPr lang="zh-CN" altLang="en-US" sz="7200"/>
          </a:p>
          <a:p>
            <a:r>
              <a:rPr lang="en-US" altLang="zh-CN" sz="7200"/>
              <a:t>   </a:t>
            </a:r>
            <a:r>
              <a:rPr lang="zh-CN" altLang="en-US" sz="7200"/>
              <a:t>象文化</a:t>
            </a:r>
            <a:endParaRPr lang="zh-CN" altLang="en-US" sz="7200"/>
          </a:p>
          <a:p>
            <a:r>
              <a:rPr lang="en-US" altLang="zh-CN" sz="7200"/>
              <a:t>   </a:t>
            </a:r>
            <a:r>
              <a:rPr lang="zh-CN" altLang="zh-CN" sz="7200"/>
              <a:t>象文明（</a:t>
            </a:r>
            <a:r>
              <a:rPr lang="zh-CN" altLang="en-US" sz="7200"/>
              <a:t>象思维）</a:t>
            </a:r>
            <a:endParaRPr lang="zh-CN" altLang="en-US" sz="7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">
            <a:lum bright="-100000" contrast="100000"/>
          </a:blip>
          <a:stretch>
            <a:fillRect/>
          </a:stretch>
        </p:blipFill>
        <p:spPr>
          <a:xfrm>
            <a:off x="787402" y="4365104"/>
            <a:ext cx="6413500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526302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143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</a:blip>
          <a:srcRect/>
          <a:stretch>
            <a:fillRect/>
          </a:stretch>
        </p:blipFill>
        <p:spPr bwMode="auto">
          <a:xfrm>
            <a:off x="2552208" y="0"/>
            <a:ext cx="38808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5536" y="1413086"/>
            <a:ext cx="8352928" cy="5112567"/>
          </a:xfrm>
          <a:prstGeom prst="rect">
            <a:avLst/>
          </a:prstGeom>
          <a:solidFill>
            <a:srgbClr val="FFC000">
              <a:alpha val="32156"/>
            </a:srgbClr>
          </a:solidFill>
          <a:ln w="9525">
            <a:noFill/>
          </a:ln>
          <a:effectLst>
            <a:softEdge rad="63500"/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200" b="1" dirty="0">
              <a:latin typeface="Wingdings" panose="05000000000000000000" pitchFamily="2" charset="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15920" y="3357245"/>
            <a:ext cx="3431540" cy="829945"/>
          </a:xfrm>
          <a:prstGeom prst="rect">
            <a:avLst/>
          </a:prstGeom>
          <a:solidFill>
            <a:srgbClr val="51141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观其脉证</a:t>
            </a:r>
            <a:endParaRPr lang="zh-CN" altLang="en-US" sz="48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3260" y="1772920"/>
            <a:ext cx="717296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/>
              <a:t>    </a:t>
            </a:r>
            <a:r>
              <a:rPr lang="zh-CN" altLang="en-US"/>
              <a:t>太阳病三日，已发汗，若吐、若下、若温针，仍不解者，此为坏病，桂枝不中与之也。</a:t>
            </a:r>
            <a:r>
              <a:rPr lang="zh-CN" altLang="en-US">
                <a:solidFill>
                  <a:srgbClr val="FF0000"/>
                </a:solidFill>
              </a:rPr>
              <a:t>观其脉症，知犯何逆，随证治之。</a:t>
            </a:r>
            <a:r>
              <a:rPr lang="zh-CN" altLang="en-US"/>
              <a:t>桂枝本为解肌，若其人脉浮紧，发热汗不出者，不可与之也。常须识此，勿令误也。</a:t>
            </a:r>
            <a:endParaRPr lang="zh-CN" altLang="en-US"/>
          </a:p>
          <a:p>
            <a:pPr algn="r"/>
            <a:r>
              <a:rPr lang="en-US" altLang="zh-CN"/>
              <a:t>——</a:t>
            </a:r>
            <a:r>
              <a:rPr lang="zh-CN" altLang="en-US"/>
              <a:t>《伤寒杂病论》卷第二</a:t>
            </a:r>
            <a:endParaRPr lang="zh-CN" altLang="en-US"/>
          </a:p>
          <a:p>
            <a:pPr algn="r"/>
            <a:r>
              <a:rPr lang="zh-CN" altLang="en-US"/>
              <a:t>辨太阳病脉证并治（上）第五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f49e927f-456b-44c9-be40-820410774c2c}"/>
  <p:tag name="TABLE_ENDDRAG_ORIGIN_RECT" val="562*252"/>
  <p:tag name="TABLE_ENDDRAG_RECT" val="93*128*562*252"/>
</p:tagLst>
</file>

<file path=ppt/tags/tag2.xml><?xml version="1.0" encoding="utf-8"?>
<p:tagLst xmlns:p="http://schemas.openxmlformats.org/presentationml/2006/main">
  <p:tag name="KSO_WM_UNIT_TABLE_BEAUTIFY" val="smartTable{f49e927f-456b-44c9-be40-820410774c2c}"/>
  <p:tag name="TABLE_ENDDRAG_ORIGIN_RECT" val="646*536"/>
  <p:tag name="TABLE_ENDDRAG_RECT" val="36*3*646*536"/>
</p:tagLst>
</file>

<file path=ppt/tags/tag3.xml><?xml version="1.0" encoding="utf-8"?>
<p:tagLst xmlns:p="http://schemas.openxmlformats.org/presentationml/2006/main">
  <p:tag name="KSO_WM_UNIT_TABLE_BEAUTIFY" val="smartTable{f49e927f-456b-44c9-be40-820410774c2c}"/>
  <p:tag name="TABLE_ENDDRAG_ORIGIN_RECT" val="662*387"/>
  <p:tag name="TABLE_ENDDRAG_RECT" val="15*57*662*387"/>
</p:tagLst>
</file>

<file path=ppt/tags/tag4.xml><?xml version="1.0" encoding="utf-8"?>
<p:tagLst xmlns:p="http://schemas.openxmlformats.org/presentationml/2006/main">
  <p:tag name="KSO_WM_UNIT_TABLE_BEAUTIFY" val="smartTable{e7f55ca2-adfa-4724-af84-3287f1d7bbdb}"/>
  <p:tag name="TABLE_ENDDRAG_ORIGIN_RECT" val="698*421"/>
  <p:tag name="TABLE_ENDDRAG_RECT" val="21*104*698*421"/>
</p:tagLst>
</file>

<file path=ppt/tags/tag5.xml><?xml version="1.0" encoding="utf-8"?>
<p:tagLst xmlns:p="http://schemas.openxmlformats.org/presentationml/2006/main">
  <p:tag name="KSO_WM_UNIT_TABLE_BEAUTIFY" val="smartTable{f49e927f-456b-44c9-be40-820410774c2c}"/>
  <p:tag name="TABLE_ENDDRAG_ORIGIN_RECT" val="660*415"/>
  <p:tag name="TABLE_ENDDRAG_RECT" val="21*60*660*415"/>
</p:tagLst>
</file>

<file path=ppt/tags/tag6.xml><?xml version="1.0" encoding="utf-8"?>
<p:tagLst xmlns:p="http://schemas.openxmlformats.org/presentationml/2006/main">
  <p:tag name="KSO_WM_UNIT_TABLE_BEAUTIFY" val="smartTable{f49e927f-456b-44c9-be40-820410774c2c}"/>
  <p:tag name="TABLE_ENDDRAG_ORIGIN_RECT" val="666*425"/>
  <p:tag name="TABLE_ENDDRAG_RECT" val="21*67*666*425"/>
</p:tagLst>
</file>

<file path=ppt/tags/tag7.xml><?xml version="1.0" encoding="utf-8"?>
<p:tagLst xmlns:p="http://schemas.openxmlformats.org/presentationml/2006/main">
  <p:tag name="COMMONDATA" val="eyJoZGlkIjoiOTVmYmIzMzBiNTY2NWU2Nzg1YWFiYTc2OGRkNTEyYzAifQ=="/>
  <p:tag name="KSO_WPP_MARK_KEY" val="c05d4dc1-8d69-4b2f-86a6-c0dfabb4e122"/>
</p:tagLst>
</file>

<file path=ppt/theme/theme1.xml><?xml version="1.0" encoding="utf-8"?>
<a:theme xmlns:a="http://schemas.openxmlformats.org/drawingml/2006/main" name="Powerbar Rhea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Powerbar Rhea">
      <a:majorFont>
        <a:latin typeface="Arial"/>
        <a:ea typeface="黑体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bar Rhea 1">
  <a:themeElements>
    <a:clrScheme name="Powerbar Rhea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bar Rhea 1">
      <a:majorFont>
        <a:latin typeface="Arial"/>
        <a:ea typeface="黑体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Powerbar Rhea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bar Rhea 2">
  <a:themeElements>
    <a:clrScheme name="Powerbar Rhea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bar Rhea 2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Powerbar Rhea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2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nordridesign.cn">
  <a:themeElements>
    <a:clrScheme name="www.nordridesign.c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ww.nordridesign.cn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www.nordridesign.c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owerbar Rhea">
  <a:themeElements>
    <a:clrScheme name="Powerbar Rhea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CC0000"/>
      </a:hlink>
      <a:folHlink>
        <a:srgbClr val="CC0000"/>
      </a:folHlink>
    </a:clrScheme>
    <a:fontScheme name="Powerbar Rhea">
      <a:majorFont>
        <a:latin typeface="Arial"/>
        <a:ea typeface="黑体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owerbar Rhea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Powerbar Rhea">
      <a:majorFont>
        <a:latin typeface="Arial"/>
        <a:ea typeface="黑体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bar Rhea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bar Rhe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Chinese Style</Template>
  <TotalTime>0</TotalTime>
  <Words>1334</Words>
  <Application>WPS 演示</Application>
  <PresentationFormat>全屏显示(4:3)</PresentationFormat>
  <Paragraphs>194</Paragraphs>
  <Slides>53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53</vt:i4>
      </vt:variant>
    </vt:vector>
  </HeadingPairs>
  <TitlesOfParts>
    <vt:vector size="71" baseType="lpstr">
      <vt:lpstr>Arial</vt:lpstr>
      <vt:lpstr>宋体</vt:lpstr>
      <vt:lpstr>Wingdings</vt:lpstr>
      <vt:lpstr>Times New Roman</vt:lpstr>
      <vt:lpstr>PMingLiU</vt:lpstr>
      <vt:lpstr>PMingLiU-ExtB</vt:lpstr>
      <vt:lpstr>黑体</vt:lpstr>
      <vt:lpstr>Gulim</vt:lpstr>
      <vt:lpstr>Malgun Gothic</vt:lpstr>
      <vt:lpstr>Calibri</vt:lpstr>
      <vt:lpstr>微软雅黑</vt:lpstr>
      <vt:lpstr>Arial Unicode MS</vt:lpstr>
      <vt:lpstr>Powerbar Rhea</vt:lpstr>
      <vt:lpstr>Powerbar Rhea 1</vt:lpstr>
      <vt:lpstr>Powerbar Rhea 2</vt:lpstr>
      <vt:lpstr>www.nordridesign.cn</vt:lpstr>
      <vt:lpstr>1_Powerbar Rhea</vt:lpstr>
      <vt:lpstr>2_Powerbar Rhea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六尺巷</cp:lastModifiedBy>
  <cp:revision>423</cp:revision>
  <dcterms:created xsi:type="dcterms:W3CDTF">2013-03-15T12:28:00Z</dcterms:created>
  <dcterms:modified xsi:type="dcterms:W3CDTF">2024-12-05T03:52:54Z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55B12F34E3FE4A5195E17449D1A05C9C</vt:lpwstr>
  </property>
</Properties>
</file>