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74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70" r:id="rId14"/>
    <p:sldId id="271" r:id="rId15"/>
    <p:sldId id="272" r:id="rId16"/>
    <p:sldId id="273" r:id="rId17"/>
    <p:sldId id="275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84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76A025E-A402-4393-9328-75665F3C8290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9C82ECB-0292-4008-867F-1897CC44EDF8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9A0DB2DC-4C9A-4742-B13C-FB6460FD3503}" type="slidenum">
              <a:rPr lang="zh-CN" altLang="en-US" dirty="0">
                <a:latin typeface="Franklin Gothic Book" panose="020B0503020102020204" pitchFamily="34" charset="0"/>
                <a:ea typeface="幼圆" panose="02010509060101010101" pitchFamily="49" charset="-122"/>
              </a:rPr>
            </a:fld>
            <a:endParaRPr lang="zh-CN" altLang="en-US" dirty="0">
              <a:latin typeface="Franklin Gothic Book" panose="020B05030201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FDF4F59-E76E-4EC1-BC00-F4C192A6FA66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9A0DB2DC-4C9A-4742-B13C-FB6460FD3503}" type="slidenum">
              <a:rPr lang="zh-CN" altLang="en-US" dirty="0">
                <a:latin typeface="Franklin Gothic Book" panose="020B0503020102020204" pitchFamily="34" charset="0"/>
                <a:ea typeface="幼圆" panose="02010509060101010101" pitchFamily="49" charset="-122"/>
              </a:rPr>
            </a:fld>
            <a:endParaRPr lang="zh-CN" altLang="en-US" dirty="0">
              <a:latin typeface="Franklin Gothic Book" panose="020B05030201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B6B84E0-1992-4B38-A4BE-19F0E3DC0F68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9A0DB2DC-4C9A-4742-B13C-FB6460FD3503}" type="slidenum">
              <a:rPr lang="zh-CN" altLang="en-US" dirty="0">
                <a:latin typeface="Franklin Gothic Book" panose="020B0503020102020204" pitchFamily="34" charset="0"/>
                <a:ea typeface="幼圆" panose="02010509060101010101" pitchFamily="49" charset="-122"/>
              </a:rPr>
            </a:fld>
            <a:endParaRPr lang="zh-CN" altLang="en-US" dirty="0">
              <a:latin typeface="Franklin Gothic Book" panose="020B05030201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FD96388-4C23-4F16-9B82-0EF669DC48E4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hangingPunct="1"/>
            <a:fld id="{9A0DB2DC-4C9A-4742-B13C-FB6460FD3503}" type="slidenum">
              <a:rPr lang="zh-CN" altLang="en-US" dirty="0">
                <a:latin typeface="Franklin Gothic Book" panose="020B0503020102020204" pitchFamily="34" charset="0"/>
                <a:ea typeface="幼圆" panose="02010509060101010101" pitchFamily="49" charset="-122"/>
              </a:rPr>
            </a:fld>
            <a:endParaRPr lang="zh-CN" altLang="en-US" dirty="0">
              <a:latin typeface="Franklin Gothic Book" panose="020B05030201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84480"/>
            <a:r>
              <a:rPr lang="zh-CN" altLang="zh-CN" dirty="0"/>
              <a:t>第二级</a:t>
            </a:r>
            <a:endParaRPr lang="zh-CN" altLang="zh-CN" dirty="0"/>
          </a:p>
          <a:p>
            <a:pPr lvl="2" indent="-227330"/>
            <a:r>
              <a:rPr lang="zh-CN" altLang="zh-CN" dirty="0"/>
              <a:t>第三级</a:t>
            </a:r>
            <a:endParaRPr lang="zh-CN" altLang="zh-CN" dirty="0"/>
          </a:p>
          <a:p>
            <a:pPr lvl="3" indent="-227330"/>
            <a:r>
              <a:rPr lang="zh-CN" altLang="zh-CN" dirty="0"/>
              <a:t>第四级</a:t>
            </a:r>
            <a:endParaRPr lang="zh-CN" altLang="zh-CN" dirty="0"/>
          </a:p>
          <a:p>
            <a:pPr lvl="4" indent="-22733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05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7D7844-D842-4374-8590-C9AAA11470CD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05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defRPr sz="105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6540" indent="-255905" algn="l" rtl="0" eaLnBrk="0" fontAlgn="base" hangingPunct="0">
        <a:spcBef>
          <a:spcPct val="15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6260" indent="-213360" algn="l" rtl="0" eaLnBrk="0" fontAlgn="base" hangingPunct="0">
        <a:spcBef>
          <a:spcPct val="15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6615" indent="-170180" algn="l" rtl="0" eaLnBrk="0" fontAlgn="base" hangingPunct="0">
        <a:spcBef>
          <a:spcPct val="15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199515" indent="-170180" algn="l" rtl="0" eaLnBrk="0" fontAlgn="base" hangingPunct="0">
        <a:spcBef>
          <a:spcPct val="15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2415" indent="-170180" algn="l" rtl="0" eaLnBrk="0" fontAlgn="base" hangingPunct="0">
        <a:spcBef>
          <a:spcPct val="15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15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15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15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15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副标题 2"/>
          <p:cNvSpPr>
            <a:spLocks noGrp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algn="l" eaLnBrk="1" hangingPunct="1">
              <a:lnSpc>
                <a:spcPct val="120000"/>
              </a:lnSpc>
              <a:buSzPct val="85000"/>
            </a:pPr>
            <a:r>
              <a: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项目来源：</a:t>
            </a:r>
            <a:endParaRPr lang="en-US" altLang="zh-CN" sz="28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120000"/>
              </a:lnSpc>
              <a:buSzPct val="85000"/>
            </a:pPr>
            <a:r>
              <a:rPr lang="en-US" altLang="zh-CN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负责单位：</a:t>
            </a:r>
            <a:r>
              <a: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广西</a:t>
            </a:r>
            <a:r>
              <a: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中医药大学    </a:t>
            </a:r>
            <a:r>
              <a:rPr lang="en-US" altLang="zh-CN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</a:t>
            </a:r>
            <a:r>
              <a: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学院</a:t>
            </a:r>
            <a:endParaRPr lang="en-US" altLang="zh-CN" sz="28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120000"/>
              </a:lnSpc>
              <a:buSzPct val="85000"/>
            </a:pPr>
            <a:r>
              <a: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项目负责人：</a:t>
            </a:r>
            <a:r>
              <a:rPr lang="en-US" altLang="zh-CN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****</a:t>
            </a:r>
            <a:endParaRPr lang="zh-CN" altLang="en-US" sz="28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120000"/>
              </a:lnSpc>
              <a:buSzPct val="85000"/>
            </a:pPr>
            <a:endParaRPr lang="en-US" altLang="zh-CN" sz="2800" b="1" kern="12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147" name="标题 1"/>
          <p:cNvSpPr>
            <a:spLocks noGrp="1"/>
          </p:cNvSpPr>
          <p:nvPr>
            <p:ph type="ctrTitle"/>
          </p:nvPr>
        </p:nvSpPr>
        <p:spPr>
          <a:solidFill>
            <a:srgbClr val="028458"/>
          </a:solidFill>
          <a:ln/>
        </p:spPr>
        <p:txBody>
          <a:bodyPr vert="horz" wrap="square" lIns="91440" tIns="45720" rIns="91440" bIns="91440" anchor="ctr" anchorCtr="0"/>
          <a:p>
            <a:pPr eaLnBrk="1" hangingPunct="1">
              <a:buClrTx/>
              <a:buSzTx/>
              <a:buFontTx/>
            </a:pPr>
            <a:r>
              <a:rPr lang="en-US" altLang="zh-CN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*****</a:t>
            </a:r>
            <a:r>
              <a:rPr lang="zh-CN" alt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研究</a:t>
            </a:r>
            <a:endParaRPr lang="zh-CN" altLang="en-US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605" y="692468"/>
            <a:ext cx="8229600" cy="1143000"/>
          </a:xfrm>
        </p:spPr>
        <p:txBody>
          <a:bodyPr vert="horz" wrap="square" lIns="91440" tIns="45720" rIns="91440" bIns="91440" numCol="1" anchor="b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疗效评估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 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882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273050" marR="0" lvl="0" indent="-273050" algn="l" defTabSz="914400" rtl="0" eaLnBrk="1" fontAlgn="base" latinLnBrk="0" hangingPunct="1">
              <a:lnSpc>
                <a:spcPct val="145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主要疗效指标：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45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45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45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次要疗效指标：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45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005" marR="0" lvl="1" indent="-228600" algn="l" defTabSz="914400" rtl="0" eaLnBrk="1" fontAlgn="base" latinLnBrk="0" hangingPunct="1">
              <a:lnSpc>
                <a:spcPct val="145000"/>
              </a:lnSpc>
              <a:spcBef>
                <a:spcPts val="375"/>
              </a:spcBef>
              <a:spcAft>
                <a:spcPct val="0"/>
              </a:spcAft>
              <a:buClr>
                <a:schemeClr val="accent2"/>
              </a:buClr>
              <a:buSzPct val="85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93925"/>
            <a:ext cx="8229600" cy="3932555"/>
          </a:xfrm>
        </p:spPr>
        <p:txBody>
          <a:bodyPr/>
          <a:p>
            <a:endParaRPr lang="zh-CN" alt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605" y="836613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安全性指标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 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395605" y="764858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受试者的受益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065655"/>
            <a:ext cx="8229600" cy="4060825"/>
          </a:xfrm>
        </p:spPr>
        <p:txBody>
          <a:bodyPr/>
          <a:p>
            <a:endParaRPr lang="zh-CN" altLang="en-US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标题 1"/>
          <p:cNvSpPr>
            <a:spLocks noGrp="1"/>
          </p:cNvSpPr>
          <p:nvPr>
            <p:ph type="title" idx="4294967295"/>
          </p:nvPr>
        </p:nvSpPr>
        <p:spPr>
          <a:xfrm>
            <a:off x="35560" y="1268730"/>
            <a:ext cx="8229600" cy="627380"/>
          </a:xfrm>
        </p:spPr>
        <p:txBody>
          <a:bodyPr vert="horz" wrap="square" lIns="91440" tIns="45720" rIns="91440" bIns="91440" numCol="1" anchor="b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可能存在的风险与不适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4294967295"/>
          </p:nvPr>
        </p:nvSpPr>
        <p:spPr>
          <a:xfrm>
            <a:off x="0" y="1524000"/>
            <a:ext cx="8305800" cy="47244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30000"/>
              </a:lnSpc>
              <a:spcBef>
                <a:spcPct val="35000"/>
              </a:spcBef>
              <a:buFontTx/>
              <a:buNone/>
            </a:pPr>
            <a:r>
              <a:rPr lang="zh-CN" altLang="en-US" sz="2400" dirty="0"/>
              <a:t>   </a:t>
            </a:r>
            <a:endParaRPr lang="zh-CN" altLang="zh-CN" sz="2400" dirty="0"/>
          </a:p>
        </p:txBody>
      </p:sp>
      <p:sp>
        <p:nvSpPr>
          <p:cNvPr id="18436" name="灯片编号占位符 3"/>
          <p:cNvSpPr txBox="1">
            <a:spLocks noGrp="1"/>
          </p:cNvSpPr>
          <p:nvPr/>
        </p:nvSpPr>
        <p:spPr>
          <a:xfrm>
            <a:off x="6477000" y="6305550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r" eaLnBrk="1" hangingPunct="1"/>
            <a:fld id="{9A0DB2DC-4C9A-4742-B13C-FB6460FD3503}" type="slidenum">
              <a:rPr lang="en-US" altLang="zh-CN" sz="1400" dirty="0">
                <a:latin typeface="Verdana" panose="020B0604030504040204" pitchFamily="34" charset="0"/>
              </a:rPr>
            </a:fld>
            <a:endParaRPr lang="en-US" altLang="zh-CN" sz="14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标题 1"/>
          <p:cNvSpPr>
            <a:spLocks noGrp="1"/>
          </p:cNvSpPr>
          <p:nvPr>
            <p:ph type="title" idx="4294967295"/>
          </p:nvPr>
        </p:nvSpPr>
        <p:spPr>
          <a:xfrm>
            <a:off x="539115" y="1196975"/>
            <a:ext cx="7772400" cy="78613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研究的费用、受试者的补偿和赔偿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9460" name="灯片编号占位符 3"/>
          <p:cNvSpPr txBox="1">
            <a:spLocks noGrp="1"/>
          </p:cNvSpPr>
          <p:nvPr/>
        </p:nvSpPr>
        <p:spPr>
          <a:xfrm>
            <a:off x="6477000" y="6305550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r" eaLnBrk="1" hangingPunct="1"/>
            <a:fld id="{9A0DB2DC-4C9A-4742-B13C-FB6460FD3503}" type="slidenum">
              <a:rPr lang="en-US" altLang="zh-CN" sz="1400" dirty="0">
                <a:latin typeface="Verdana" panose="020B0604030504040204" pitchFamily="34" charset="0"/>
              </a:rPr>
            </a:fld>
            <a:endParaRPr lang="en-US" altLang="zh-CN" sz="14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内容占位符 2"/>
          <p:cNvSpPr>
            <a:spLocks noGrp="1"/>
          </p:cNvSpPr>
          <p:nvPr>
            <p:ph idx="4294967295"/>
          </p:nvPr>
        </p:nvSpPr>
        <p:spPr>
          <a:xfrm>
            <a:off x="952500" y="1828800"/>
            <a:ext cx="8191500" cy="2529205"/>
          </a:xfrm>
          <a:ln/>
        </p:spPr>
        <p:txBody>
          <a:bodyPr vert="horz" wrap="square" lIns="91440" tIns="45720" rIns="91440" bIns="45720" anchor="t" anchorCtr="0"/>
          <a:p>
            <a:pPr algn="ctr" eaLnBrk="1" hangingPunct="1">
              <a:lnSpc>
                <a:spcPct val="130000"/>
              </a:lnSpc>
              <a:spcBef>
                <a:spcPct val="50000"/>
              </a:spcBef>
              <a:buFontTx/>
              <a:buNone/>
            </a:pPr>
            <a:r>
              <a:rPr lang="zh-CN" altLang="en-US" sz="9600" b="1" dirty="0"/>
              <a:t>谢 谢！</a:t>
            </a:r>
            <a:endParaRPr lang="zh-CN" altLang="en-US" sz="9600" b="1" dirty="0"/>
          </a:p>
        </p:txBody>
      </p:sp>
      <p:sp>
        <p:nvSpPr>
          <p:cNvPr id="20483" name="灯片编号占位符 3"/>
          <p:cNvSpPr txBox="1">
            <a:spLocks noGrp="1"/>
          </p:cNvSpPr>
          <p:nvPr/>
        </p:nvSpPr>
        <p:spPr>
          <a:xfrm>
            <a:off x="6477000" y="6305550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r" eaLnBrk="1" hangingPunct="1"/>
            <a:fld id="{9A0DB2DC-4C9A-4742-B13C-FB6460FD3503}" type="slidenum">
              <a:rPr lang="en-US" altLang="zh-CN" sz="1400" dirty="0">
                <a:latin typeface="Verdana" panose="020B0604030504040204" pitchFamily="34" charset="0"/>
              </a:rPr>
            </a:fld>
            <a:endParaRPr lang="en-US" altLang="zh-CN" sz="14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858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研究单位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+mj-ea"/>
              <a:cs typeface="+mj-cs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61210"/>
            <a:ext cx="8229600" cy="4197985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495300" marR="0" lvl="0" indent="-49530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AutoNum type="arabicPeriod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****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（牵头单位）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95300" marR="0" lvl="0" indent="-49530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AutoNum type="arabicPeriod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****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（参与单位）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95300" marR="0" lvl="0" indent="-49530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AutoNum type="arabicPeriod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****</a:t>
            </a:r>
            <a:r>
              <a:rPr lang="zh-CN" altLang="en-US" b="1" kern="120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sym typeface="+mn-ea"/>
              </a:rPr>
              <a:t>（参与单位）</a:t>
            </a:r>
            <a:endParaRPr kumimoji="0" lang="zh-CN" alt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95300" marR="0" lvl="0" indent="-49530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AutoNum type="arabicPeriod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****</a:t>
            </a:r>
            <a:r>
              <a:rPr lang="zh-CN" altLang="en-US" b="1" kern="120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sym typeface="+mn-ea"/>
              </a:rPr>
              <a:t>（参与单位）</a:t>
            </a:r>
            <a:endParaRPr kumimoji="0" lang="zh-CN" alt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95300" marR="0" lvl="0" indent="-49530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AutoNum type="arabicPeriod"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95300" marR="0" lvl="0" indent="-49530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115" y="692468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研究人员列表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39750" y="1988820"/>
          <a:ext cx="8229600" cy="42456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bg1"/>
                  </a:outerShdw>
                </a:effectLst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3068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姓名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职务</a:t>
                      </a:r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职称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本研究中的</a:t>
                      </a:r>
                      <a:endParaRPr lang="en-US" altLang="zh-CN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主要任务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是否参加过伦理相关培训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530683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bg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9219" name="Rectangle 2"/>
          <p:cNvSpPr>
            <a:spLocks noGrp="1"/>
          </p:cNvSpPr>
          <p:nvPr>
            <p:ph type="title"/>
          </p:nvPr>
        </p:nvSpPr>
        <p:spPr>
          <a:xfrm>
            <a:off x="457200" y="692468"/>
            <a:ext cx="8229600" cy="1143000"/>
          </a:xfrm>
          <a:ln/>
        </p:spPr>
        <p:txBody>
          <a:bodyPr vert="horz" wrap="square" lIns="91440" tIns="45720" rIns="91440" bIns="91440" anchor="b" anchorCtr="0"/>
          <a:p>
            <a:pPr algn="ctr" eaLnBrk="1" hangingPunct="1"/>
            <a:r>
              <a:rPr lang="zh-CN" altLang="en-US" sz="3200" b="1" dirty="0">
                <a:solidFill>
                  <a:schemeClr val="tx1"/>
                </a:solidFill>
              </a:rPr>
              <a:t>研究目的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8820"/>
            <a:ext cx="8229600" cy="4525963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介绍试验的目的，验证有效性、安全性等    </a:t>
            </a:r>
            <a:endParaRPr kumimoji="0" lang="zh-CN" alt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468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研究设计</a:t>
            </a: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 </a:t>
            </a:r>
            <a:endParaRPr kumimoji="0" lang="zh-CN" alt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前瞻性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多中心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随机对照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非劣效研究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盲法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总例数：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**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例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45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 panose="05020102010507070707"/>
              <a:buChar char=""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本中心例数：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**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例（试验组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**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例，对照组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**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例）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457200" y="877253"/>
            <a:ext cx="8229600" cy="1143000"/>
          </a:xfrm>
        </p:spPr>
        <p:txBody>
          <a:bodyPr vert="horz" wrap="square" lIns="91440" tIns="45720" rIns="91440" bIns="91440" numCol="1" anchor="b" anchorCtr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研究药物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/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治疗方法简介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39315"/>
            <a:ext cx="8229600" cy="3987165"/>
          </a:xfrm>
        </p:spPr>
        <p:txBody>
          <a:bodyPr/>
          <a:p>
            <a:endParaRPr lang="zh-CN" altLang="en-US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763395"/>
            <a:ext cx="8229600" cy="4363085"/>
          </a:xfrm>
        </p:spPr>
        <p:txBody>
          <a:bodyPr/>
          <a:p>
            <a:endParaRPr lang="zh-CN" alt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参加者入选标准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2292" name="Rectangle 3"/>
          <p:cNvSpPr txBox="1"/>
          <p:nvPr/>
        </p:nvSpPr>
        <p:spPr>
          <a:xfrm>
            <a:off x="533400" y="2411730"/>
            <a:ext cx="8001000" cy="37909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581025" indent="-495300" eaLnBrk="1" hangingPunct="1">
              <a:lnSpc>
                <a:spcPct val="150000"/>
              </a:lnSpc>
              <a:spcBef>
                <a:spcPts val="575"/>
              </a:spcBef>
              <a:buClr>
                <a:schemeClr val="accent1"/>
              </a:buClr>
              <a:buSzPct val="85000"/>
              <a:buAutoNum type="arabicPeriod"/>
            </a:pPr>
            <a:r>
              <a:rPr lang="en-US" altLang="zh-CN" sz="2000" dirty="0">
                <a:latin typeface="Perpetua" panose="02020502060401020303" pitchFamily="18" charset="0"/>
              </a:rPr>
              <a:t>****</a:t>
            </a:r>
            <a:endParaRPr lang="en-US" altLang="zh-CN" sz="2000" dirty="0">
              <a:latin typeface="Perpetua" panose="02020502060401020303" pitchFamily="18" charset="0"/>
            </a:endParaRPr>
          </a:p>
          <a:p>
            <a:pPr marL="581025" indent="-495300" eaLnBrk="1" hangingPunct="1">
              <a:lnSpc>
                <a:spcPct val="150000"/>
              </a:lnSpc>
              <a:spcBef>
                <a:spcPts val="575"/>
              </a:spcBef>
              <a:buClr>
                <a:schemeClr val="accent1"/>
              </a:buClr>
              <a:buSzPct val="85000"/>
              <a:buAutoNum type="arabicPeriod"/>
            </a:pPr>
            <a:r>
              <a:rPr lang="en-US" altLang="zh-CN" sz="2000" dirty="0">
                <a:latin typeface="Perpetua" panose="02020502060401020303" pitchFamily="18" charset="0"/>
              </a:rPr>
              <a:t>****</a:t>
            </a:r>
            <a:endParaRPr lang="en-US" altLang="zh-CN" sz="2000" dirty="0">
              <a:latin typeface="Perpetua" panose="02020502060401020303" pitchFamily="18" charset="0"/>
            </a:endParaRPr>
          </a:p>
          <a:p>
            <a:pPr marL="581025" indent="-495300" eaLnBrk="1" hangingPunct="1">
              <a:lnSpc>
                <a:spcPct val="150000"/>
              </a:lnSpc>
              <a:spcBef>
                <a:spcPts val="575"/>
              </a:spcBef>
              <a:buClr>
                <a:schemeClr val="accent1"/>
              </a:buClr>
              <a:buSzPct val="85000"/>
              <a:buAutoNum type="arabicPeriod"/>
            </a:pPr>
            <a:r>
              <a:rPr lang="en-US" altLang="zh-CN" sz="2000" dirty="0">
                <a:latin typeface="Perpetua" panose="02020502060401020303" pitchFamily="18" charset="0"/>
              </a:rPr>
              <a:t>****</a:t>
            </a:r>
            <a:endParaRPr lang="en-US" altLang="zh-CN" sz="2000" dirty="0">
              <a:latin typeface="Perpetua" panose="02020502060401020303" pitchFamily="18" charset="0"/>
            </a:endParaRPr>
          </a:p>
          <a:p>
            <a:pPr marL="581025" indent="-495300" eaLnBrk="1" hangingPunct="1">
              <a:lnSpc>
                <a:spcPct val="150000"/>
              </a:lnSpc>
              <a:spcBef>
                <a:spcPts val="575"/>
              </a:spcBef>
              <a:buClr>
                <a:schemeClr val="accent1"/>
              </a:buClr>
              <a:buSzPct val="85000"/>
              <a:buAutoNum type="arabicPeriod"/>
            </a:pPr>
            <a:r>
              <a:rPr lang="en-US" altLang="zh-CN" sz="2000" dirty="0">
                <a:latin typeface="Perpetua" panose="02020502060401020303" pitchFamily="18" charset="0"/>
              </a:rPr>
              <a:t>****</a:t>
            </a:r>
            <a:endParaRPr lang="en-US" altLang="zh-CN" sz="2000" dirty="0">
              <a:latin typeface="Perpetua" panose="02020502060401020303" pitchFamily="18" charset="0"/>
            </a:endParaRPr>
          </a:p>
          <a:p>
            <a:pPr marL="581025" indent="-495300" eaLnBrk="1" hangingPunct="1">
              <a:lnSpc>
                <a:spcPct val="150000"/>
              </a:lnSpc>
              <a:spcBef>
                <a:spcPts val="575"/>
              </a:spcBef>
              <a:buClr>
                <a:schemeClr val="accent1"/>
              </a:buClr>
              <a:buSzPct val="85000"/>
              <a:buAutoNum type="arabicPeriod"/>
            </a:pPr>
            <a:endParaRPr lang="zh-CN" altLang="en-US" sz="2000" dirty="0">
              <a:latin typeface="Perpetua" panose="02020502060401020303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67360" y="764858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参加者排除标准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3316" name="Rectangle 3"/>
          <p:cNvSpPr>
            <a:spLocks noGrp="1"/>
          </p:cNvSpPr>
          <p:nvPr>
            <p:ph idx="1"/>
          </p:nvPr>
        </p:nvSpPr>
        <p:spPr>
          <a:xfrm>
            <a:off x="395605" y="220472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marL="581025" indent="-4953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zh-CN" sz="2000" dirty="0"/>
              <a:t>****</a:t>
            </a:r>
            <a:endParaRPr lang="en-US" altLang="zh-CN" sz="2000" dirty="0"/>
          </a:p>
          <a:p>
            <a:pPr marL="581025" indent="-4953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zh-CN" sz="2000" dirty="0"/>
              <a:t>****</a:t>
            </a:r>
            <a:endParaRPr lang="en-US" altLang="zh-CN" sz="2000" dirty="0"/>
          </a:p>
          <a:p>
            <a:pPr marL="581025" indent="-4953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zh-CN" sz="2000" dirty="0"/>
              <a:t>****</a:t>
            </a:r>
            <a:endParaRPr lang="en-US" altLang="zh-CN" sz="2000" dirty="0"/>
          </a:p>
          <a:p>
            <a:pPr marL="581025" indent="-4953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zh-CN" sz="2000" dirty="0"/>
              <a:t>****</a:t>
            </a:r>
            <a:endParaRPr lang="en-US" altLang="zh-CN" sz="2000" dirty="0"/>
          </a:p>
          <a:p>
            <a:pPr marL="581025" indent="-495300" eaLnBrk="1" hangingPunct="1">
              <a:lnSpc>
                <a:spcPct val="150000"/>
              </a:lnSpc>
              <a:buFontTx/>
              <a:buAutoNum type="arabicPeriod"/>
            </a:pPr>
            <a:endParaRPr lang="zh-CN" alt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灯片编号占位符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tx2"/>
                </a:solidFill>
                <a:latin typeface="Perpetua" panose="02020502060401020303" pitchFamily="18" charset="0"/>
              </a:rPr>
            </a:fld>
            <a:endParaRPr lang="en-US" altLang="zh-CN" sz="1400" dirty="0">
              <a:solidFill>
                <a:schemeClr val="tx2"/>
              </a:solidFill>
              <a:latin typeface="Perpetua" panose="02020502060401020303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2965"/>
            <a:ext cx="8229600" cy="4525963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1295400" marR="0" lvl="2" indent="-3810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SzPct val="85000"/>
              <a:buFontTx/>
              <a:buNone/>
              <a:defRPr/>
            </a:pP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简单介绍</a:t>
            </a:r>
            <a:endParaRPr kumimoji="0" lang="zh-CN" alt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605" y="764858"/>
            <a:ext cx="8229600" cy="1143000"/>
          </a:xfrm>
        </p:spPr>
        <p:txBody>
          <a:bodyPr vert="horz" wrap="square" lIns="91440" tIns="45720" rIns="91440" bIns="91440" numCol="1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研究流程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zkyOTI0NTkwNGJiNjk0OGViMTFlNzVhZmY1MmRkNjIifQ=="/>
</p:tagLst>
</file>

<file path=ppt/theme/theme1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353</Words>
  <Application>WPS 演示</Application>
  <PresentationFormat>全屏显示(4:3)</PresentationFormat>
  <Paragraphs>112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Franklin Gothic Book</vt:lpstr>
      <vt:lpstr>幼圆</vt:lpstr>
      <vt:lpstr>Perpetua</vt:lpstr>
      <vt:lpstr>Wingdings 2</vt:lpstr>
      <vt:lpstr>Calibri</vt:lpstr>
      <vt:lpstr>Times New Roman</vt:lpstr>
      <vt:lpstr>黑体</vt:lpstr>
      <vt:lpstr>Verdana</vt:lpstr>
      <vt:lpstr>Wingdings 2</vt:lpstr>
      <vt:lpstr>微软雅黑</vt:lpstr>
      <vt:lpstr>Arial Unicode MS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*****临床试验</dc:title>
  <dc:creator>WeiS</dc:creator>
  <cp:lastModifiedBy>丽</cp:lastModifiedBy>
  <cp:revision>25</cp:revision>
  <dcterms:created xsi:type="dcterms:W3CDTF">2011-02-28T02:36:00Z</dcterms:created>
  <dcterms:modified xsi:type="dcterms:W3CDTF">2024-03-18T03:51:53Z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C86D5EF0EF484BB08458F0B01682562C_12</vt:lpwstr>
  </property>
  <property fmtid="{D5CDD505-2E9C-101B-9397-08002B2CF9AE}" pid="3" name="KSOProductBuildVer">
    <vt:lpwstr>2052-12.1.0.16388</vt:lpwstr>
  </property>
</Properties>
</file>