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8" r:id="rId2"/>
    <p:sldId id="274" r:id="rId3"/>
    <p:sldId id="263" r:id="rId4"/>
    <p:sldId id="260" r:id="rId5"/>
    <p:sldId id="277" r:id="rId6"/>
    <p:sldId id="286" r:id="rId7"/>
    <p:sldId id="287" r:id="rId8"/>
    <p:sldId id="288" r:id="rId9"/>
    <p:sldId id="289" r:id="rId10"/>
    <p:sldId id="280" r:id="rId11"/>
    <p:sldId id="278" r:id="rId12"/>
    <p:sldId id="291" r:id="rId13"/>
    <p:sldId id="292" r:id="rId14"/>
    <p:sldId id="281" r:id="rId15"/>
    <p:sldId id="290" r:id="rId16"/>
    <p:sldId id="279" r:id="rId17"/>
    <p:sldId id="276" r:id="rId18"/>
  </p:sldIdLst>
  <p:sldSz cx="12192000" cy="6858000"/>
  <p:notesSz cx="6858000" cy="9144000"/>
  <p:defaultTextStyle>
    <a:defPPr>
      <a:defRPr lang="zh-CN"/>
    </a:defPPr>
    <a:lvl1pPr algn="l" rtl="0" fontAlgn="base">
      <a:spcBef>
        <a:spcPct val="0"/>
      </a:spcBef>
      <a:spcAft>
        <a:spcPct val="0"/>
      </a:spcAft>
      <a:defRPr kumimoji="1" kern="1200">
        <a:solidFill>
          <a:schemeClr val="tx1"/>
        </a:solidFill>
        <a:latin typeface="等线" charset="0"/>
        <a:ea typeface="宋体" charset="0"/>
        <a:cs typeface="宋体" charset="0"/>
      </a:defRPr>
    </a:lvl1pPr>
    <a:lvl2pPr marL="457200" algn="l" rtl="0" fontAlgn="base">
      <a:spcBef>
        <a:spcPct val="0"/>
      </a:spcBef>
      <a:spcAft>
        <a:spcPct val="0"/>
      </a:spcAft>
      <a:defRPr kumimoji="1" kern="1200">
        <a:solidFill>
          <a:schemeClr val="tx1"/>
        </a:solidFill>
        <a:latin typeface="等线" charset="0"/>
        <a:ea typeface="宋体" charset="0"/>
        <a:cs typeface="宋体" charset="0"/>
      </a:defRPr>
    </a:lvl2pPr>
    <a:lvl3pPr marL="914400" algn="l" rtl="0" fontAlgn="base">
      <a:spcBef>
        <a:spcPct val="0"/>
      </a:spcBef>
      <a:spcAft>
        <a:spcPct val="0"/>
      </a:spcAft>
      <a:defRPr kumimoji="1" kern="1200">
        <a:solidFill>
          <a:schemeClr val="tx1"/>
        </a:solidFill>
        <a:latin typeface="等线" charset="0"/>
        <a:ea typeface="宋体" charset="0"/>
        <a:cs typeface="宋体" charset="0"/>
      </a:defRPr>
    </a:lvl3pPr>
    <a:lvl4pPr marL="1371600" algn="l" rtl="0" fontAlgn="base">
      <a:spcBef>
        <a:spcPct val="0"/>
      </a:spcBef>
      <a:spcAft>
        <a:spcPct val="0"/>
      </a:spcAft>
      <a:defRPr kumimoji="1" kern="1200">
        <a:solidFill>
          <a:schemeClr val="tx1"/>
        </a:solidFill>
        <a:latin typeface="等线" charset="0"/>
        <a:ea typeface="宋体" charset="0"/>
        <a:cs typeface="宋体" charset="0"/>
      </a:defRPr>
    </a:lvl4pPr>
    <a:lvl5pPr marL="1828800" algn="l" rtl="0" fontAlgn="base">
      <a:spcBef>
        <a:spcPct val="0"/>
      </a:spcBef>
      <a:spcAft>
        <a:spcPct val="0"/>
      </a:spcAft>
      <a:defRPr kumimoji="1" kern="1200">
        <a:solidFill>
          <a:schemeClr val="tx1"/>
        </a:solidFill>
        <a:latin typeface="等线" charset="0"/>
        <a:ea typeface="宋体" charset="0"/>
        <a:cs typeface="宋体" charset="0"/>
      </a:defRPr>
    </a:lvl5pPr>
    <a:lvl6pPr marL="2286000" algn="l" defTabSz="457200" rtl="0" eaLnBrk="1" latinLnBrk="0" hangingPunct="1">
      <a:defRPr kumimoji="1" kern="1200">
        <a:solidFill>
          <a:schemeClr val="tx1"/>
        </a:solidFill>
        <a:latin typeface="等线" charset="0"/>
        <a:ea typeface="宋体" charset="0"/>
        <a:cs typeface="宋体" charset="0"/>
      </a:defRPr>
    </a:lvl6pPr>
    <a:lvl7pPr marL="2743200" algn="l" defTabSz="457200" rtl="0" eaLnBrk="1" latinLnBrk="0" hangingPunct="1">
      <a:defRPr kumimoji="1" kern="1200">
        <a:solidFill>
          <a:schemeClr val="tx1"/>
        </a:solidFill>
        <a:latin typeface="等线" charset="0"/>
        <a:ea typeface="宋体" charset="0"/>
        <a:cs typeface="宋体" charset="0"/>
      </a:defRPr>
    </a:lvl7pPr>
    <a:lvl8pPr marL="3200400" algn="l" defTabSz="457200" rtl="0" eaLnBrk="1" latinLnBrk="0" hangingPunct="1">
      <a:defRPr kumimoji="1" kern="1200">
        <a:solidFill>
          <a:schemeClr val="tx1"/>
        </a:solidFill>
        <a:latin typeface="等线" charset="0"/>
        <a:ea typeface="宋体" charset="0"/>
        <a:cs typeface="宋体" charset="0"/>
      </a:defRPr>
    </a:lvl8pPr>
    <a:lvl9pPr marL="3657600" algn="l" defTabSz="457200" rtl="0" eaLnBrk="1" latinLnBrk="0" hangingPunct="1">
      <a:defRPr kumimoji="1" kern="1200">
        <a:solidFill>
          <a:schemeClr val="tx1"/>
        </a:solidFill>
        <a:latin typeface="等线" charset="0"/>
        <a:ea typeface="宋体" charset="0"/>
        <a:cs typeface="宋体" charset="0"/>
      </a:defRPr>
    </a:lvl9pPr>
  </p:defaultTextStyle>
  <p:extLst>
    <p:ext uri="{EFAFB233-063F-42B5-8137-9DF3F51BA10A}">
      <p15:sldGuideLst xmlns:p15="http://schemas.microsoft.com/office/powerpoint/2012/main">
        <p15:guide id="1" orient="horz" pos="213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8DB9"/>
    <a:srgbClr val="92AECF"/>
    <a:srgbClr val="48A2A0"/>
    <a:srgbClr val="6C92C0"/>
    <a:srgbClr val="B0C4DD"/>
    <a:srgbClr val="A4D6D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918" y="25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kumimoji="0"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kumimoji="0" sz="1200">
                <a:latin typeface="+mn-lt"/>
                <a:ea typeface="+mn-ea"/>
                <a:cs typeface="+mn-cs"/>
              </a:defRPr>
            </a:lvl1pPr>
          </a:lstStyle>
          <a:p>
            <a:pPr>
              <a:defRPr/>
            </a:pPr>
            <a:fld id="{9A7AFE10-DA8E-C345-91D2-A3159938E476}" type="datetimeFigureOut">
              <a:rPr lang="zh-CN" altLang="en-US"/>
              <a:pPr>
                <a:defRPr/>
              </a:pPr>
              <a:t>2018/1/2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kumimoji="0"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kumimoji="0" sz="1200">
                <a:latin typeface="+mn-lt"/>
                <a:ea typeface="+mn-ea"/>
                <a:cs typeface="+mn-cs"/>
              </a:defRPr>
            </a:lvl1pPr>
          </a:lstStyle>
          <a:p>
            <a:pPr>
              <a:defRPr/>
            </a:pPr>
            <a:fld id="{89306835-0F3C-1D45-BB32-DDE2B8630329}" type="slidenum">
              <a:rPr lang="zh-CN" altLang="en-US"/>
              <a:pPr>
                <a:defRPr/>
              </a:pPr>
              <a:t>‹#›</a:t>
            </a:fld>
            <a:endParaRPr lang="zh-CN" altLang="en-US"/>
          </a:p>
        </p:txBody>
      </p:sp>
    </p:spTree>
    <p:extLst>
      <p:ext uri="{BB962C8B-B14F-4D97-AF65-F5344CB8AC3E}">
        <p14:creationId xmlns:p14="http://schemas.microsoft.com/office/powerpoint/2010/main" val="6473028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等线" charset="0"/>
      </a:defRPr>
    </a:lvl1pPr>
    <a:lvl2pPr marL="457200" algn="l" rtl="0" fontAlgn="base">
      <a:spcBef>
        <a:spcPct val="30000"/>
      </a:spcBef>
      <a:spcAft>
        <a:spcPct val="0"/>
      </a:spcAft>
      <a:defRPr kumimoji="1" sz="1200" kern="1200">
        <a:solidFill>
          <a:schemeClr val="tx1"/>
        </a:solidFill>
        <a:latin typeface="+mn-lt"/>
        <a:ea typeface="+mn-ea"/>
        <a:cs typeface="等线" charset="0"/>
      </a:defRPr>
    </a:lvl2pPr>
    <a:lvl3pPr marL="914400" algn="l" rtl="0" fontAlgn="base">
      <a:spcBef>
        <a:spcPct val="30000"/>
      </a:spcBef>
      <a:spcAft>
        <a:spcPct val="0"/>
      </a:spcAft>
      <a:defRPr kumimoji="1" sz="1200" kern="1200">
        <a:solidFill>
          <a:schemeClr val="tx1"/>
        </a:solidFill>
        <a:latin typeface="+mn-lt"/>
        <a:ea typeface="+mn-ea"/>
        <a:cs typeface="等线" charset="0"/>
      </a:defRPr>
    </a:lvl3pPr>
    <a:lvl4pPr marL="1371600" algn="l" rtl="0" fontAlgn="base">
      <a:spcBef>
        <a:spcPct val="30000"/>
      </a:spcBef>
      <a:spcAft>
        <a:spcPct val="0"/>
      </a:spcAft>
      <a:defRPr kumimoji="1" sz="1200" kern="1200">
        <a:solidFill>
          <a:schemeClr val="tx1"/>
        </a:solidFill>
        <a:latin typeface="+mn-lt"/>
        <a:ea typeface="+mn-ea"/>
        <a:cs typeface="等线" charset="0"/>
      </a:defRPr>
    </a:lvl4pPr>
    <a:lvl5pPr marL="1828800" algn="l" rtl="0" fontAlgn="base">
      <a:spcBef>
        <a:spcPct val="30000"/>
      </a:spcBef>
      <a:spcAft>
        <a:spcPct val="0"/>
      </a:spcAft>
      <a:defRPr kumimoji="1" sz="1200" kern="1200">
        <a:solidFill>
          <a:schemeClr val="tx1"/>
        </a:solidFill>
        <a:latin typeface="+mn-lt"/>
        <a:ea typeface="+mn-ea"/>
        <a:cs typeface="等线"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3150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1902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t="-6000" b="-6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fontAlgn="base">
        <a:lnSpc>
          <a:spcPct val="90000"/>
        </a:lnSpc>
        <a:spcBef>
          <a:spcPct val="0"/>
        </a:spcBef>
        <a:spcAft>
          <a:spcPct val="0"/>
        </a:spcAft>
        <a:defRPr kumimoji="1" sz="4400" kern="1200">
          <a:solidFill>
            <a:schemeClr val="tx1"/>
          </a:solidFill>
          <a:latin typeface="+mj-lt"/>
          <a:ea typeface="+mj-ea"/>
          <a:cs typeface="等线 Light" charset="0"/>
        </a:defRPr>
      </a:lvl1pPr>
      <a:lvl2pPr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2pPr>
      <a:lvl3pPr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3pPr>
      <a:lvl4pPr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4pPr>
      <a:lvl5pPr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5pPr>
      <a:lvl6pPr marL="457200"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6pPr>
      <a:lvl7pPr marL="914400"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7pPr>
      <a:lvl8pPr marL="1371600"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8pPr>
      <a:lvl9pPr marL="1828800" algn="l" rtl="0" fontAlgn="base">
        <a:lnSpc>
          <a:spcPct val="90000"/>
        </a:lnSpc>
        <a:spcBef>
          <a:spcPct val="0"/>
        </a:spcBef>
        <a:spcAft>
          <a:spcPct val="0"/>
        </a:spcAft>
        <a:defRPr kumimoji="1" sz="4400">
          <a:solidFill>
            <a:schemeClr val="tx1"/>
          </a:solidFill>
          <a:latin typeface="等线 Light" charset="0"/>
          <a:ea typeface="等线 Light" charset="0"/>
          <a:cs typeface="等线 Light" charset="0"/>
        </a:defRPr>
      </a:lvl9pPr>
    </p:titleStyle>
    <p:bodyStyle>
      <a:lvl1pPr marL="228600" indent="-228600" algn="l" rtl="0" fontAlgn="base">
        <a:lnSpc>
          <a:spcPct val="90000"/>
        </a:lnSpc>
        <a:spcBef>
          <a:spcPts val="1000"/>
        </a:spcBef>
        <a:spcAft>
          <a:spcPct val="0"/>
        </a:spcAft>
        <a:buFont typeface="Arial" charset="0"/>
        <a:buChar char="•"/>
        <a:defRPr kumimoji="1" sz="2800" kern="1200">
          <a:solidFill>
            <a:schemeClr val="tx1"/>
          </a:solidFill>
          <a:latin typeface="+mn-lt"/>
          <a:ea typeface="+mn-ea"/>
          <a:cs typeface="等线" charset="0"/>
        </a:defRPr>
      </a:lvl1pPr>
      <a:lvl2pPr marL="685800" indent="-228600" algn="l" rtl="0" fontAlgn="base">
        <a:lnSpc>
          <a:spcPct val="90000"/>
        </a:lnSpc>
        <a:spcBef>
          <a:spcPts val="500"/>
        </a:spcBef>
        <a:spcAft>
          <a:spcPct val="0"/>
        </a:spcAft>
        <a:buFont typeface="Arial" charset="0"/>
        <a:buChar char="•"/>
        <a:defRPr kumimoji="1" sz="2400" kern="1200">
          <a:solidFill>
            <a:schemeClr val="tx1"/>
          </a:solidFill>
          <a:latin typeface="+mn-lt"/>
          <a:ea typeface="+mn-ea"/>
          <a:cs typeface="等线" charset="0"/>
        </a:defRPr>
      </a:lvl2pPr>
      <a:lvl3pPr marL="1143000" indent="-228600" algn="l" rtl="0" fontAlgn="base">
        <a:lnSpc>
          <a:spcPct val="90000"/>
        </a:lnSpc>
        <a:spcBef>
          <a:spcPts val="500"/>
        </a:spcBef>
        <a:spcAft>
          <a:spcPct val="0"/>
        </a:spcAft>
        <a:buFont typeface="Arial" charset="0"/>
        <a:buChar char="•"/>
        <a:defRPr kumimoji="1" sz="2000" kern="1200">
          <a:solidFill>
            <a:schemeClr val="tx1"/>
          </a:solidFill>
          <a:latin typeface="+mn-lt"/>
          <a:ea typeface="+mn-ea"/>
          <a:cs typeface="等线" charset="0"/>
        </a:defRPr>
      </a:lvl3pPr>
      <a:lvl4pPr marL="1600200" indent="-228600" algn="l" rtl="0" fontAlgn="base">
        <a:lnSpc>
          <a:spcPct val="90000"/>
        </a:lnSpc>
        <a:spcBef>
          <a:spcPts val="500"/>
        </a:spcBef>
        <a:spcAft>
          <a:spcPct val="0"/>
        </a:spcAft>
        <a:buFont typeface="Arial" charset="0"/>
        <a:buChar char="•"/>
        <a:defRPr kumimoji="1" kern="1200">
          <a:solidFill>
            <a:schemeClr val="tx1"/>
          </a:solidFill>
          <a:latin typeface="+mn-lt"/>
          <a:ea typeface="+mn-ea"/>
          <a:cs typeface="等线" charset="0"/>
        </a:defRPr>
      </a:lvl4pPr>
      <a:lvl5pPr marL="2057400" indent="-228600" algn="l" rtl="0" fontAlgn="base">
        <a:lnSpc>
          <a:spcPct val="90000"/>
        </a:lnSpc>
        <a:spcBef>
          <a:spcPts val="500"/>
        </a:spcBef>
        <a:spcAft>
          <a:spcPct val="0"/>
        </a:spcAft>
        <a:buFont typeface="Arial" charset="0"/>
        <a:buChar char="•"/>
        <a:defRPr kumimoji="1" kern="1200">
          <a:solidFill>
            <a:schemeClr val="tx1"/>
          </a:solidFill>
          <a:latin typeface="+mn-lt"/>
          <a:ea typeface="+mn-ea"/>
          <a:cs typeface="等线"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11"/>
          <p:cNvSpPr/>
          <p:nvPr/>
        </p:nvSpPr>
        <p:spPr>
          <a:xfrm>
            <a:off x="4695825" y="1096963"/>
            <a:ext cx="7496175" cy="5761037"/>
          </a:xfrm>
          <a:custGeom>
            <a:avLst/>
            <a:gdLst>
              <a:gd name="connsiteX0" fmla="*/ 4052585 w 7495569"/>
              <a:gd name="connsiteY0" fmla="*/ 0 h 5760400"/>
              <a:gd name="connsiteX1" fmla="*/ 7413052 w 7495569"/>
              <a:gd name="connsiteY1" fmla="*/ 1786746 h 5760400"/>
              <a:gd name="connsiteX2" fmla="*/ 7495569 w 7495569"/>
              <a:gd name="connsiteY2" fmla="*/ 1922573 h 5760400"/>
              <a:gd name="connsiteX3" fmla="*/ 7495569 w 7495569"/>
              <a:gd name="connsiteY3" fmla="*/ 5760400 h 5760400"/>
              <a:gd name="connsiteX4" fmla="*/ 381273 w 7495569"/>
              <a:gd name="connsiteY4" fmla="*/ 5760400 h 5760400"/>
              <a:gd name="connsiteX5" fmla="*/ 318473 w 7495569"/>
              <a:gd name="connsiteY5" fmla="*/ 5630034 h 5760400"/>
              <a:gd name="connsiteX6" fmla="*/ 0 w 7495569"/>
              <a:gd name="connsiteY6" fmla="*/ 4052585 h 5760400"/>
              <a:gd name="connsiteX7" fmla="*/ 4052585 w 7495569"/>
              <a:gd name="connsiteY7" fmla="*/ 0 h 576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95569" h="5760400">
                <a:moveTo>
                  <a:pt x="4052585" y="0"/>
                </a:moveTo>
                <a:cubicBezTo>
                  <a:pt x="5451448" y="0"/>
                  <a:pt x="6684773" y="708752"/>
                  <a:pt x="7413052" y="1786746"/>
                </a:cubicBezTo>
                <a:lnTo>
                  <a:pt x="7495569" y="1922573"/>
                </a:lnTo>
                <a:lnTo>
                  <a:pt x="7495569" y="5760400"/>
                </a:lnTo>
                <a:lnTo>
                  <a:pt x="381273" y="5760400"/>
                </a:lnTo>
                <a:lnTo>
                  <a:pt x="318473" y="5630034"/>
                </a:lnTo>
                <a:cubicBezTo>
                  <a:pt x="113401" y="5145190"/>
                  <a:pt x="0" y="4612131"/>
                  <a:pt x="0" y="4052585"/>
                </a:cubicBezTo>
                <a:cubicBezTo>
                  <a:pt x="0" y="1814404"/>
                  <a:pt x="1814404" y="0"/>
                  <a:pt x="4052585" y="0"/>
                </a:cubicBezTo>
                <a:close/>
              </a:path>
            </a:pathLst>
          </a:cu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9" name="任意多边形 8"/>
          <p:cNvSpPr/>
          <p:nvPr/>
        </p:nvSpPr>
        <p:spPr>
          <a:xfrm>
            <a:off x="0" y="0"/>
            <a:ext cx="11830050" cy="6021388"/>
          </a:xfrm>
          <a:custGeom>
            <a:avLst/>
            <a:gdLst>
              <a:gd name="connsiteX0" fmla="*/ 0 w 11829889"/>
              <a:gd name="connsiteY0" fmla="*/ 0 h 6022170"/>
              <a:gd name="connsiteX1" fmla="*/ 11829889 w 11829889"/>
              <a:gd name="connsiteY1" fmla="*/ 0 h 6022170"/>
              <a:gd name="connsiteX2" fmla="*/ 11638999 w 11829889"/>
              <a:gd name="connsiteY2" fmla="*/ 372708 h 6022170"/>
              <a:gd name="connsiteX3" fmla="*/ 2146897 w 11829889"/>
              <a:gd name="connsiteY3" fmla="*/ 6022170 h 6022170"/>
              <a:gd name="connsiteX4" fmla="*/ 502925 w 11829889"/>
              <a:gd name="connsiteY4" fmla="*/ 5897788 h 6022170"/>
              <a:gd name="connsiteX5" fmla="*/ 0 w 11829889"/>
              <a:gd name="connsiteY5" fmla="*/ 5807975 h 602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9889" h="6022170">
                <a:moveTo>
                  <a:pt x="0" y="0"/>
                </a:moveTo>
                <a:lnTo>
                  <a:pt x="11829889" y="0"/>
                </a:lnTo>
                <a:lnTo>
                  <a:pt x="11638999" y="372708"/>
                </a:lnTo>
                <a:cubicBezTo>
                  <a:pt x="9810981" y="3737782"/>
                  <a:pt x="6245713" y="6022170"/>
                  <a:pt x="2146897" y="6022170"/>
                </a:cubicBezTo>
                <a:cubicBezTo>
                  <a:pt x="1587968" y="6022170"/>
                  <a:pt x="1038959" y="5979692"/>
                  <a:pt x="502925" y="5897788"/>
                </a:cubicBezTo>
                <a:lnTo>
                  <a:pt x="0" y="5807975"/>
                </a:lnTo>
                <a:close/>
              </a:path>
            </a:pathLst>
          </a:cu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3075" name="文本框 12"/>
          <p:cNvSpPr txBox="1">
            <a:spLocks noChangeArrowheads="1"/>
          </p:cNvSpPr>
          <p:nvPr/>
        </p:nvSpPr>
        <p:spPr bwMode="auto">
          <a:xfrm>
            <a:off x="287338" y="2824163"/>
            <a:ext cx="11653837"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pPr algn="ctr"/>
            <a:r>
              <a:rPr kumimoji="0" lang="zh-CN" altLang="en-US" sz="6000" dirty="0">
                <a:solidFill>
                  <a:srgbClr val="FFFFFF"/>
                </a:solidFill>
                <a:latin typeface="Hiragino Sans GB W3" charset="0"/>
                <a:ea typeface="Hiragino Sans GB W3" charset="0"/>
                <a:cs typeface="Hiragino Sans GB W3" charset="0"/>
              </a:rPr>
              <a:t>座位管理系统使用培训</a:t>
            </a:r>
          </a:p>
        </p:txBody>
      </p:sp>
      <p:sp>
        <p:nvSpPr>
          <p:cNvPr id="3076" name="矩形 13"/>
          <p:cNvSpPr>
            <a:spLocks noChangeArrowheads="1"/>
          </p:cNvSpPr>
          <p:nvPr/>
        </p:nvSpPr>
        <p:spPr bwMode="auto">
          <a:xfrm>
            <a:off x="1797050" y="4348163"/>
            <a:ext cx="18573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kumimoji="0" lang="zh-CN" altLang="en-US">
              <a:solidFill>
                <a:schemeClr val="bg1"/>
              </a:solidFill>
              <a:ea typeface="等线" charset="0"/>
              <a:cs typeface="等线"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6075" y="2057400"/>
            <a:ext cx="2452688" cy="2454275"/>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a:off x="3276600" y="3717925"/>
            <a:ext cx="792163" cy="79375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MH_Others_1"/>
          <p:cNvSpPr txBox="1"/>
          <p:nvPr>
            <p:custDataLst>
              <p:tags r:id="rId1"/>
            </p:custDataLst>
          </p:nvPr>
        </p:nvSpPr>
        <p:spPr>
          <a:xfrm>
            <a:off x="865188" y="2860675"/>
            <a:ext cx="3954462" cy="847725"/>
          </a:xfrm>
          <a:prstGeom prst="rect">
            <a:avLst/>
          </a:prstGeom>
          <a:noFill/>
        </p:spPr>
        <p:txBody>
          <a:bodyPr/>
          <a:lstStyle/>
          <a:p>
            <a:pPr algn="ctr" fontAlgn="auto">
              <a:spcBef>
                <a:spcPts val="0"/>
              </a:spcBef>
              <a:spcAft>
                <a:spcPts val="0"/>
              </a:spcAft>
              <a:defRPr/>
            </a:pPr>
            <a:r>
              <a:rPr kumimoji="0" lang="en-US"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PART 3</a:t>
            </a:r>
            <a:endParaRPr kumimoji="0" lang="zh-CN" altLang="en-US" sz="4400" dirty="0">
              <a:solidFill>
                <a:schemeClr val="bg1"/>
              </a:solidFill>
              <a:effectLst>
                <a:outerShdw blurRad="38100" dist="38100" dir="2700000" algn="tl">
                  <a:srgbClr val="000000">
                    <a:alpha val="43137"/>
                  </a:srgbClr>
                </a:outerShdw>
              </a:effectLst>
              <a:latin typeface="+mj-lt"/>
              <a:ea typeface="+mn-ea"/>
              <a:cs typeface="Arial" pitchFamily="34" charset="0"/>
            </a:endParaRPr>
          </a:p>
        </p:txBody>
      </p:sp>
      <p:sp>
        <p:nvSpPr>
          <p:cNvPr id="9220" name="矩形 1"/>
          <p:cNvSpPr>
            <a:spLocks noChangeArrowheads="1"/>
          </p:cNvSpPr>
          <p:nvPr/>
        </p:nvSpPr>
        <p:spPr bwMode="auto">
          <a:xfrm>
            <a:off x="5404208" y="2950076"/>
            <a:ext cx="347503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0" lang="zh-CN" altLang="en-US" sz="3600" dirty="0">
                <a:latin typeface="Hiragino Sans GB W3" charset="0"/>
                <a:ea typeface="Hiragino Sans GB W3" charset="0"/>
                <a:cs typeface="Hiragino Sans GB W3" charset="0"/>
              </a:rPr>
              <a:t>暂离保留</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0243" name="矩形 4"/>
          <p:cNvSpPr>
            <a:spLocks noChangeArrowheads="1"/>
          </p:cNvSpPr>
          <p:nvPr/>
        </p:nvSpPr>
        <p:spPr bwMode="auto">
          <a:xfrm>
            <a:off x="1376363" y="11430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暂离保留</a:t>
            </a:r>
          </a:p>
        </p:txBody>
      </p:sp>
      <p:grpSp>
        <p:nvGrpSpPr>
          <p:cNvPr id="10244" name="组 3"/>
          <p:cNvGrpSpPr>
            <a:grpSpLocks/>
          </p:cNvGrpSpPr>
          <p:nvPr/>
        </p:nvGrpSpPr>
        <p:grpSpPr bwMode="auto">
          <a:xfrm>
            <a:off x="1586309" y="1273175"/>
            <a:ext cx="2500312" cy="5116513"/>
            <a:chOff x="813646" y="1272613"/>
            <a:chExt cx="2501413" cy="5117103"/>
          </a:xfrm>
        </p:grpSpPr>
        <p:grpSp>
          <p:nvGrpSpPr>
            <p:cNvPr id="10251" name="组 6"/>
            <p:cNvGrpSpPr>
              <a:grpSpLocks/>
            </p:cNvGrpSpPr>
            <p:nvPr/>
          </p:nvGrpSpPr>
          <p:grpSpPr bwMode="auto">
            <a:xfrm>
              <a:off x="813646" y="1272613"/>
              <a:ext cx="2501413" cy="5117103"/>
              <a:chOff x="2363546" y="820614"/>
              <a:chExt cx="2501413" cy="5117103"/>
            </a:xfrm>
          </p:grpSpPr>
          <p:pic>
            <p:nvPicPr>
              <p:cNvPr id="8"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10254" name="图片 8"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0252" name="图片 1" descr="WechatIMG.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3634" y="1829518"/>
              <a:ext cx="2315321" cy="4021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4" name="矩形 13"/>
          <p:cNvSpPr/>
          <p:nvPr/>
        </p:nvSpPr>
        <p:spPr>
          <a:xfrm>
            <a:off x="5348674" y="1651110"/>
            <a:ext cx="6171008" cy="4221669"/>
          </a:xfrm>
          <a:prstGeom prst="rect">
            <a:avLst/>
          </a:prstGeom>
        </p:spPr>
        <p:txBody>
          <a:bodyPr wrap="square">
            <a:spAutoFit/>
          </a:bodyPr>
          <a:lstStyle/>
          <a:p>
            <a:pPr algn="just" defTabSz="266700" fontAlgn="auto" hangingPunct="0">
              <a:lnSpc>
                <a:spcPct val="15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dirty="0">
                <a:latin typeface="Adobe 宋体 Std L"/>
                <a:ea typeface="Adobe 宋体 Std L"/>
                <a:cs typeface="Adobe 宋体 Std L"/>
              </a:rPr>
              <a:t>    </a:t>
            </a:r>
            <a:r>
              <a:rPr lang="zh-CN" altLang="en-US" sz="2000" dirty="0">
                <a:latin typeface="Adobe 宋体 Std L"/>
                <a:ea typeface="Adobe 宋体 Std L"/>
                <a:cs typeface="Adobe 宋体 Std L"/>
              </a:rPr>
              <a:t>当学生需要</a:t>
            </a:r>
            <a:r>
              <a:rPr lang="zh-CN" altLang="en-US" sz="2000" dirty="0">
                <a:solidFill>
                  <a:srgbClr val="FF0000"/>
                </a:solidFill>
                <a:latin typeface="Adobe 宋体 Std L"/>
                <a:ea typeface="Adobe 宋体 Std L"/>
                <a:cs typeface="Adobe 宋体 Std L"/>
              </a:rPr>
              <a:t>临时离开</a:t>
            </a:r>
            <a:r>
              <a:rPr lang="zh-CN" altLang="en-US" sz="2000" dirty="0">
                <a:latin typeface="Adobe 宋体 Std L"/>
                <a:ea typeface="Adobe 宋体 Std L"/>
                <a:cs typeface="Adobe 宋体 Std L"/>
              </a:rPr>
              <a:t>座位，防止被老师及同学误以为为占座，我们提供了座位锁定功能</a:t>
            </a:r>
            <a:r>
              <a:rPr lang="en-US" altLang="zh-CN" sz="2000" dirty="0">
                <a:latin typeface="Adobe 宋体 Std L"/>
                <a:ea typeface="Adobe 宋体 Std L"/>
                <a:cs typeface="Adobe 宋体 Std L"/>
              </a:rPr>
              <a:t>——</a:t>
            </a:r>
            <a:r>
              <a:rPr lang="zh-CN" altLang="en-US" sz="2000" dirty="0">
                <a:solidFill>
                  <a:srgbClr val="FF0000"/>
                </a:solidFill>
                <a:latin typeface="Adobe 宋体 Std L"/>
                <a:ea typeface="Adobe 宋体 Std L"/>
                <a:cs typeface="Adobe 宋体 Std L"/>
              </a:rPr>
              <a:t>暂离保留</a:t>
            </a:r>
            <a:r>
              <a:rPr lang="zh-CN" altLang="en-US" sz="2000" dirty="0">
                <a:latin typeface="Adobe 宋体 Std L"/>
                <a:ea typeface="Adobe 宋体 Std L"/>
                <a:cs typeface="Adobe 宋体 Std L"/>
              </a:rPr>
              <a:t>。</a:t>
            </a:r>
            <a:r>
              <a:rPr lang="zh-CN" altLang="zh-CN" sz="2000" dirty="0">
                <a:latin typeface="Adobe 宋体 Std L"/>
                <a:ea typeface="Adobe 宋体 Std L"/>
                <a:cs typeface="Adobe 宋体 Std L"/>
                <a:sym typeface="FZXiYuan-M01S"/>
              </a:rPr>
              <a:t>暂离保留</a:t>
            </a:r>
            <a:r>
              <a:rPr lang="zh-CN" altLang="en-US" sz="2000" dirty="0">
                <a:latin typeface="Adobe 宋体 Std L"/>
                <a:ea typeface="Adobe 宋体 Std L"/>
                <a:cs typeface="Adobe 宋体 Std L"/>
                <a:sym typeface="FZXiYuan-M01S"/>
              </a:rPr>
              <a:t>分为</a:t>
            </a:r>
            <a:r>
              <a:rPr lang="en-US" altLang="zh-CN" sz="2000" dirty="0">
                <a:latin typeface="Adobe 宋体 Std L"/>
                <a:ea typeface="Adobe 宋体 Std L"/>
                <a:cs typeface="Adobe 宋体 Std L"/>
                <a:sym typeface="FZXiYuan-M01S"/>
              </a:rPr>
              <a:t>2</a:t>
            </a:r>
            <a:r>
              <a:rPr lang="zh-CN" altLang="en-US" sz="2000" dirty="0">
                <a:latin typeface="Adobe 宋体 Std L"/>
                <a:ea typeface="Adobe 宋体 Std L"/>
                <a:cs typeface="Adobe 宋体 Std L"/>
                <a:sym typeface="FZXiYuan-M01S"/>
              </a:rPr>
              <a:t>种：暂时离开（</a:t>
            </a:r>
            <a:r>
              <a:rPr lang="en-US" altLang="zh-CN" sz="2000" dirty="0">
                <a:latin typeface="Adobe 宋体 Std L"/>
                <a:ea typeface="Adobe 宋体 Std L"/>
                <a:cs typeface="Adobe 宋体 Std L"/>
                <a:sym typeface="FZXiYuan-M01S"/>
              </a:rPr>
              <a:t>30</a:t>
            </a:r>
            <a:r>
              <a:rPr lang="zh-CN" altLang="en-US" sz="2000" dirty="0">
                <a:latin typeface="Adobe 宋体 Std L"/>
                <a:ea typeface="Adobe 宋体 Std L"/>
                <a:cs typeface="Adobe 宋体 Std L"/>
                <a:sym typeface="FZXiYuan-M01S"/>
              </a:rPr>
              <a:t>分钟）、午餐（</a:t>
            </a:r>
            <a:r>
              <a:rPr lang="en-US" altLang="zh-CN" sz="2000" dirty="0">
                <a:latin typeface="Adobe 宋体 Std L"/>
                <a:ea typeface="Adobe 宋体 Std L"/>
                <a:cs typeface="Adobe 宋体 Std L"/>
                <a:sym typeface="FZXiYuan-M01S"/>
              </a:rPr>
              <a:t>60</a:t>
            </a:r>
            <a:r>
              <a:rPr lang="zh-CN" altLang="en-US" sz="2000" dirty="0">
                <a:latin typeface="Adobe 宋体 Std L"/>
                <a:ea typeface="Adobe 宋体 Std L"/>
                <a:cs typeface="Adobe 宋体 Std L"/>
                <a:sym typeface="FZXiYuan-M01S"/>
              </a:rPr>
              <a:t>分钟）、晚餐（</a:t>
            </a:r>
            <a:r>
              <a:rPr lang="en-US" altLang="zh-CN" sz="2000" dirty="0">
                <a:latin typeface="Adobe 宋体 Std L"/>
                <a:ea typeface="Adobe 宋体 Std L"/>
                <a:cs typeface="Adobe 宋体 Std L"/>
                <a:sym typeface="FZXiYuan-M01S"/>
              </a:rPr>
              <a:t>60</a:t>
            </a:r>
            <a:r>
              <a:rPr lang="zh-CN" altLang="en-US" sz="2000" dirty="0">
                <a:latin typeface="Adobe 宋体 Std L"/>
                <a:ea typeface="Adobe 宋体 Std L"/>
                <a:cs typeface="Adobe 宋体 Std L"/>
                <a:sym typeface="FZXiYuan-M01S"/>
              </a:rPr>
              <a:t>分钟），用餐状态只在特定时间段可选（</a:t>
            </a:r>
            <a:r>
              <a:rPr lang="en-US" altLang="zh-CN" sz="2000" dirty="0">
                <a:latin typeface="Adobe 宋体 Std L"/>
                <a:ea typeface="Adobe 宋体 Std L"/>
                <a:cs typeface="Adobe 宋体 Std L"/>
                <a:sym typeface="FZXiYuan-M01S"/>
              </a:rPr>
              <a:t>11:00-13:00</a:t>
            </a:r>
            <a:r>
              <a:rPr lang="zh-CN" altLang="en-US" sz="2000" dirty="0">
                <a:latin typeface="Adobe 宋体 Std L"/>
                <a:ea typeface="Adobe 宋体 Std L"/>
                <a:cs typeface="Adobe 宋体 Std L"/>
                <a:sym typeface="FZXiYuan-M01S"/>
              </a:rPr>
              <a:t>，</a:t>
            </a:r>
            <a:r>
              <a:rPr lang="en-US" altLang="zh-CN" sz="2000" dirty="0">
                <a:latin typeface="Adobe 宋体 Std L"/>
                <a:ea typeface="Adobe 宋体 Std L"/>
                <a:cs typeface="Adobe 宋体 Std L"/>
                <a:sym typeface="FZXiYuan-M01S"/>
              </a:rPr>
              <a:t>17:00-19:00</a:t>
            </a:r>
            <a:r>
              <a:rPr lang="zh-CN" altLang="en-US" sz="2000" dirty="0">
                <a:latin typeface="Adobe 宋体 Std L"/>
                <a:ea typeface="Adobe 宋体 Std L"/>
                <a:cs typeface="Adobe 宋体 Std L"/>
                <a:sym typeface="FZXiYuan-M01S"/>
              </a:rPr>
              <a:t>）。</a:t>
            </a:r>
            <a:r>
              <a:rPr lang="zh-CN" altLang="zh-CN" sz="2000" dirty="0">
                <a:latin typeface="Adobe 宋体 Std L"/>
                <a:ea typeface="Adobe 宋体 Std L"/>
                <a:cs typeface="Adobe 宋体 Std L"/>
                <a:sym typeface="FZXiYuan-M01S"/>
              </a:rPr>
              <a:t>每天最多使用</a:t>
            </a:r>
            <a:r>
              <a:rPr lang="en-US" altLang="zh-CN" sz="2000" dirty="0">
                <a:latin typeface="Adobe 宋体 Std L"/>
                <a:ea typeface="Adobe 宋体 Std L"/>
                <a:cs typeface="Adobe 宋体 Std L"/>
                <a:sym typeface="FZXiYuan-M01S"/>
              </a:rPr>
              <a:t>5</a:t>
            </a:r>
            <a:r>
              <a:rPr lang="zh-CN" altLang="zh-CN" sz="2000" dirty="0">
                <a:latin typeface="Adobe 宋体 Std L"/>
                <a:ea typeface="Adobe 宋体 Std L"/>
                <a:cs typeface="Adobe 宋体 Std L"/>
                <a:sym typeface="FZXiYuan-M01S"/>
              </a:rPr>
              <a:t>次，每</a:t>
            </a:r>
            <a:r>
              <a:rPr lang="en-US" altLang="zh-CN" sz="2000" dirty="0">
                <a:latin typeface="Adobe 宋体 Std L"/>
                <a:ea typeface="Adobe 宋体 Std L"/>
                <a:cs typeface="Adobe 宋体 Std L"/>
                <a:sym typeface="FZXiYuan-M01S"/>
              </a:rPr>
              <a:t>2</a:t>
            </a:r>
            <a:r>
              <a:rPr lang="zh-CN" altLang="zh-CN" sz="2000" dirty="0">
                <a:latin typeface="Adobe 宋体 Std L"/>
                <a:ea typeface="Adobe 宋体 Std L"/>
                <a:cs typeface="Adobe 宋体 Std L"/>
                <a:sym typeface="FZXiYuan-M01S"/>
              </a:rPr>
              <a:t>小时内座位最多可保留</a:t>
            </a:r>
            <a:r>
              <a:rPr lang="en-US" altLang="zh-CN" sz="2000" dirty="0">
                <a:latin typeface="Adobe 宋体 Std L"/>
                <a:ea typeface="Adobe 宋体 Std L"/>
                <a:cs typeface="Adobe 宋体 Std L"/>
                <a:sym typeface="FZXiYuan-M01S"/>
              </a:rPr>
              <a:t>3</a:t>
            </a:r>
            <a:r>
              <a:rPr lang="zh-CN" altLang="zh-CN" sz="2000" dirty="0">
                <a:latin typeface="Adobe 宋体 Std L"/>
                <a:ea typeface="Adobe 宋体 Std L"/>
                <a:cs typeface="Adobe 宋体 Std L"/>
                <a:sym typeface="FZXiYuan-M01S"/>
              </a:rPr>
              <a:t>次。保留中座位不会被任何人释放，保留时间结束系统自动默认回座状态</a:t>
            </a:r>
            <a:r>
              <a:rPr lang="zh-CN" altLang="en-US" sz="2000" dirty="0">
                <a:latin typeface="Adobe 宋体 Std L"/>
                <a:ea typeface="Adobe 宋体 Std L"/>
                <a:cs typeface="Adobe 宋体 Std L"/>
                <a:sym typeface="FZXiYuan-M01S"/>
              </a:rPr>
              <a:t>也可提前解除保留</a:t>
            </a:r>
            <a:r>
              <a:rPr lang="zh-CN" altLang="zh-CN" sz="2000" dirty="0">
                <a:latin typeface="Adobe 宋体 Std L"/>
                <a:ea typeface="Adobe 宋体 Std L"/>
                <a:cs typeface="Adobe 宋体 Std L"/>
                <a:sym typeface="FZXiYuan-M01S"/>
              </a:rPr>
              <a:t>（保留时长可以在系统内查看）。 </a:t>
            </a:r>
            <a:endParaRPr lang="en-US" altLang="zh-CN" sz="2000" dirty="0">
              <a:latin typeface="Adobe 宋体 Std L"/>
              <a:ea typeface="Adobe 宋体 Std L"/>
              <a:cs typeface="Adobe 宋体 Std L"/>
              <a:sym typeface="FZXiYuan-M01S"/>
            </a:endParaRPr>
          </a:p>
          <a:p>
            <a:pPr algn="just" defTabSz="266700" fontAlgn="auto" hangingPunct="0">
              <a:lnSpc>
                <a:spcPct val="15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zh-CN" altLang="en-US" sz="2000" dirty="0">
                <a:latin typeface="Adobe 宋体 Std L"/>
                <a:ea typeface="Adobe 宋体 Std L"/>
                <a:cs typeface="Adobe 宋体 Std L"/>
              </a:rPr>
              <a:t>操作方式：进入公众号后，点击</a:t>
            </a:r>
            <a:r>
              <a:rPr lang="zh-CN" altLang="en-US" sz="2000" dirty="0">
                <a:solidFill>
                  <a:srgbClr val="FF0000"/>
                </a:solidFill>
                <a:latin typeface="Adobe 宋体 Std L"/>
                <a:ea typeface="Adobe 宋体 Std L"/>
                <a:cs typeface="Adobe 宋体 Std L"/>
              </a:rPr>
              <a:t>我－座位系统－暂离</a:t>
            </a:r>
            <a:endParaRPr lang="en-US" altLang="zh-CN" sz="2000" dirty="0">
              <a:solidFill>
                <a:srgbClr val="FF0000"/>
              </a:solidFill>
              <a:latin typeface="Adobe 宋体 Std L"/>
              <a:ea typeface="Adobe 宋体 Std L"/>
              <a:cs typeface="Adobe 宋体 Std L"/>
            </a:endParaRPr>
          </a:p>
        </p:txBody>
      </p:sp>
      <p:pic>
        <p:nvPicPr>
          <p:cNvPr id="2" name="图片 1" descr="WechatIMG16.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79877" y="1834700"/>
            <a:ext cx="2303913" cy="3986103"/>
          </a:xfrm>
          <a:prstGeom prst="rect">
            <a:avLst/>
          </a:prstGeom>
        </p:spPr>
      </p:pic>
      <p:sp>
        <p:nvSpPr>
          <p:cNvPr id="12" name="文本框 11"/>
          <p:cNvSpPr txBox="1"/>
          <p:nvPr/>
        </p:nvSpPr>
        <p:spPr>
          <a:xfrm>
            <a:off x="1777999" y="4211052"/>
            <a:ext cx="494631" cy="329227"/>
          </a:xfrm>
          <a:prstGeom prst="rect">
            <a:avLst/>
          </a:prstGeom>
          <a:noFill/>
          <a:ln>
            <a:solidFill>
              <a:srgbClr val="FF0000"/>
            </a:solidFill>
          </a:ln>
        </p:spPr>
        <p:txBody>
          <a:bodyPr wrap="square" rtlCol="0">
            <a:spAutoFit/>
          </a:bodyPr>
          <a:lstStyle/>
          <a:p>
            <a:endParaRPr kumimoji="1"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6075" y="2057400"/>
            <a:ext cx="2452688" cy="2454275"/>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a:off x="3276600" y="3717925"/>
            <a:ext cx="792163" cy="79375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MH_Others_1"/>
          <p:cNvSpPr txBox="1"/>
          <p:nvPr>
            <p:custDataLst>
              <p:tags r:id="rId1"/>
            </p:custDataLst>
          </p:nvPr>
        </p:nvSpPr>
        <p:spPr>
          <a:xfrm>
            <a:off x="865188" y="2860675"/>
            <a:ext cx="3954462" cy="847725"/>
          </a:xfrm>
          <a:prstGeom prst="rect">
            <a:avLst/>
          </a:prstGeom>
          <a:noFill/>
        </p:spPr>
        <p:txBody>
          <a:bodyPr/>
          <a:lstStyle/>
          <a:p>
            <a:pPr algn="ctr" fontAlgn="auto">
              <a:spcBef>
                <a:spcPts val="0"/>
              </a:spcBef>
              <a:spcAft>
                <a:spcPts val="0"/>
              </a:spcAft>
              <a:defRPr/>
            </a:pPr>
            <a:r>
              <a:rPr kumimoji="0" lang="en-US"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PART </a:t>
            </a:r>
            <a:r>
              <a:rPr kumimoji="0" lang="zh-CN"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4</a:t>
            </a:r>
            <a:endParaRPr kumimoji="0" lang="zh-CN" altLang="en-US" sz="4400" dirty="0">
              <a:solidFill>
                <a:schemeClr val="bg1"/>
              </a:solidFill>
              <a:effectLst>
                <a:outerShdw blurRad="38100" dist="38100" dir="2700000" algn="tl">
                  <a:srgbClr val="000000">
                    <a:alpha val="43137"/>
                  </a:srgbClr>
                </a:outerShdw>
              </a:effectLst>
              <a:latin typeface="+mj-lt"/>
              <a:ea typeface="+mn-ea"/>
              <a:cs typeface="Arial" pitchFamily="34" charset="0"/>
            </a:endParaRPr>
          </a:p>
        </p:txBody>
      </p:sp>
      <p:sp>
        <p:nvSpPr>
          <p:cNvPr id="9220" name="矩形 1"/>
          <p:cNvSpPr>
            <a:spLocks noChangeArrowheads="1"/>
          </p:cNvSpPr>
          <p:nvPr/>
        </p:nvSpPr>
        <p:spPr bwMode="auto">
          <a:xfrm>
            <a:off x="5404208" y="2950076"/>
            <a:ext cx="347503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0" lang="zh-CN" altLang="en-US" sz="3600" dirty="0">
                <a:latin typeface="Hiragino Sans GB W3" charset="0"/>
                <a:ea typeface="Hiragino Sans GB W3" charset="0"/>
                <a:cs typeface="Hiragino Sans GB W3" charset="0"/>
              </a:rPr>
              <a:t>离馆退座</a:t>
            </a:r>
          </a:p>
        </p:txBody>
      </p:sp>
    </p:spTree>
    <p:extLst>
      <p:ext uri="{BB962C8B-B14F-4D97-AF65-F5344CB8AC3E}">
        <p14:creationId xmlns:p14="http://schemas.microsoft.com/office/powerpoint/2010/main" val="920593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0243" name="矩形 4"/>
          <p:cNvSpPr>
            <a:spLocks noChangeArrowheads="1"/>
          </p:cNvSpPr>
          <p:nvPr/>
        </p:nvSpPr>
        <p:spPr bwMode="auto">
          <a:xfrm>
            <a:off x="1376363" y="11430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离馆退座</a:t>
            </a:r>
          </a:p>
        </p:txBody>
      </p:sp>
      <p:grpSp>
        <p:nvGrpSpPr>
          <p:cNvPr id="10244" name="组 3"/>
          <p:cNvGrpSpPr>
            <a:grpSpLocks/>
          </p:cNvGrpSpPr>
          <p:nvPr/>
        </p:nvGrpSpPr>
        <p:grpSpPr bwMode="auto">
          <a:xfrm>
            <a:off x="1586309" y="1273175"/>
            <a:ext cx="2500312" cy="5116513"/>
            <a:chOff x="813646" y="1272613"/>
            <a:chExt cx="2501413" cy="5117103"/>
          </a:xfrm>
        </p:grpSpPr>
        <p:grpSp>
          <p:nvGrpSpPr>
            <p:cNvPr id="10251" name="组 6"/>
            <p:cNvGrpSpPr>
              <a:grpSpLocks/>
            </p:cNvGrpSpPr>
            <p:nvPr/>
          </p:nvGrpSpPr>
          <p:grpSpPr bwMode="auto">
            <a:xfrm>
              <a:off x="813646" y="1272613"/>
              <a:ext cx="2501413" cy="5117103"/>
              <a:chOff x="2363546" y="820614"/>
              <a:chExt cx="2501413" cy="5117103"/>
            </a:xfrm>
          </p:grpSpPr>
          <p:pic>
            <p:nvPicPr>
              <p:cNvPr id="8"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10254" name="图片 8"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0252" name="图片 1" descr="WechatIMG.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3634" y="1829518"/>
              <a:ext cx="2315321" cy="4021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4" name="矩形 13"/>
          <p:cNvSpPr/>
          <p:nvPr/>
        </p:nvSpPr>
        <p:spPr>
          <a:xfrm>
            <a:off x="5103739" y="2813193"/>
            <a:ext cx="5408384" cy="1696747"/>
          </a:xfrm>
          <a:prstGeom prst="rect">
            <a:avLst/>
          </a:prstGeom>
        </p:spPr>
        <p:txBody>
          <a:bodyPr wrap="square">
            <a:spAutoFit/>
          </a:bodyPr>
          <a:lstStyle/>
          <a:p>
            <a:pPr algn="just" defTabSz="266700" fontAlgn="auto" hangingPunct="0">
              <a:lnSpc>
                <a:spcPct val="15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400" dirty="0">
                <a:latin typeface="Adobe 宋体 Std L"/>
                <a:ea typeface="Adobe 宋体 Std L"/>
                <a:cs typeface="Adobe 宋体 Std L"/>
              </a:rPr>
              <a:t>     </a:t>
            </a:r>
            <a:r>
              <a:rPr lang="zh-CN" altLang="en-US" sz="2400" dirty="0">
                <a:latin typeface="Adobe 宋体 Std L"/>
                <a:ea typeface="Adobe 宋体 Std L"/>
                <a:cs typeface="Adobe 宋体 Std L"/>
              </a:rPr>
              <a:t>读者在学习结束后，点击座位系统－退座，座位即被释放，可重新被选</a:t>
            </a:r>
            <a:endParaRPr lang="en-US" altLang="zh-CN" sz="2400" dirty="0">
              <a:latin typeface="Adobe 宋体 Std L"/>
              <a:ea typeface="Adobe 宋体 Std L"/>
              <a:cs typeface="Adobe 宋体 Std L"/>
            </a:endParaRPr>
          </a:p>
          <a:p>
            <a:pPr algn="just" defTabSz="266700" fontAlgn="auto" hangingPunct="0">
              <a:lnSpc>
                <a:spcPct val="15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400" dirty="0">
                <a:solidFill>
                  <a:srgbClr val="FF0000"/>
                </a:solidFill>
                <a:latin typeface="Adobe 宋体 Std L"/>
                <a:ea typeface="Adobe 宋体 Std L"/>
                <a:cs typeface="Adobe 宋体 Std L"/>
              </a:rPr>
              <a:t>     </a:t>
            </a:r>
            <a:r>
              <a:rPr lang="zh-CN" altLang="en-US" sz="2400" dirty="0">
                <a:solidFill>
                  <a:srgbClr val="FF0000"/>
                </a:solidFill>
                <a:latin typeface="Adobe 宋体 Std L"/>
                <a:ea typeface="Adobe 宋体 Std L"/>
                <a:cs typeface="Adobe 宋体 Std L"/>
              </a:rPr>
              <a:t>退座后学生可获得学习时长与积分</a:t>
            </a:r>
            <a:endParaRPr lang="en-US" altLang="zh-CN" sz="2400" dirty="0">
              <a:solidFill>
                <a:srgbClr val="FF0000"/>
              </a:solidFill>
              <a:latin typeface="Adobe 宋体 Std L"/>
              <a:ea typeface="Adobe 宋体 Std L"/>
              <a:cs typeface="Adobe 宋体 Std L"/>
            </a:endParaRPr>
          </a:p>
        </p:txBody>
      </p:sp>
      <p:pic>
        <p:nvPicPr>
          <p:cNvPr id="2" name="图片 1" descr="WechatIMG16.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79877" y="1834700"/>
            <a:ext cx="2303913" cy="3986103"/>
          </a:xfrm>
          <a:prstGeom prst="rect">
            <a:avLst/>
          </a:prstGeom>
        </p:spPr>
      </p:pic>
      <p:sp>
        <p:nvSpPr>
          <p:cNvPr id="12" name="文本框 11"/>
          <p:cNvSpPr txBox="1"/>
          <p:nvPr/>
        </p:nvSpPr>
        <p:spPr>
          <a:xfrm>
            <a:off x="3301999" y="3943683"/>
            <a:ext cx="601580" cy="481264"/>
          </a:xfrm>
          <a:prstGeom prst="rect">
            <a:avLst/>
          </a:prstGeom>
          <a:noFill/>
          <a:ln>
            <a:solidFill>
              <a:srgbClr val="FF0000"/>
            </a:solidFill>
          </a:ln>
        </p:spPr>
        <p:txBody>
          <a:bodyPr wrap="square" rtlCol="0">
            <a:spAutoFit/>
          </a:bodyPr>
          <a:lstStyle/>
          <a:p>
            <a:endParaRPr kumimoji="1" lang="zh-CN" altLang="en-US" dirty="0"/>
          </a:p>
        </p:txBody>
      </p:sp>
    </p:spTree>
    <p:extLst>
      <p:ext uri="{BB962C8B-B14F-4D97-AF65-F5344CB8AC3E}">
        <p14:creationId xmlns:p14="http://schemas.microsoft.com/office/powerpoint/2010/main" val="158722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6075" y="2057400"/>
            <a:ext cx="2452688" cy="2454275"/>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a:off x="3276600" y="3717925"/>
            <a:ext cx="792163" cy="79375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MH_Others_1"/>
          <p:cNvSpPr txBox="1"/>
          <p:nvPr>
            <p:custDataLst>
              <p:tags r:id="rId1"/>
            </p:custDataLst>
          </p:nvPr>
        </p:nvSpPr>
        <p:spPr>
          <a:xfrm>
            <a:off x="865188" y="2860675"/>
            <a:ext cx="3954462" cy="847725"/>
          </a:xfrm>
          <a:prstGeom prst="rect">
            <a:avLst/>
          </a:prstGeom>
          <a:noFill/>
        </p:spPr>
        <p:txBody>
          <a:bodyPr/>
          <a:lstStyle/>
          <a:p>
            <a:pPr algn="ctr" fontAlgn="auto">
              <a:spcBef>
                <a:spcPts val="0"/>
              </a:spcBef>
              <a:spcAft>
                <a:spcPts val="0"/>
              </a:spcAft>
              <a:defRPr/>
            </a:pPr>
            <a:r>
              <a:rPr kumimoji="0" lang="en-US"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PART </a:t>
            </a:r>
            <a:r>
              <a:rPr kumimoji="0" lang="zh-CN"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5</a:t>
            </a:r>
            <a:endParaRPr kumimoji="0" lang="zh-CN" altLang="en-US" sz="4400" dirty="0">
              <a:solidFill>
                <a:schemeClr val="bg1"/>
              </a:solidFill>
              <a:effectLst>
                <a:outerShdw blurRad="38100" dist="38100" dir="2700000" algn="tl">
                  <a:srgbClr val="000000">
                    <a:alpha val="43137"/>
                  </a:srgbClr>
                </a:outerShdw>
              </a:effectLst>
              <a:latin typeface="+mj-lt"/>
              <a:ea typeface="+mn-ea"/>
              <a:cs typeface="Arial" pitchFamily="34" charset="0"/>
            </a:endParaRPr>
          </a:p>
        </p:txBody>
      </p:sp>
      <p:sp>
        <p:nvSpPr>
          <p:cNvPr id="11268" name="矩形 1"/>
          <p:cNvSpPr>
            <a:spLocks noChangeArrowheads="1"/>
          </p:cNvSpPr>
          <p:nvPr/>
        </p:nvSpPr>
        <p:spPr bwMode="auto">
          <a:xfrm>
            <a:off x="5055598" y="2816431"/>
            <a:ext cx="462438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kumimoji="0" lang="zh-CN" altLang="en-US" sz="3600" dirty="0">
                <a:latin typeface="Hiragino Sans GB W3" charset="0"/>
                <a:ea typeface="Hiragino Sans GB W3" charset="0"/>
                <a:cs typeface="Hiragino Sans GB W3" charset="0"/>
              </a:rPr>
              <a:t>监督占座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0243" name="矩形 4"/>
          <p:cNvSpPr>
            <a:spLocks noChangeArrowheads="1"/>
          </p:cNvSpPr>
          <p:nvPr/>
        </p:nvSpPr>
        <p:spPr bwMode="auto">
          <a:xfrm>
            <a:off x="1376363" y="11430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监督占座</a:t>
            </a:r>
          </a:p>
        </p:txBody>
      </p:sp>
      <p:sp>
        <p:nvSpPr>
          <p:cNvPr id="14" name="矩形 13"/>
          <p:cNvSpPr/>
          <p:nvPr/>
        </p:nvSpPr>
        <p:spPr>
          <a:xfrm>
            <a:off x="6967218" y="1850344"/>
            <a:ext cx="4852987" cy="4078039"/>
          </a:xfrm>
          <a:prstGeom prst="rect">
            <a:avLst/>
          </a:prstGeom>
        </p:spPr>
        <p:txBody>
          <a:bodyPr>
            <a:spAutoFit/>
          </a:bodyPr>
          <a:lstStyle/>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solidFill>
                  <a:srgbClr val="000000"/>
                </a:solidFill>
                <a:uFill>
                  <a:solidFill>
                    <a:srgbClr val="000000"/>
                  </a:solidFill>
                </a:uFill>
                <a:latin typeface="Hiragino Sans GB W3"/>
                <a:ea typeface="Hiragino Sans GB W3"/>
                <a:cs typeface="Hiragino Sans GB W3"/>
                <a:sym typeface="FZXiYuan-M01S"/>
              </a:rPr>
              <a:t>  </a:t>
            </a:r>
            <a:r>
              <a:rPr lang="zh-CN" altLang="en-US" sz="2000" kern="0" dirty="0">
                <a:solidFill>
                  <a:srgbClr val="000000"/>
                </a:solidFill>
                <a:uFill>
                  <a:solidFill>
                    <a:srgbClr val="000000"/>
                  </a:solidFill>
                </a:uFill>
                <a:latin typeface="Adobe 宋体 Std L"/>
                <a:ea typeface="Adobe 宋体 Std L"/>
                <a:cs typeface="Adobe 宋体 Std L"/>
                <a:sym typeface="FZXiYuan-M01S"/>
              </a:rPr>
              <a:t>为减轻管理员频繁巡检、介入管理过深所带来的工作量，本系统加入了读者自主监管的标记占座功能。</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solidFill>
                  <a:srgbClr val="000000"/>
                </a:solidFill>
                <a:uFill>
                  <a:solidFill>
                    <a:srgbClr val="000000"/>
                  </a:solidFill>
                </a:uFill>
                <a:latin typeface="Adobe 宋体 Std L"/>
                <a:ea typeface="Adobe 宋体 Std L"/>
                <a:cs typeface="Adobe 宋体 Std L"/>
                <a:sym typeface="FZXiYuan-M01S"/>
              </a:rPr>
              <a:t>  </a:t>
            </a:r>
            <a:r>
              <a:rPr lang="zh-CN" altLang="en-US" sz="2000" kern="0" dirty="0">
                <a:solidFill>
                  <a:srgbClr val="000000"/>
                </a:solidFill>
                <a:uFill>
                  <a:solidFill>
                    <a:srgbClr val="000000"/>
                  </a:solidFill>
                </a:uFill>
                <a:latin typeface="Adobe 宋体 Std L"/>
                <a:ea typeface="Adobe 宋体 Std L"/>
                <a:cs typeface="Adobe 宋体 Std L"/>
                <a:sym typeface="FZXiYuan-M01S"/>
              </a:rPr>
              <a:t>读者可在馆内查看座位实时情况，发现占座座位即可使用监督占座功能（对被保留的座位无效）。</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solidFill>
                  <a:schemeClr val="accent2"/>
                </a:solidFill>
                <a:uFill>
                  <a:solidFill>
                    <a:srgbClr val="000000"/>
                  </a:solidFill>
                </a:uFill>
                <a:latin typeface="Adobe 宋体 Std L"/>
                <a:ea typeface="Adobe 宋体 Std L"/>
                <a:cs typeface="Adobe 宋体 Std L"/>
                <a:sym typeface="FZXiYuan-M01S"/>
              </a:rPr>
              <a:t>   </a:t>
            </a:r>
            <a:r>
              <a:rPr lang="zh-CN" altLang="en-US" sz="2000" kern="0" dirty="0">
                <a:solidFill>
                  <a:srgbClr val="FF0000"/>
                </a:solidFill>
                <a:uFill>
                  <a:solidFill>
                    <a:srgbClr val="000000"/>
                  </a:solidFill>
                </a:uFill>
                <a:latin typeface="Adobe 宋体 Std L"/>
                <a:ea typeface="Adobe 宋体 Std L"/>
                <a:cs typeface="Adobe 宋体 Std L"/>
                <a:sym typeface="FZXiYuan-M01S"/>
              </a:rPr>
              <a:t>所有监督都需上传实时座位照片，记录都在管理员后台留痕留据，方便管理员查看及应对学生疑问。</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endParaRPr lang="zh-CN" altLang="en-US" sz="2000" kern="0" dirty="0">
              <a:solidFill>
                <a:schemeClr val="accent2"/>
              </a:solidFill>
              <a:uFill>
                <a:solidFill>
                  <a:srgbClr val="000000"/>
                </a:solidFill>
              </a:uFill>
              <a:latin typeface="Hiragino Sans GB W3"/>
              <a:ea typeface="Hiragino Sans GB W3"/>
              <a:cs typeface="Hiragino Sans GB W3"/>
              <a:sym typeface="FZXiYuan-M01S"/>
            </a:endParaRPr>
          </a:p>
        </p:txBody>
      </p:sp>
      <p:grpSp>
        <p:nvGrpSpPr>
          <p:cNvPr id="4" name="组 3"/>
          <p:cNvGrpSpPr/>
          <p:nvPr/>
        </p:nvGrpSpPr>
        <p:grpSpPr>
          <a:xfrm>
            <a:off x="689885" y="1223366"/>
            <a:ext cx="2500312" cy="5116513"/>
            <a:chOff x="1760614" y="1248270"/>
            <a:chExt cx="2500312" cy="5116513"/>
          </a:xfrm>
        </p:grpSpPr>
        <p:grpSp>
          <p:nvGrpSpPr>
            <p:cNvPr id="10244" name="组 3"/>
            <p:cNvGrpSpPr>
              <a:grpSpLocks/>
            </p:cNvGrpSpPr>
            <p:nvPr/>
          </p:nvGrpSpPr>
          <p:grpSpPr bwMode="auto">
            <a:xfrm>
              <a:off x="1760614" y="1248270"/>
              <a:ext cx="2500312" cy="5116513"/>
              <a:chOff x="813646" y="1272613"/>
              <a:chExt cx="2501413" cy="5117103"/>
            </a:xfrm>
          </p:grpSpPr>
          <p:grpSp>
            <p:nvGrpSpPr>
              <p:cNvPr id="10251" name="组 6"/>
              <p:cNvGrpSpPr>
                <a:grpSpLocks/>
              </p:cNvGrpSpPr>
              <p:nvPr/>
            </p:nvGrpSpPr>
            <p:grpSpPr bwMode="auto">
              <a:xfrm>
                <a:off x="813646" y="1272613"/>
                <a:ext cx="2501413" cy="5117103"/>
                <a:chOff x="2363546" y="820614"/>
                <a:chExt cx="2501413" cy="5117103"/>
              </a:xfrm>
            </p:grpSpPr>
            <p:pic>
              <p:nvPicPr>
                <p:cNvPr id="8"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10254" name="图片 8"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0252" name="图片 1" descr="WechatIMG.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3634" y="1829518"/>
                <a:ext cx="2315321" cy="4021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3" name="图片 2" descr="WechatIMG15.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906858" y="1818008"/>
              <a:ext cx="2226258" cy="3959772"/>
            </a:xfrm>
            <a:prstGeom prst="rect">
              <a:avLst/>
            </a:prstGeom>
          </p:spPr>
        </p:pic>
        <p:pic>
          <p:nvPicPr>
            <p:cNvPr id="2" name="图片 1" descr="7.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942257" y="2256981"/>
              <a:ext cx="2216033" cy="955664"/>
            </a:xfrm>
            <a:prstGeom prst="rect">
              <a:avLst/>
            </a:prstGeom>
          </p:spPr>
        </p:pic>
      </p:grpSp>
      <p:grpSp>
        <p:nvGrpSpPr>
          <p:cNvPr id="19" name="组 18"/>
          <p:cNvGrpSpPr/>
          <p:nvPr/>
        </p:nvGrpSpPr>
        <p:grpSpPr>
          <a:xfrm>
            <a:off x="3631162" y="1226340"/>
            <a:ext cx="2500312" cy="5116513"/>
            <a:chOff x="1760614" y="1248270"/>
            <a:chExt cx="2500312" cy="5116513"/>
          </a:xfrm>
        </p:grpSpPr>
        <p:grpSp>
          <p:nvGrpSpPr>
            <p:cNvPr id="20" name="组 3"/>
            <p:cNvGrpSpPr>
              <a:grpSpLocks/>
            </p:cNvGrpSpPr>
            <p:nvPr/>
          </p:nvGrpSpPr>
          <p:grpSpPr bwMode="auto">
            <a:xfrm>
              <a:off x="1760614" y="1248270"/>
              <a:ext cx="2500312" cy="5116513"/>
              <a:chOff x="813646" y="1272613"/>
              <a:chExt cx="2501413" cy="5117103"/>
            </a:xfrm>
          </p:grpSpPr>
          <p:grpSp>
            <p:nvGrpSpPr>
              <p:cNvPr id="23" name="组 6"/>
              <p:cNvGrpSpPr>
                <a:grpSpLocks/>
              </p:cNvGrpSpPr>
              <p:nvPr/>
            </p:nvGrpSpPr>
            <p:grpSpPr bwMode="auto">
              <a:xfrm>
                <a:off x="813646" y="1272613"/>
                <a:ext cx="2501413" cy="5117103"/>
                <a:chOff x="2363546" y="820614"/>
                <a:chExt cx="2501413" cy="5117103"/>
              </a:xfrm>
            </p:grpSpPr>
            <p:pic>
              <p:nvPicPr>
                <p:cNvPr id="25"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26" name="图片 8"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4" name="图片 1" descr="WechatIMG.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3634" y="1829518"/>
                <a:ext cx="2315321" cy="4021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1" name="图片 20" descr="WechatIMG15.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906858" y="1818008"/>
              <a:ext cx="2226258" cy="3959772"/>
            </a:xfrm>
            <a:prstGeom prst="rect">
              <a:avLst/>
            </a:prstGeom>
          </p:spPr>
        </p:pic>
        <p:pic>
          <p:nvPicPr>
            <p:cNvPr id="22" name="图片 21" descr="7.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942257" y="2256981"/>
              <a:ext cx="2216033" cy="955664"/>
            </a:xfrm>
            <a:prstGeom prst="rect">
              <a:avLst/>
            </a:prstGeom>
          </p:spPr>
        </p:pic>
      </p:grpSp>
      <p:pic>
        <p:nvPicPr>
          <p:cNvPr id="5" name="图片 4" descr="WechatIMG17.jpe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747676" y="1793105"/>
            <a:ext cx="2281482" cy="3968684"/>
          </a:xfrm>
          <a:prstGeom prst="rect">
            <a:avLst/>
          </a:prstGeom>
        </p:spPr>
      </p:pic>
    </p:spTree>
    <p:extLst>
      <p:ext uri="{BB962C8B-B14F-4D97-AF65-F5344CB8AC3E}">
        <p14:creationId xmlns:p14="http://schemas.microsoft.com/office/powerpoint/2010/main" val="3094991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2294" name="矩形 8"/>
          <p:cNvSpPr>
            <a:spLocks noChangeArrowheads="1"/>
          </p:cNvSpPr>
          <p:nvPr/>
        </p:nvSpPr>
        <p:spPr bwMode="auto">
          <a:xfrm>
            <a:off x="1351462" y="17433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监督占座</a:t>
            </a:r>
          </a:p>
        </p:txBody>
      </p:sp>
      <p:sp>
        <p:nvSpPr>
          <p:cNvPr id="9" name="矩形 8"/>
          <p:cNvSpPr/>
          <p:nvPr/>
        </p:nvSpPr>
        <p:spPr>
          <a:xfrm>
            <a:off x="1512355" y="1553085"/>
            <a:ext cx="8901645" cy="4078039"/>
          </a:xfrm>
          <a:prstGeom prst="rect">
            <a:avLst/>
          </a:prstGeom>
        </p:spPr>
        <p:txBody>
          <a:bodyPr wrap="square">
            <a:spAutoFit/>
          </a:bodyPr>
          <a:lstStyle/>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zh-CN" altLang="en-US" sz="2000" kern="0" dirty="0">
                <a:solidFill>
                  <a:srgbClr val="000000"/>
                </a:solidFill>
                <a:uFill>
                  <a:solidFill>
                    <a:srgbClr val="000000"/>
                  </a:solidFill>
                </a:uFill>
                <a:latin typeface="Adobe 宋体 Std L"/>
                <a:ea typeface="Adobe 宋体 Std L"/>
                <a:cs typeface="Adobe 宋体 Std L"/>
                <a:sym typeface="FZXiYuan-M01S"/>
              </a:rPr>
              <a:t>可能会遇到的问题及解决方式：</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endParaRPr lang="zh-CN" altLang="en-US" sz="2000" kern="0" dirty="0">
              <a:solidFill>
                <a:srgbClr val="000000"/>
              </a:solidFill>
              <a:uFill>
                <a:solidFill>
                  <a:srgbClr val="000000"/>
                </a:solidFill>
              </a:uFill>
              <a:latin typeface="Adobe 宋体 Std L"/>
              <a:ea typeface="Adobe 宋体 Std L"/>
              <a:cs typeface="Adobe 宋体 Std L"/>
              <a:sym typeface="FZXiYuan-M01S"/>
            </a:endParaRP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solidFill>
                  <a:srgbClr val="000000"/>
                </a:solidFill>
                <a:uFill>
                  <a:solidFill>
                    <a:srgbClr val="000000"/>
                  </a:solidFill>
                </a:uFill>
                <a:latin typeface="Adobe 宋体 Std L"/>
                <a:ea typeface="Adobe 宋体 Std L"/>
                <a:cs typeface="Adobe 宋体 Std L"/>
                <a:sym typeface="FZXiYuan-M01S"/>
              </a:rPr>
              <a:t>Q</a:t>
            </a:r>
            <a:r>
              <a:rPr lang="zh-CN" altLang="en-US" sz="2000" kern="0" dirty="0">
                <a:solidFill>
                  <a:srgbClr val="000000"/>
                </a:solidFill>
                <a:uFill>
                  <a:solidFill>
                    <a:srgbClr val="000000"/>
                  </a:solidFill>
                </a:uFill>
                <a:latin typeface="Adobe 宋体 Std L"/>
                <a:ea typeface="Adobe 宋体 Std L"/>
                <a:cs typeface="Adobe 宋体 Std L"/>
                <a:sym typeface="FZXiYuan-M01S"/>
              </a:rPr>
              <a:t>：是不是我被监督了，我的座位就会被立马释放掉？</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uFill>
                  <a:solidFill>
                    <a:srgbClr val="000000"/>
                  </a:solidFill>
                </a:uFill>
                <a:latin typeface="Hiragino Sans GB W3"/>
                <a:ea typeface="Hiragino Sans GB W3"/>
                <a:cs typeface="Hiragino Sans GB W3"/>
                <a:sym typeface="FZXiYuan-M01S"/>
              </a:rPr>
              <a:t>A</a:t>
            </a:r>
            <a:r>
              <a:rPr lang="zh-CN" altLang="en-US" sz="2000" kern="0" dirty="0">
                <a:uFill>
                  <a:solidFill>
                    <a:srgbClr val="000000"/>
                  </a:solidFill>
                </a:uFill>
                <a:latin typeface="Hiragino Sans GB W3"/>
                <a:ea typeface="Hiragino Sans GB W3"/>
                <a:cs typeface="Hiragino Sans GB W3"/>
                <a:sym typeface="FZXiYuan-M01S"/>
              </a:rPr>
              <a:t>：不会，座位被监督后，系统会自动下发新的验证二维码，被监督者若在</a:t>
            </a:r>
            <a:r>
              <a:rPr lang="en-US" altLang="zh-CN" sz="2000" kern="0" dirty="0">
                <a:solidFill>
                  <a:srgbClr val="FF0000"/>
                </a:solidFill>
                <a:uFill>
                  <a:solidFill>
                    <a:srgbClr val="000000"/>
                  </a:solidFill>
                </a:uFill>
                <a:latin typeface="Hiragino Sans GB W3"/>
                <a:ea typeface="Hiragino Sans GB W3"/>
                <a:cs typeface="Hiragino Sans GB W3"/>
                <a:sym typeface="FZXiYuan-M01S"/>
              </a:rPr>
              <a:t>8</a:t>
            </a:r>
            <a:r>
              <a:rPr lang="zh-CN" altLang="en-US" sz="2000" kern="0" dirty="0">
                <a:solidFill>
                  <a:srgbClr val="FF0000"/>
                </a:solidFill>
                <a:uFill>
                  <a:solidFill>
                    <a:srgbClr val="000000"/>
                  </a:solidFill>
                </a:uFill>
                <a:latin typeface="Hiragino Sans GB W3"/>
                <a:ea typeface="Hiragino Sans GB W3"/>
                <a:cs typeface="Hiragino Sans GB W3"/>
                <a:sym typeface="FZXiYuan-M01S"/>
              </a:rPr>
              <a:t>分钟内</a:t>
            </a:r>
            <a:r>
              <a:rPr lang="zh-CN" altLang="en-US" sz="2000" kern="0" dirty="0">
                <a:uFill>
                  <a:solidFill>
                    <a:srgbClr val="000000"/>
                  </a:solidFill>
                </a:uFill>
                <a:latin typeface="Hiragino Sans GB W3"/>
                <a:ea typeface="Hiragino Sans GB W3"/>
                <a:cs typeface="Hiragino Sans GB W3"/>
                <a:sym typeface="FZXiYuan-M01S"/>
              </a:rPr>
              <a:t>重新于终端签到设备处验证，可继续使用该座位，若在规定时间内未重新签到，座位将被释放且被监督者会被记录违规</a:t>
            </a:r>
            <a:r>
              <a:rPr lang="en-US" altLang="zh-CN" sz="2000" kern="0" dirty="0">
                <a:uFill>
                  <a:solidFill>
                    <a:srgbClr val="000000"/>
                  </a:solidFill>
                </a:uFill>
                <a:latin typeface="Hiragino Sans GB W3"/>
                <a:ea typeface="Hiragino Sans GB W3"/>
                <a:cs typeface="Hiragino Sans GB W3"/>
                <a:sym typeface="FZXiYuan-M01S"/>
              </a:rPr>
              <a:t>1</a:t>
            </a:r>
            <a:r>
              <a:rPr lang="zh-CN" altLang="en-US" sz="2000" kern="0" dirty="0">
                <a:uFill>
                  <a:solidFill>
                    <a:srgbClr val="000000"/>
                  </a:solidFill>
                </a:uFill>
                <a:latin typeface="Hiragino Sans GB W3"/>
                <a:ea typeface="Hiragino Sans GB W3"/>
                <a:cs typeface="Hiragino Sans GB W3"/>
                <a:sym typeface="FZXiYuan-M01S"/>
              </a:rPr>
              <a:t>次。</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endParaRPr lang="zh-CN" altLang="en-US" sz="2000" kern="0" dirty="0">
              <a:solidFill>
                <a:srgbClr val="000000"/>
              </a:solidFill>
              <a:uFill>
                <a:solidFill>
                  <a:srgbClr val="000000"/>
                </a:solidFill>
              </a:uFill>
              <a:latin typeface="Adobe 宋体 Std L"/>
              <a:ea typeface="Adobe 宋体 Std L"/>
              <a:cs typeface="Adobe 宋体 Std L"/>
              <a:sym typeface="FZXiYuan-M01S"/>
            </a:endParaRP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solidFill>
                  <a:srgbClr val="000000"/>
                </a:solidFill>
                <a:uFill>
                  <a:solidFill>
                    <a:srgbClr val="000000"/>
                  </a:solidFill>
                </a:uFill>
                <a:latin typeface="Adobe 宋体 Std L"/>
                <a:ea typeface="Adobe 宋体 Std L"/>
                <a:cs typeface="Adobe 宋体 Std L"/>
                <a:sym typeface="FZXiYuan-M01S"/>
              </a:rPr>
              <a:t>Q</a:t>
            </a:r>
            <a:r>
              <a:rPr lang="zh-CN" altLang="en-US" sz="2000" kern="0" dirty="0">
                <a:solidFill>
                  <a:srgbClr val="000000"/>
                </a:solidFill>
                <a:uFill>
                  <a:solidFill>
                    <a:srgbClr val="000000"/>
                  </a:solidFill>
                </a:uFill>
                <a:latin typeface="Adobe 宋体 Std L"/>
                <a:ea typeface="Adobe 宋体 Std L"/>
                <a:cs typeface="Adobe 宋体 Std L"/>
                <a:sym typeface="FZXiYuan-M01S"/>
              </a:rPr>
              <a:t>：我人在座位上但是我被监督了？</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r>
              <a:rPr lang="en-US" altLang="zh-CN" sz="2000" kern="0" dirty="0">
                <a:uFill>
                  <a:solidFill>
                    <a:srgbClr val="000000"/>
                  </a:solidFill>
                </a:uFill>
                <a:latin typeface="Hiragino Sans GB W3"/>
                <a:ea typeface="Hiragino Sans GB W3"/>
                <a:cs typeface="Hiragino Sans GB W3"/>
                <a:sym typeface="FZXiYuan-M01S"/>
              </a:rPr>
              <a:t>A</a:t>
            </a:r>
            <a:r>
              <a:rPr lang="zh-CN" altLang="en-US" sz="2000" kern="0" dirty="0">
                <a:uFill>
                  <a:solidFill>
                    <a:srgbClr val="000000"/>
                  </a:solidFill>
                </a:uFill>
                <a:latin typeface="Hiragino Sans GB W3"/>
                <a:ea typeface="Hiragino Sans GB W3"/>
                <a:cs typeface="Hiragino Sans GB W3"/>
                <a:sym typeface="FZXiYuan-M01S"/>
              </a:rPr>
              <a:t>：可至技术部请老师协助查看后台留证。</a:t>
            </a:r>
          </a:p>
          <a:p>
            <a:pPr algn="just" defTabSz="266700" fontAlgn="auto" hangingPunct="0">
              <a:lnSpc>
                <a:spcPct val="130000"/>
              </a:lnSpc>
              <a:spcBef>
                <a:spcPts val="0"/>
              </a:spcBef>
              <a:spcAft>
                <a:spcPts val="0"/>
              </a:spcAft>
              <a:defRPr sz="1600">
                <a:solidFill>
                  <a:srgbClr val="000000"/>
                </a:solidFill>
                <a:uFill>
                  <a:solidFill>
                    <a:srgbClr val="000000"/>
                  </a:solidFill>
                </a:uFill>
                <a:latin typeface="FZXiYuan-M01S"/>
                <a:ea typeface="FZXiYuan-M01S"/>
                <a:cs typeface="FZXiYuan-M01S"/>
                <a:sym typeface="FZXiYuan-M01S"/>
              </a:defRPr>
            </a:pPr>
            <a:endParaRPr lang="zh-CN" altLang="en-US" sz="2000" kern="0" dirty="0">
              <a:uFill>
                <a:solidFill>
                  <a:srgbClr val="000000"/>
                </a:solidFill>
              </a:uFill>
              <a:latin typeface="Hiragino Sans GB W3"/>
              <a:ea typeface="Hiragino Sans GB W3"/>
              <a:cs typeface="Hiragino Sans GB W3"/>
              <a:sym typeface="FZXiYuan-M01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503488" y="-762000"/>
            <a:ext cx="15414625" cy="15414625"/>
          </a:xfrm>
          <a:prstGeom prst="ellipse">
            <a:avLst/>
          </a:prstGeom>
          <a:solidFill>
            <a:srgbClr val="B0C4D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3" name="椭圆 2"/>
          <p:cNvSpPr/>
          <p:nvPr/>
        </p:nvSpPr>
        <p:spPr>
          <a:xfrm>
            <a:off x="-1420813" y="-2633663"/>
            <a:ext cx="7847013" cy="7847013"/>
          </a:xfrm>
          <a:prstGeom prst="ellipse">
            <a:avLst/>
          </a:prstGeom>
          <a:solidFill>
            <a:srgbClr val="4C8DB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6387" name="文本框 3"/>
          <p:cNvSpPr txBox="1">
            <a:spLocks noChangeArrowheads="1"/>
          </p:cNvSpPr>
          <p:nvPr/>
        </p:nvSpPr>
        <p:spPr bwMode="auto">
          <a:xfrm>
            <a:off x="8658225" y="4857750"/>
            <a:ext cx="2408238"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pPr algn="ctr"/>
            <a:r>
              <a:rPr kumimoji="0" lang="en-US" altLang="zh-CN" sz="4000">
                <a:latin typeface="Gotham Rounded Medium" charset="0"/>
                <a:ea typeface="等线" charset="0"/>
                <a:cs typeface="等线" charset="0"/>
              </a:rPr>
              <a:t>THANKS!</a:t>
            </a:r>
            <a:endParaRPr kumimoji="0" lang="zh-CN" altLang="en-US" sz="4000">
              <a:latin typeface="Gotham Rounded Medium" charset="0"/>
              <a:ea typeface="等线" charset="0"/>
              <a:cs typeface="等线" charset="0"/>
            </a:endParaRPr>
          </a:p>
        </p:txBody>
      </p:sp>
      <p:cxnSp>
        <p:nvCxnSpPr>
          <p:cNvPr id="6" name="直接连接符 5"/>
          <p:cNvCxnSpPr/>
          <p:nvPr/>
        </p:nvCxnSpPr>
        <p:spPr>
          <a:xfrm>
            <a:off x="9537700" y="5607050"/>
            <a:ext cx="140335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20" name="矩形 19"/>
          <p:cNvSpPr/>
          <p:nvPr/>
        </p:nvSpPr>
        <p:spPr>
          <a:xfrm>
            <a:off x="1625600" y="155575"/>
            <a:ext cx="2135188" cy="584200"/>
          </a:xfrm>
          <a:prstGeom prst="rect">
            <a:avLst/>
          </a:prstGeom>
        </p:spPr>
        <p:txBody>
          <a:bodyPr>
            <a:spAutoFit/>
          </a:bodyPr>
          <a:lstStyle/>
          <a:p>
            <a:pPr fontAlgn="auto">
              <a:spcBef>
                <a:spcPts val="0"/>
              </a:spcBef>
              <a:spcAft>
                <a:spcPts val="0"/>
              </a:spcAft>
              <a:defRPr/>
            </a:pPr>
            <a:r>
              <a:rPr kumimoji="0" lang="zh-CN" altLang="en-US" sz="3200" b="1" dirty="0">
                <a:solidFill>
                  <a:schemeClr val="tx1">
                    <a:lumMod val="75000"/>
                    <a:lumOff val="25000"/>
                  </a:schemeClr>
                </a:solidFill>
                <a:latin typeface="+mn-lt"/>
                <a:ea typeface="+mn-ea"/>
                <a:cs typeface="+mn-cs"/>
              </a:rPr>
              <a:t>产品介绍</a:t>
            </a:r>
          </a:p>
        </p:txBody>
      </p:sp>
      <p:sp>
        <p:nvSpPr>
          <p:cNvPr id="4100" name="矩形 1"/>
          <p:cNvSpPr>
            <a:spLocks noChangeArrowheads="1"/>
          </p:cNvSpPr>
          <p:nvPr/>
        </p:nvSpPr>
        <p:spPr bwMode="auto">
          <a:xfrm>
            <a:off x="407988" y="1162050"/>
            <a:ext cx="11456987" cy="145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kumimoji="0" lang="zh-CN" altLang="en-US" dirty="0">
                <a:ea typeface="等线" charset="0"/>
                <a:cs typeface="等线" charset="0"/>
              </a:rPr>
              <a:t> </a:t>
            </a:r>
            <a:r>
              <a:rPr kumimoji="0" lang="en-US" altLang="zh-CN" dirty="0">
                <a:ea typeface="等线" charset="0"/>
                <a:cs typeface="等线" charset="0"/>
              </a:rPr>
              <a:t>    </a:t>
            </a:r>
            <a:r>
              <a:rPr kumimoji="0" lang="zh-CN" altLang="en-US" sz="2000" b="1" dirty="0">
                <a:latin typeface="华文仿宋" charset="0"/>
                <a:ea typeface="华文仿宋" charset="0"/>
                <a:cs typeface="华文仿宋" charset="0"/>
              </a:rPr>
              <a:t>线上选座系统</a:t>
            </a:r>
            <a:r>
              <a:rPr kumimoji="0" lang="en-US" altLang="zh-CN" sz="2000" b="1" dirty="0">
                <a:latin typeface="华文仿宋" charset="0"/>
                <a:ea typeface="华文仿宋" charset="0"/>
                <a:cs typeface="华文仿宋" charset="0"/>
              </a:rPr>
              <a:t> </a:t>
            </a:r>
            <a:r>
              <a:rPr kumimoji="0" lang="zh-CN" altLang="en-US" sz="2000" dirty="0">
                <a:latin typeface="Songti SC Regular" charset="0"/>
                <a:ea typeface="华文仿宋" charset="0"/>
                <a:cs typeface="华文仿宋" charset="0"/>
              </a:rPr>
              <a:t>是基于微信公众号实现的座位预约系统，同学们可以通过微信公众号了解到图书馆实时的座位情况并提前预选好自己心仪的座位，有效避免排队、占座的问题。同时，系统会帮助同学保存学习痕迹，记录一路成长。</a:t>
            </a:r>
          </a:p>
        </p:txBody>
      </p:sp>
      <p:sp>
        <p:nvSpPr>
          <p:cNvPr id="22" name="Shape 116"/>
          <p:cNvSpPr/>
          <p:nvPr/>
        </p:nvSpPr>
        <p:spPr bwMode="auto">
          <a:xfrm>
            <a:off x="3513138" y="2836863"/>
            <a:ext cx="1882775" cy="504825"/>
          </a:xfrm>
          <a:prstGeom prst="roundRect">
            <a:avLst>
              <a:gd name="adj" fmla="val 16667"/>
            </a:avLst>
          </a:prstGeom>
          <a:noFill/>
          <a:ln w="12700" cap="flat">
            <a:solidFill>
              <a:srgbClr val="000000"/>
            </a:solidFill>
            <a:prstDash val="solid"/>
            <a:bevel/>
          </a:ln>
          <a:effectLst/>
        </p:spPr>
        <p:txBody>
          <a:bodyPr lIns="45719" tIns="45719" rIns="45719" bIns="45719" anchor="ctr"/>
          <a:lstStyle/>
          <a:p>
            <a:pPr fontAlgn="auto" hangingPunct="0">
              <a:spcBef>
                <a:spcPts val="0"/>
              </a:spcBef>
              <a:spcAft>
                <a:spcPts val="0"/>
              </a:spcAft>
              <a:defRPr sz="3200">
                <a:solidFill>
                  <a:srgbClr val="FFD03B"/>
                </a:solidFill>
                <a:latin typeface="Microsoft JhengHei"/>
                <a:ea typeface="Microsoft JhengHei"/>
                <a:cs typeface="Microsoft JhengHei"/>
                <a:sym typeface="Microsoft JhengHei"/>
              </a:defRPr>
            </a:pPr>
            <a:endParaRPr kumimoji="0" sz="3200" kern="0">
              <a:solidFill>
                <a:srgbClr val="FFD03B"/>
              </a:solidFill>
              <a:latin typeface="Microsoft JhengHei"/>
              <a:ea typeface="Microsoft JhengHei"/>
              <a:cs typeface="Microsoft JhengHei"/>
              <a:sym typeface="Microsoft JhengHei"/>
            </a:endParaRPr>
          </a:p>
        </p:txBody>
      </p:sp>
      <p:sp>
        <p:nvSpPr>
          <p:cNvPr id="4102" name="Shape 117"/>
          <p:cNvSpPr>
            <a:spLocks noChangeArrowheads="1"/>
          </p:cNvSpPr>
          <p:nvPr/>
        </p:nvSpPr>
        <p:spPr bwMode="auto">
          <a:xfrm>
            <a:off x="3295650" y="2908300"/>
            <a:ext cx="231775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700">
                <a:solidFill>
                  <a:srgbClr val="2B2B2B"/>
                </a:solidFill>
                <a:latin typeface="FZXiYuan-M01S" charset="0"/>
                <a:ea typeface="FZXiYuan-M01S" charset="0"/>
                <a:cs typeface="FZXiYuan-M01S" charset="0"/>
                <a:sym typeface="FZXiYuan-M01S" charset="0"/>
              </a:rPr>
              <a:t>终端验证系统</a:t>
            </a:r>
          </a:p>
        </p:txBody>
      </p:sp>
      <p:sp>
        <p:nvSpPr>
          <p:cNvPr id="4103" name="Shape 118"/>
          <p:cNvSpPr>
            <a:spLocks/>
          </p:cNvSpPr>
          <p:nvPr/>
        </p:nvSpPr>
        <p:spPr bwMode="auto">
          <a:xfrm rot="5400000">
            <a:off x="1666875" y="4327525"/>
            <a:ext cx="2962275" cy="542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 y="0"/>
                </a:moveTo>
                <a:lnTo>
                  <a:pt x="0" y="0"/>
                </a:lnTo>
                <a:lnTo>
                  <a:pt x="0" y="21600"/>
                </a:lnTo>
                <a:lnTo>
                  <a:pt x="21600" y="21600"/>
                </a:lnTo>
              </a:path>
            </a:pathLst>
          </a:custGeom>
          <a:noFill/>
          <a:ln w="12700" cap="flat">
            <a:solidFill>
              <a:srgbClr val="000000"/>
            </a:solidFill>
            <a:prstDash val="solid"/>
            <a:bevel/>
            <a:headEnd type="triangle" w="med" len="med"/>
            <a:tailEnd type="triangle" w="med" len="med"/>
          </a:ln>
          <a:extLst>
            <a:ext uri="{909E8E84-426E-40dd-AFC4-6F175D3DCCD1}">
              <a14:hiddenFill xmlns:a14="http://schemas.microsoft.com/office/drawing/2010/main" xmlns="">
                <a:solidFill>
                  <a:srgbClr val="FFFFFF"/>
                </a:solidFill>
              </a14:hiddenFill>
            </a:ext>
          </a:extLst>
        </p:spPr>
        <p:txBody>
          <a:bodyPr lIns="45719" tIns="45719" rIns="45719" bIns="45719" anchor="ctr"/>
          <a:lstStyle/>
          <a:p>
            <a:endParaRPr lang="zh-CN" altLang="en-US"/>
          </a:p>
        </p:txBody>
      </p:sp>
      <p:sp>
        <p:nvSpPr>
          <p:cNvPr id="4104" name="Shape 119"/>
          <p:cNvSpPr>
            <a:spLocks/>
          </p:cNvSpPr>
          <p:nvPr/>
        </p:nvSpPr>
        <p:spPr bwMode="auto">
          <a:xfrm rot="10800000" flipH="1">
            <a:off x="6621463" y="3494088"/>
            <a:ext cx="982662" cy="979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21544" y="0"/>
                </a:lnTo>
                <a:lnTo>
                  <a:pt x="21544" y="21600"/>
                </a:lnTo>
                <a:lnTo>
                  <a:pt x="21600" y="21600"/>
                </a:lnTo>
              </a:path>
            </a:pathLst>
          </a:custGeom>
          <a:noFill/>
          <a:ln w="12700" cap="flat">
            <a:solidFill>
              <a:srgbClr val="000000"/>
            </a:solidFill>
            <a:prstDash val="solid"/>
            <a:bevel/>
            <a:headEnd type="triangle" w="med" len="med"/>
            <a:tailEnd type="triangle" w="med" len="med"/>
          </a:ln>
          <a:extLst>
            <a:ext uri="{909E8E84-426E-40dd-AFC4-6F175D3DCCD1}">
              <a14:hiddenFill xmlns:a14="http://schemas.microsoft.com/office/drawing/2010/main" xmlns="">
                <a:solidFill>
                  <a:srgbClr val="FFFFFF"/>
                </a:solidFill>
              </a14:hiddenFill>
            </a:ext>
          </a:extLst>
        </p:spPr>
        <p:txBody>
          <a:bodyPr lIns="45719" tIns="45719" rIns="45719" bIns="45719" anchor="ctr"/>
          <a:lstStyle/>
          <a:p>
            <a:endParaRPr lang="zh-CN" altLang="en-US"/>
          </a:p>
        </p:txBody>
      </p:sp>
      <p:sp>
        <p:nvSpPr>
          <p:cNvPr id="26" name="Shape 120"/>
          <p:cNvSpPr/>
          <p:nvPr/>
        </p:nvSpPr>
        <p:spPr bwMode="auto">
          <a:xfrm flipH="1">
            <a:off x="8107363" y="3508375"/>
            <a:ext cx="0" cy="2578100"/>
          </a:xfrm>
          <a:prstGeom prst="line">
            <a:avLst/>
          </a:prstGeom>
          <a:noFill/>
          <a:ln w="12700" cap="flat">
            <a:solidFill>
              <a:srgbClr val="000000"/>
            </a:solidFill>
            <a:prstDash val="solid"/>
            <a:bevel/>
            <a:headEnd type="triangle" w="med" len="med"/>
            <a:tailEnd type="triangle" w="med" len="med"/>
          </a:ln>
          <a:effectLst/>
        </p:spPr>
        <p:txBody>
          <a:bodyPr lIns="45719" tIns="45719" rIns="45719" bIns="45719"/>
          <a:lstStyle/>
          <a:p>
            <a:pPr defTabSz="457200" fontAlgn="auto" hangingPunct="0">
              <a:spcBef>
                <a:spcPts val="0"/>
              </a:spcBef>
              <a:spcAft>
                <a:spcPts val="0"/>
              </a:spcAft>
              <a:defRPr sz="1200">
                <a:solidFill>
                  <a:srgbClr val="000000"/>
                </a:solidFill>
                <a:latin typeface="+mj-lt"/>
                <a:ea typeface="+mj-ea"/>
                <a:cs typeface="+mj-cs"/>
                <a:sym typeface="Helvetica"/>
              </a:defRPr>
            </a:pPr>
            <a:endParaRPr kumimoji="0" sz="1200" kern="0">
              <a:solidFill>
                <a:srgbClr val="000000"/>
              </a:solidFill>
              <a:latin typeface="+mj-lt"/>
              <a:ea typeface="+mj-ea"/>
              <a:cs typeface="+mj-cs"/>
              <a:sym typeface="Helvetica"/>
            </a:endParaRPr>
          </a:p>
        </p:txBody>
      </p:sp>
      <p:sp>
        <p:nvSpPr>
          <p:cNvPr id="27" name="Shape 121"/>
          <p:cNvSpPr/>
          <p:nvPr/>
        </p:nvSpPr>
        <p:spPr bwMode="auto">
          <a:xfrm>
            <a:off x="4984750" y="3494088"/>
            <a:ext cx="0" cy="693737"/>
          </a:xfrm>
          <a:prstGeom prst="line">
            <a:avLst/>
          </a:prstGeom>
          <a:noFill/>
          <a:ln w="12700" cap="flat">
            <a:solidFill>
              <a:srgbClr val="000000"/>
            </a:solidFill>
            <a:prstDash val="solid"/>
            <a:bevel/>
            <a:headEnd type="triangle" w="med" len="med"/>
            <a:tailEnd type="triangle" w="med" len="med"/>
          </a:ln>
          <a:effectLst/>
        </p:spPr>
        <p:txBody>
          <a:bodyPr lIns="45719" tIns="45719" rIns="45719" bIns="45719"/>
          <a:lstStyle/>
          <a:p>
            <a:pPr defTabSz="457200" fontAlgn="auto" hangingPunct="0">
              <a:spcBef>
                <a:spcPts val="0"/>
              </a:spcBef>
              <a:spcAft>
                <a:spcPts val="0"/>
              </a:spcAft>
              <a:defRPr sz="1200">
                <a:solidFill>
                  <a:srgbClr val="000000"/>
                </a:solidFill>
                <a:latin typeface="+mj-lt"/>
                <a:ea typeface="+mj-ea"/>
                <a:cs typeface="+mj-cs"/>
                <a:sym typeface="Helvetica"/>
              </a:defRPr>
            </a:pPr>
            <a:endParaRPr kumimoji="0" sz="1200" kern="0">
              <a:solidFill>
                <a:srgbClr val="000000"/>
              </a:solidFill>
              <a:latin typeface="+mj-lt"/>
              <a:ea typeface="+mj-ea"/>
              <a:cs typeface="+mj-cs"/>
              <a:sym typeface="Helvetica"/>
            </a:endParaRPr>
          </a:p>
        </p:txBody>
      </p:sp>
      <p:sp>
        <p:nvSpPr>
          <p:cNvPr id="28" name="Shape 122"/>
          <p:cNvSpPr/>
          <p:nvPr/>
        </p:nvSpPr>
        <p:spPr bwMode="auto">
          <a:xfrm>
            <a:off x="5546725" y="3121025"/>
            <a:ext cx="938213" cy="0"/>
          </a:xfrm>
          <a:prstGeom prst="line">
            <a:avLst/>
          </a:prstGeom>
          <a:noFill/>
          <a:ln w="12700" cap="flat">
            <a:solidFill>
              <a:srgbClr val="000000"/>
            </a:solidFill>
            <a:prstDash val="solid"/>
            <a:bevel/>
            <a:headEnd type="triangle" w="med" len="med"/>
            <a:tailEnd type="triangle" w="med" len="med"/>
          </a:ln>
          <a:effectLst/>
        </p:spPr>
        <p:txBody>
          <a:bodyPr lIns="45719" tIns="45719" rIns="45719" bIns="45719"/>
          <a:lstStyle/>
          <a:p>
            <a:pPr defTabSz="457200" fontAlgn="auto" hangingPunct="0">
              <a:spcBef>
                <a:spcPts val="0"/>
              </a:spcBef>
              <a:spcAft>
                <a:spcPts val="0"/>
              </a:spcAft>
              <a:defRPr sz="1200">
                <a:solidFill>
                  <a:srgbClr val="000000"/>
                </a:solidFill>
                <a:latin typeface="+mj-lt"/>
                <a:ea typeface="+mj-ea"/>
                <a:cs typeface="+mj-cs"/>
                <a:sym typeface="Helvetica"/>
              </a:defRPr>
            </a:pPr>
            <a:endParaRPr kumimoji="0" sz="1200" kern="0">
              <a:solidFill>
                <a:srgbClr val="000000"/>
              </a:solidFill>
              <a:latin typeface="+mj-lt"/>
              <a:ea typeface="+mj-ea"/>
              <a:cs typeface="+mj-cs"/>
              <a:sym typeface="Helvetica"/>
            </a:endParaRPr>
          </a:p>
        </p:txBody>
      </p:sp>
      <p:sp>
        <p:nvSpPr>
          <p:cNvPr id="4108" name="Shape 123"/>
          <p:cNvSpPr>
            <a:spLocks noChangeArrowheads="1"/>
          </p:cNvSpPr>
          <p:nvPr/>
        </p:nvSpPr>
        <p:spPr bwMode="auto">
          <a:xfrm>
            <a:off x="2214563" y="4321175"/>
            <a:ext cx="608012" cy="449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500" b="1">
                <a:solidFill>
                  <a:srgbClr val="8F8F8F"/>
                </a:solidFill>
                <a:latin typeface="华文细黑" charset="0"/>
                <a:ea typeface="华文细黑" charset="0"/>
                <a:cs typeface="华文细黑" charset="0"/>
                <a:sym typeface="华文细黑" charset="0"/>
              </a:rPr>
              <a:t>请求</a:t>
            </a:r>
          </a:p>
        </p:txBody>
      </p:sp>
      <p:sp>
        <p:nvSpPr>
          <p:cNvPr id="4109" name="Shape 124"/>
          <p:cNvSpPr>
            <a:spLocks noChangeArrowheads="1"/>
          </p:cNvSpPr>
          <p:nvPr/>
        </p:nvSpPr>
        <p:spPr bwMode="auto">
          <a:xfrm>
            <a:off x="3938588" y="5229225"/>
            <a:ext cx="1365250" cy="471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500" b="1">
                <a:solidFill>
                  <a:srgbClr val="8F8F8F"/>
                </a:solidFill>
                <a:latin typeface="华文细黑" charset="0"/>
                <a:ea typeface="华文细黑" charset="0"/>
                <a:cs typeface="华文细黑" charset="0"/>
                <a:sym typeface="华文细黑" charset="0"/>
              </a:rPr>
              <a:t>实时传送数据</a:t>
            </a:r>
          </a:p>
        </p:txBody>
      </p:sp>
      <p:sp>
        <p:nvSpPr>
          <p:cNvPr id="4110" name="Shape 125"/>
          <p:cNvSpPr>
            <a:spLocks noChangeArrowheads="1"/>
          </p:cNvSpPr>
          <p:nvPr/>
        </p:nvSpPr>
        <p:spPr bwMode="auto">
          <a:xfrm>
            <a:off x="5821363" y="5222875"/>
            <a:ext cx="1366837" cy="449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500" b="1">
                <a:solidFill>
                  <a:srgbClr val="8F8F8F"/>
                </a:solidFill>
                <a:latin typeface="华文细黑" charset="0"/>
                <a:ea typeface="华文细黑" charset="0"/>
                <a:cs typeface="华文细黑" charset="0"/>
                <a:sym typeface="华文细黑" charset="0"/>
              </a:rPr>
              <a:t>数据传送分析</a:t>
            </a:r>
          </a:p>
        </p:txBody>
      </p:sp>
      <p:sp>
        <p:nvSpPr>
          <p:cNvPr id="4111" name="Shape 126"/>
          <p:cNvSpPr>
            <a:spLocks noChangeArrowheads="1"/>
          </p:cNvSpPr>
          <p:nvPr/>
        </p:nvSpPr>
        <p:spPr bwMode="auto">
          <a:xfrm>
            <a:off x="3671888" y="3552825"/>
            <a:ext cx="1365250" cy="552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500" b="1">
                <a:solidFill>
                  <a:srgbClr val="8F8F8F"/>
                </a:solidFill>
                <a:latin typeface="华文细黑" charset="0"/>
                <a:ea typeface="华文细黑" charset="0"/>
                <a:cs typeface="华文细黑" charset="0"/>
                <a:sym typeface="华文细黑" charset="0"/>
              </a:rPr>
              <a:t>实时终端数据</a:t>
            </a:r>
          </a:p>
        </p:txBody>
      </p:sp>
      <p:sp>
        <p:nvSpPr>
          <p:cNvPr id="4112" name="Shape 127"/>
          <p:cNvSpPr>
            <a:spLocks noChangeArrowheads="1"/>
          </p:cNvSpPr>
          <p:nvPr/>
        </p:nvSpPr>
        <p:spPr bwMode="auto">
          <a:xfrm>
            <a:off x="4410075" y="4414838"/>
            <a:ext cx="231775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700">
                <a:solidFill>
                  <a:srgbClr val="2B2B2B"/>
                </a:solidFill>
                <a:latin typeface="FZXiYuan-M01S" charset="0"/>
                <a:ea typeface="FZXiYuan-M01S" charset="0"/>
                <a:cs typeface="FZXiYuan-M01S" charset="0"/>
                <a:sym typeface="FZXiYuan-M01S" charset="0"/>
              </a:rPr>
              <a:t>后台管理系统</a:t>
            </a:r>
          </a:p>
        </p:txBody>
      </p:sp>
      <p:sp>
        <p:nvSpPr>
          <p:cNvPr id="4113" name="Shape 128"/>
          <p:cNvSpPr>
            <a:spLocks noChangeArrowheads="1"/>
          </p:cNvSpPr>
          <p:nvPr/>
        </p:nvSpPr>
        <p:spPr bwMode="auto">
          <a:xfrm>
            <a:off x="6418263" y="2906713"/>
            <a:ext cx="231775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700">
                <a:solidFill>
                  <a:srgbClr val="2B2B2B"/>
                </a:solidFill>
                <a:latin typeface="FZXiYuan-M01S" charset="0"/>
                <a:ea typeface="FZXiYuan-M01S" charset="0"/>
                <a:cs typeface="FZXiYuan-M01S" charset="0"/>
                <a:sym typeface="FZXiYuan-M01S" charset="0"/>
              </a:rPr>
              <a:t>监控报警系统</a:t>
            </a:r>
          </a:p>
        </p:txBody>
      </p:sp>
      <p:sp>
        <p:nvSpPr>
          <p:cNvPr id="4114" name="Shape 129"/>
          <p:cNvSpPr>
            <a:spLocks noChangeArrowheads="1"/>
          </p:cNvSpPr>
          <p:nvPr/>
        </p:nvSpPr>
        <p:spPr bwMode="auto">
          <a:xfrm>
            <a:off x="6442075" y="6281738"/>
            <a:ext cx="231775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700">
                <a:solidFill>
                  <a:srgbClr val="2B2B2B"/>
                </a:solidFill>
                <a:latin typeface="FZXiYuan-M01S" charset="0"/>
                <a:ea typeface="FZXiYuan-M01S" charset="0"/>
                <a:cs typeface="FZXiYuan-M01S" charset="0"/>
                <a:sym typeface="FZXiYuan-M01S" charset="0"/>
              </a:rPr>
              <a:t>统计分析系统</a:t>
            </a:r>
          </a:p>
        </p:txBody>
      </p:sp>
      <p:sp>
        <p:nvSpPr>
          <p:cNvPr id="4115" name="Shape 130"/>
          <p:cNvSpPr>
            <a:spLocks noChangeArrowheads="1"/>
          </p:cNvSpPr>
          <p:nvPr/>
        </p:nvSpPr>
        <p:spPr bwMode="auto">
          <a:xfrm>
            <a:off x="2290763" y="6272213"/>
            <a:ext cx="3005137"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lIns="45719" tIns="45719" rIns="45719" bIns="45719" anchor="ctr"/>
          <a:lstStyle/>
          <a:p>
            <a:pPr algn="ctr" hangingPunct="0"/>
            <a:r>
              <a:rPr kumimoji="0" lang="zh-CN" altLang="en-US" sz="1700">
                <a:solidFill>
                  <a:srgbClr val="2B2B2B"/>
                </a:solidFill>
                <a:latin typeface="FZXiYuan-M01S" charset="0"/>
                <a:ea typeface="FZXiYuan-M01S" charset="0"/>
                <a:cs typeface="FZXiYuan-M01S" charset="0"/>
                <a:sym typeface="FZXiYuan-M01S" charset="0"/>
              </a:rPr>
              <a:t>移动端在线选座系统</a:t>
            </a:r>
          </a:p>
        </p:txBody>
      </p:sp>
      <p:sp>
        <p:nvSpPr>
          <p:cNvPr id="37" name="Shape 131"/>
          <p:cNvSpPr/>
          <p:nvPr/>
        </p:nvSpPr>
        <p:spPr bwMode="auto">
          <a:xfrm>
            <a:off x="6635750" y="2835275"/>
            <a:ext cx="1881188" cy="504825"/>
          </a:xfrm>
          <a:prstGeom prst="roundRect">
            <a:avLst>
              <a:gd name="adj" fmla="val 16667"/>
            </a:avLst>
          </a:prstGeom>
          <a:noFill/>
          <a:ln w="12700" cap="flat">
            <a:solidFill>
              <a:schemeClr val="tx1"/>
            </a:solidFill>
            <a:prstDash val="solid"/>
            <a:bevel/>
          </a:ln>
          <a:effectLst/>
        </p:spPr>
        <p:txBody>
          <a:bodyPr lIns="45719" tIns="45719" rIns="45719" bIns="45719" anchor="ctr"/>
          <a:lstStyle/>
          <a:p>
            <a:pPr fontAlgn="auto" hangingPunct="0">
              <a:spcBef>
                <a:spcPts val="0"/>
              </a:spcBef>
              <a:spcAft>
                <a:spcPts val="0"/>
              </a:spcAft>
              <a:defRPr sz="3200">
                <a:solidFill>
                  <a:srgbClr val="FFD03B"/>
                </a:solidFill>
                <a:latin typeface="Microsoft JhengHei"/>
                <a:ea typeface="Microsoft JhengHei"/>
                <a:cs typeface="Microsoft JhengHei"/>
                <a:sym typeface="Microsoft JhengHei"/>
              </a:defRPr>
            </a:pPr>
            <a:endParaRPr kumimoji="0" sz="3200" kern="0">
              <a:solidFill>
                <a:srgbClr val="FFD03B"/>
              </a:solidFill>
              <a:latin typeface="Microsoft JhengHei"/>
              <a:ea typeface="Microsoft JhengHei"/>
              <a:cs typeface="Microsoft JhengHei"/>
              <a:sym typeface="Microsoft JhengHei"/>
            </a:endParaRPr>
          </a:p>
        </p:txBody>
      </p:sp>
      <p:sp>
        <p:nvSpPr>
          <p:cNvPr id="38" name="Shape 132"/>
          <p:cNvSpPr/>
          <p:nvPr/>
        </p:nvSpPr>
        <p:spPr bwMode="auto">
          <a:xfrm>
            <a:off x="4606925" y="4340225"/>
            <a:ext cx="1882775" cy="503238"/>
          </a:xfrm>
          <a:prstGeom prst="roundRect">
            <a:avLst>
              <a:gd name="adj" fmla="val 16667"/>
            </a:avLst>
          </a:prstGeom>
          <a:noFill/>
          <a:ln w="12700" cap="flat">
            <a:solidFill>
              <a:srgbClr val="000000"/>
            </a:solidFill>
            <a:prstDash val="solid"/>
            <a:bevel/>
          </a:ln>
          <a:effectLst/>
        </p:spPr>
        <p:txBody>
          <a:bodyPr lIns="45719" tIns="45719" rIns="45719" bIns="45719" anchor="ctr"/>
          <a:lstStyle/>
          <a:p>
            <a:pPr fontAlgn="auto" hangingPunct="0">
              <a:spcBef>
                <a:spcPts val="0"/>
              </a:spcBef>
              <a:spcAft>
                <a:spcPts val="0"/>
              </a:spcAft>
              <a:defRPr sz="3200">
                <a:solidFill>
                  <a:srgbClr val="FFD03B"/>
                </a:solidFill>
                <a:latin typeface="Microsoft JhengHei"/>
                <a:ea typeface="Microsoft JhengHei"/>
                <a:cs typeface="Microsoft JhengHei"/>
                <a:sym typeface="Microsoft JhengHei"/>
              </a:defRPr>
            </a:pPr>
            <a:endParaRPr kumimoji="0" sz="3200" kern="0">
              <a:solidFill>
                <a:srgbClr val="FFD03B"/>
              </a:solidFill>
              <a:latin typeface="Microsoft JhengHei"/>
              <a:ea typeface="Microsoft JhengHei"/>
              <a:cs typeface="Microsoft JhengHei"/>
              <a:sym typeface="Microsoft JhengHei"/>
            </a:endParaRPr>
          </a:p>
        </p:txBody>
      </p:sp>
      <p:sp>
        <p:nvSpPr>
          <p:cNvPr id="39" name="Shape 133"/>
          <p:cNvSpPr/>
          <p:nvPr/>
        </p:nvSpPr>
        <p:spPr bwMode="auto">
          <a:xfrm>
            <a:off x="6635750" y="6200775"/>
            <a:ext cx="1881188" cy="504825"/>
          </a:xfrm>
          <a:prstGeom prst="roundRect">
            <a:avLst>
              <a:gd name="adj" fmla="val 16667"/>
            </a:avLst>
          </a:prstGeom>
          <a:noFill/>
          <a:ln w="12700" cap="flat">
            <a:solidFill>
              <a:srgbClr val="000000"/>
            </a:solidFill>
            <a:prstDash val="solid"/>
            <a:bevel/>
          </a:ln>
          <a:effectLst/>
        </p:spPr>
        <p:txBody>
          <a:bodyPr lIns="45719" tIns="45719" rIns="45719" bIns="45719" anchor="ctr"/>
          <a:lstStyle/>
          <a:p>
            <a:pPr fontAlgn="auto" hangingPunct="0">
              <a:spcBef>
                <a:spcPts val="0"/>
              </a:spcBef>
              <a:spcAft>
                <a:spcPts val="0"/>
              </a:spcAft>
              <a:defRPr sz="3200">
                <a:solidFill>
                  <a:srgbClr val="FFD03B"/>
                </a:solidFill>
                <a:latin typeface="Microsoft JhengHei"/>
                <a:ea typeface="Microsoft JhengHei"/>
                <a:cs typeface="Microsoft JhengHei"/>
                <a:sym typeface="Microsoft JhengHei"/>
              </a:defRPr>
            </a:pPr>
            <a:endParaRPr kumimoji="0" sz="3200" kern="0">
              <a:solidFill>
                <a:srgbClr val="FFD03B"/>
              </a:solidFill>
              <a:latin typeface="Microsoft JhengHei"/>
              <a:ea typeface="Microsoft JhengHei"/>
              <a:cs typeface="Microsoft JhengHei"/>
              <a:sym typeface="Microsoft JhengHei"/>
            </a:endParaRPr>
          </a:p>
        </p:txBody>
      </p:sp>
      <p:sp>
        <p:nvSpPr>
          <p:cNvPr id="40" name="Shape 134"/>
          <p:cNvSpPr/>
          <p:nvPr/>
        </p:nvSpPr>
        <p:spPr bwMode="auto">
          <a:xfrm>
            <a:off x="2549525" y="6200775"/>
            <a:ext cx="2486025" cy="504825"/>
          </a:xfrm>
          <a:prstGeom prst="roundRect">
            <a:avLst>
              <a:gd name="adj" fmla="val 16667"/>
            </a:avLst>
          </a:prstGeom>
          <a:noFill/>
          <a:ln w="12700" cap="flat">
            <a:solidFill>
              <a:srgbClr val="000000"/>
            </a:solidFill>
            <a:prstDash val="solid"/>
            <a:bevel/>
          </a:ln>
          <a:effectLst/>
        </p:spPr>
        <p:txBody>
          <a:bodyPr lIns="45719" tIns="45719" rIns="45719" bIns="45719" anchor="ctr"/>
          <a:lstStyle/>
          <a:p>
            <a:pPr fontAlgn="auto" hangingPunct="0">
              <a:spcBef>
                <a:spcPts val="0"/>
              </a:spcBef>
              <a:spcAft>
                <a:spcPts val="0"/>
              </a:spcAft>
              <a:defRPr sz="3200">
                <a:solidFill>
                  <a:srgbClr val="FFD03B"/>
                </a:solidFill>
                <a:latin typeface="Microsoft JhengHei"/>
                <a:ea typeface="Microsoft JhengHei"/>
                <a:cs typeface="Microsoft JhengHei"/>
                <a:sym typeface="Microsoft JhengHei"/>
              </a:defRPr>
            </a:pPr>
            <a:endParaRPr kumimoji="0" sz="3200" kern="0">
              <a:solidFill>
                <a:srgbClr val="FFD03B"/>
              </a:solidFill>
              <a:latin typeface="Microsoft JhengHei"/>
              <a:ea typeface="Microsoft JhengHei"/>
              <a:cs typeface="Microsoft JhengHei"/>
              <a:sym typeface="Microsoft JhengHei"/>
            </a:endParaRPr>
          </a:p>
        </p:txBody>
      </p:sp>
      <p:sp>
        <p:nvSpPr>
          <p:cNvPr id="4120" name="Shape 135"/>
          <p:cNvSpPr>
            <a:spLocks/>
          </p:cNvSpPr>
          <p:nvPr/>
        </p:nvSpPr>
        <p:spPr bwMode="auto">
          <a:xfrm rot="5400000">
            <a:off x="3540125" y="5106988"/>
            <a:ext cx="1317625" cy="542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 y="0"/>
                </a:moveTo>
                <a:lnTo>
                  <a:pt x="0" y="0"/>
                </a:lnTo>
                <a:lnTo>
                  <a:pt x="0" y="21600"/>
                </a:lnTo>
                <a:lnTo>
                  <a:pt x="21600" y="21600"/>
                </a:lnTo>
              </a:path>
            </a:pathLst>
          </a:custGeom>
          <a:noFill/>
          <a:ln w="12700" cap="flat">
            <a:solidFill>
              <a:srgbClr val="000000"/>
            </a:solidFill>
            <a:prstDash val="solid"/>
            <a:bevel/>
            <a:headEnd type="triangle" w="med" len="med"/>
            <a:tailEnd type="triangle" w="med" len="med"/>
          </a:ln>
          <a:extLst>
            <a:ext uri="{909E8E84-426E-40dd-AFC4-6F175D3DCCD1}">
              <a14:hiddenFill xmlns:a14="http://schemas.microsoft.com/office/drawing/2010/main" xmlns="">
                <a:solidFill>
                  <a:srgbClr val="FFFFFF"/>
                </a:solidFill>
              </a14:hiddenFill>
            </a:ext>
          </a:extLst>
        </p:spPr>
        <p:txBody>
          <a:bodyPr lIns="45719" tIns="45719" rIns="45719" bIns="45719" anchor="ctr"/>
          <a:lstStyle/>
          <a:p>
            <a:endParaRPr lang="zh-CN" altLang="en-US"/>
          </a:p>
        </p:txBody>
      </p:sp>
      <p:sp>
        <p:nvSpPr>
          <p:cNvPr id="4121" name="Shape 136"/>
          <p:cNvSpPr>
            <a:spLocks/>
          </p:cNvSpPr>
          <p:nvPr/>
        </p:nvSpPr>
        <p:spPr bwMode="auto">
          <a:xfrm rot="5400000">
            <a:off x="6201569" y="5120481"/>
            <a:ext cx="1392238" cy="542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 y="21600"/>
                </a:moveTo>
                <a:lnTo>
                  <a:pt x="0" y="21600"/>
                </a:lnTo>
                <a:lnTo>
                  <a:pt x="0" y="0"/>
                </a:lnTo>
                <a:lnTo>
                  <a:pt x="21600" y="0"/>
                </a:lnTo>
              </a:path>
            </a:pathLst>
          </a:custGeom>
          <a:noFill/>
          <a:ln w="12700" cap="flat">
            <a:solidFill>
              <a:srgbClr val="000000"/>
            </a:solidFill>
            <a:prstDash val="solid"/>
            <a:bevel/>
            <a:headEnd type="triangle" w="med" len="med"/>
            <a:tailEnd type="triangle" w="med" len="med"/>
          </a:ln>
          <a:extLst>
            <a:ext uri="{909E8E84-426E-40dd-AFC4-6F175D3DCCD1}">
              <a14:hiddenFill xmlns:a14="http://schemas.microsoft.com/office/drawing/2010/main" xmlns="">
                <a:solidFill>
                  <a:srgbClr val="FFFFFF"/>
                </a:solidFill>
              </a14:hiddenFill>
            </a:ext>
          </a:extLst>
        </p:spPr>
        <p:txBody>
          <a:bodyPr lIns="45719" tIns="45719" rIns="45719" bIns="45719"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347788" y="3892550"/>
            <a:ext cx="9521825" cy="0"/>
          </a:xfrm>
          <a:prstGeom prst="lin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3" name="椭圆 2"/>
          <p:cNvSpPr/>
          <p:nvPr/>
        </p:nvSpPr>
        <p:spPr>
          <a:xfrm>
            <a:off x="1254125" y="3798888"/>
            <a:ext cx="188913" cy="188912"/>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4" name="椭圆 3"/>
          <p:cNvSpPr/>
          <p:nvPr/>
        </p:nvSpPr>
        <p:spPr>
          <a:xfrm flipV="1">
            <a:off x="2422525" y="3841750"/>
            <a:ext cx="107950" cy="107950"/>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flipV="1">
            <a:off x="4622800" y="3841750"/>
            <a:ext cx="107950" cy="107950"/>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椭圆 5"/>
          <p:cNvSpPr/>
          <p:nvPr/>
        </p:nvSpPr>
        <p:spPr>
          <a:xfrm flipV="1">
            <a:off x="5811838" y="3841750"/>
            <a:ext cx="107950" cy="107950"/>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7" name="椭圆 6"/>
          <p:cNvSpPr/>
          <p:nvPr/>
        </p:nvSpPr>
        <p:spPr>
          <a:xfrm flipV="1">
            <a:off x="7958138" y="3841750"/>
            <a:ext cx="107950" cy="107950"/>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8" name="椭圆 7"/>
          <p:cNvSpPr/>
          <p:nvPr/>
        </p:nvSpPr>
        <p:spPr>
          <a:xfrm>
            <a:off x="10774363" y="3798888"/>
            <a:ext cx="188912" cy="188912"/>
          </a:xfrm>
          <a:prstGeom prst="ellipse">
            <a:avLst/>
          </a:prstGeom>
          <a:solidFill>
            <a:srgbClr val="6C92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cxnSp>
        <p:nvCxnSpPr>
          <p:cNvPr id="9" name="直接连接符 8"/>
          <p:cNvCxnSpPr>
            <a:stCxn id="3" idx="0"/>
          </p:cNvCxnSpPr>
          <p:nvPr/>
        </p:nvCxnSpPr>
        <p:spPr>
          <a:xfrm flipV="1">
            <a:off x="1347788" y="2336800"/>
            <a:ext cx="0" cy="1462088"/>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flipH="1" flipV="1">
            <a:off x="4673600" y="2336800"/>
            <a:ext cx="6350" cy="1504950"/>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flipH="1" flipV="1">
            <a:off x="8005763" y="2347913"/>
            <a:ext cx="0" cy="1493837"/>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flipV="1">
            <a:off x="10869613" y="3987800"/>
            <a:ext cx="6350" cy="1344613"/>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flipV="1">
            <a:off x="2468563" y="3949700"/>
            <a:ext cx="6350" cy="1344613"/>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flipV="1">
            <a:off x="5865813" y="3941763"/>
            <a:ext cx="20637" cy="1552575"/>
          </a:xfrm>
          <a:prstGeom prst="line">
            <a:avLst/>
          </a:prstGeom>
          <a:noFill/>
          <a:ln w="12700">
            <a:solidFill>
              <a:srgbClr val="6C92C0"/>
            </a:solidFill>
          </a:ln>
        </p:spPr>
        <p:style>
          <a:lnRef idx="2">
            <a:schemeClr val="accent1">
              <a:shade val="50000"/>
            </a:schemeClr>
          </a:lnRef>
          <a:fillRef idx="1">
            <a:schemeClr val="accent1"/>
          </a:fillRef>
          <a:effectRef idx="0">
            <a:schemeClr val="accent1"/>
          </a:effectRef>
          <a:fontRef idx="minor">
            <a:schemeClr val="lt1"/>
          </a:fontRef>
        </p:style>
      </p:cxnSp>
      <p:sp>
        <p:nvSpPr>
          <p:cNvPr id="16" name="矩形 15"/>
          <p:cNvSpPr/>
          <p:nvPr/>
        </p:nvSpPr>
        <p:spPr>
          <a:xfrm>
            <a:off x="1428750" y="2684463"/>
            <a:ext cx="2112963" cy="461665"/>
          </a:xfrm>
          <a:prstGeom prst="rect">
            <a:avLst/>
          </a:prstGeom>
        </p:spPr>
        <p:txBody>
          <a:bodyPr>
            <a:spAutoFit/>
          </a:bodyPr>
          <a:lstStyle/>
          <a:p>
            <a:pPr fontAlgn="auto">
              <a:spcBef>
                <a:spcPts val="0"/>
              </a:spcBef>
              <a:spcAft>
                <a:spcPts val="0"/>
              </a:spcAft>
              <a:defRPr/>
            </a:pPr>
            <a:r>
              <a:rPr kumimoji="0" lang="zh-CN" altLang="en-US" sz="1200" dirty="0">
                <a:solidFill>
                  <a:schemeClr val="tx1">
                    <a:lumMod val="75000"/>
                    <a:lumOff val="25000"/>
                  </a:schemeClr>
                </a:solidFill>
                <a:latin typeface="+mn-lt"/>
                <a:ea typeface="+mn-ea"/>
                <a:cs typeface="+mn-cs"/>
              </a:rPr>
              <a:t>通过手机预选了自主学习空间</a:t>
            </a:r>
            <a:r>
              <a:rPr kumimoji="0" lang="en-US" altLang="zh-CN" sz="1200" dirty="0">
                <a:solidFill>
                  <a:schemeClr val="tx1">
                    <a:lumMod val="75000"/>
                    <a:lumOff val="25000"/>
                  </a:schemeClr>
                </a:solidFill>
                <a:latin typeface="+mn-lt"/>
                <a:ea typeface="+mn-ea"/>
                <a:cs typeface="+mn-cs"/>
              </a:rPr>
              <a:t>26</a:t>
            </a:r>
            <a:r>
              <a:rPr kumimoji="0" lang="zh-CN" altLang="en-US" sz="1200" dirty="0">
                <a:solidFill>
                  <a:schemeClr val="tx1">
                    <a:lumMod val="75000"/>
                    <a:lumOff val="25000"/>
                  </a:schemeClr>
                </a:solidFill>
                <a:latin typeface="+mn-lt"/>
                <a:ea typeface="+mn-ea"/>
                <a:cs typeface="+mn-cs"/>
              </a:rPr>
              <a:t>号座位</a:t>
            </a:r>
          </a:p>
        </p:txBody>
      </p:sp>
      <p:sp>
        <p:nvSpPr>
          <p:cNvPr id="5135" name="矩形 16"/>
          <p:cNvSpPr>
            <a:spLocks noChangeArrowheads="1"/>
          </p:cNvSpPr>
          <p:nvPr/>
        </p:nvSpPr>
        <p:spPr bwMode="auto">
          <a:xfrm>
            <a:off x="4768850" y="2260600"/>
            <a:ext cx="24860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kumimoji="0" lang="zh-CN" altLang="en-US" sz="1400">
                <a:solidFill>
                  <a:srgbClr val="6C92C0"/>
                </a:solidFill>
                <a:ea typeface="等线" charset="0"/>
                <a:cs typeface="等线" charset="0"/>
              </a:rPr>
              <a:t>暂离保留</a:t>
            </a:r>
            <a:endParaRPr kumimoji="0" lang="en-US" altLang="zh-CN" sz="1400">
              <a:solidFill>
                <a:srgbClr val="6C92C0"/>
              </a:solidFill>
              <a:ea typeface="等线" charset="0"/>
              <a:cs typeface="等线" charset="0"/>
            </a:endParaRPr>
          </a:p>
        </p:txBody>
      </p:sp>
      <p:sp>
        <p:nvSpPr>
          <p:cNvPr id="5136" name="矩形 18"/>
          <p:cNvSpPr>
            <a:spLocks noChangeArrowheads="1"/>
          </p:cNvSpPr>
          <p:nvPr/>
        </p:nvSpPr>
        <p:spPr bwMode="auto">
          <a:xfrm>
            <a:off x="8180388" y="2244725"/>
            <a:ext cx="22320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kumimoji="0" lang="zh-CN" altLang="en-US" sz="1400">
                <a:solidFill>
                  <a:srgbClr val="6C92C0"/>
                </a:solidFill>
                <a:ea typeface="等线" charset="0"/>
                <a:cs typeface="等线" charset="0"/>
              </a:rPr>
              <a:t>被监督</a:t>
            </a:r>
            <a:endParaRPr kumimoji="0" lang="en-US" altLang="zh-CN" sz="1400">
              <a:solidFill>
                <a:srgbClr val="6C92C0"/>
              </a:solidFill>
              <a:ea typeface="等线" charset="0"/>
              <a:cs typeface="等线" charset="0"/>
            </a:endParaRPr>
          </a:p>
        </p:txBody>
      </p:sp>
      <p:sp>
        <p:nvSpPr>
          <p:cNvPr id="20" name="矩形 19"/>
          <p:cNvSpPr/>
          <p:nvPr/>
        </p:nvSpPr>
        <p:spPr>
          <a:xfrm>
            <a:off x="8255000" y="2587625"/>
            <a:ext cx="2112963" cy="1016000"/>
          </a:xfrm>
          <a:prstGeom prst="rect">
            <a:avLst/>
          </a:prstGeom>
        </p:spPr>
        <p:txBody>
          <a:bodyPr>
            <a:spAutoFit/>
          </a:bodyPr>
          <a:lstStyle/>
          <a:p>
            <a:pPr fontAlgn="auto">
              <a:spcBef>
                <a:spcPts val="0"/>
              </a:spcBef>
              <a:spcAft>
                <a:spcPts val="0"/>
              </a:spcAft>
              <a:defRPr/>
            </a:pPr>
            <a:r>
              <a:rPr kumimoji="0" lang="zh-CN" altLang="en-US" sz="1200" dirty="0">
                <a:solidFill>
                  <a:schemeClr val="tx1">
                    <a:lumMod val="75000"/>
                    <a:lumOff val="25000"/>
                  </a:schemeClr>
                </a:solidFill>
                <a:latin typeface="+mn-lt"/>
                <a:ea typeface="+mn-ea"/>
                <a:cs typeface="+mn-cs"/>
              </a:rPr>
              <a:t>离开图书馆去取快递，但忘了保留座位，收到“座位被监督”的提示，在规定时间内赶回图书馆重新验证后继续就坐学习。</a:t>
            </a:r>
          </a:p>
        </p:txBody>
      </p:sp>
      <p:sp>
        <p:nvSpPr>
          <p:cNvPr id="5138" name="矩形 20"/>
          <p:cNvSpPr>
            <a:spLocks noChangeArrowheads="1"/>
          </p:cNvSpPr>
          <p:nvPr/>
        </p:nvSpPr>
        <p:spPr bwMode="auto">
          <a:xfrm>
            <a:off x="2584450" y="5182347"/>
            <a:ext cx="23844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kumimoji="0" lang="zh-CN" altLang="en-US" sz="1400">
                <a:solidFill>
                  <a:srgbClr val="6C92C0"/>
                </a:solidFill>
                <a:ea typeface="等线" charset="0"/>
                <a:cs typeface="等线" charset="0"/>
              </a:rPr>
              <a:t>确认到馆</a:t>
            </a:r>
            <a:endParaRPr kumimoji="0" lang="en-US" altLang="zh-CN" sz="1400">
              <a:solidFill>
                <a:srgbClr val="6C92C0"/>
              </a:solidFill>
              <a:ea typeface="等线" charset="0"/>
              <a:cs typeface="等线" charset="0"/>
            </a:endParaRPr>
          </a:p>
        </p:txBody>
      </p:sp>
      <p:sp>
        <p:nvSpPr>
          <p:cNvPr id="22" name="矩形 21"/>
          <p:cNvSpPr/>
          <p:nvPr/>
        </p:nvSpPr>
        <p:spPr>
          <a:xfrm>
            <a:off x="2584450" y="3997325"/>
            <a:ext cx="2112963" cy="1015663"/>
          </a:xfrm>
          <a:prstGeom prst="rect">
            <a:avLst/>
          </a:prstGeom>
        </p:spPr>
        <p:txBody>
          <a:bodyPr>
            <a:spAutoFit/>
          </a:bodyPr>
          <a:lstStyle/>
          <a:p>
            <a:pPr fontAlgn="auto">
              <a:spcBef>
                <a:spcPts val="0"/>
              </a:spcBef>
              <a:spcAft>
                <a:spcPts val="0"/>
              </a:spcAft>
              <a:defRPr/>
            </a:pPr>
            <a:r>
              <a:rPr kumimoji="0" lang="zh-CN" altLang="zh-CN" sz="1200" dirty="0">
                <a:latin typeface="+mn-lt"/>
                <a:ea typeface="+mn-ea"/>
                <a:cs typeface="+mn-cs"/>
              </a:rPr>
              <a:t>预约选座后生成二维码，在3</a:t>
            </a:r>
            <a:r>
              <a:rPr kumimoji="0" lang="en-US" altLang="zh-CN" sz="1200" dirty="0">
                <a:latin typeface="+mn-lt"/>
                <a:ea typeface="+mn-ea"/>
                <a:cs typeface="+mn-cs"/>
              </a:rPr>
              <a:t>0</a:t>
            </a:r>
            <a:r>
              <a:rPr kumimoji="0" lang="zh-CN" altLang="en-US" sz="1200" dirty="0">
                <a:latin typeface="+mn-lt"/>
                <a:ea typeface="+mn-ea"/>
                <a:cs typeface="+mn-cs"/>
              </a:rPr>
              <a:t>分钟</a:t>
            </a:r>
            <a:r>
              <a:rPr kumimoji="0" lang="zh-CN" altLang="zh-CN" sz="1200" dirty="0">
                <a:latin typeface="+mn-lt"/>
                <a:ea typeface="+mn-ea"/>
                <a:cs typeface="+mn-cs"/>
              </a:rPr>
              <a:t>内到</a:t>
            </a:r>
            <a:r>
              <a:rPr kumimoji="0" lang="zh-CN" altLang="en-US" sz="1200" dirty="0">
                <a:latin typeface="+mn-lt"/>
                <a:ea typeface="+mn-ea"/>
                <a:cs typeface="+mn-cs"/>
              </a:rPr>
              <a:t>馆内各阅览室小型终端设备</a:t>
            </a:r>
            <a:r>
              <a:rPr kumimoji="0" lang="zh-CN" altLang="zh-CN" sz="1200" dirty="0">
                <a:latin typeface="+mn-lt"/>
                <a:ea typeface="+mn-ea"/>
                <a:cs typeface="+mn-cs"/>
              </a:rPr>
              <a:t>进行扫描</a:t>
            </a:r>
            <a:r>
              <a:rPr kumimoji="0" lang="zh-CN" altLang="en-US" sz="1200" dirty="0">
                <a:latin typeface="+mn-lt"/>
                <a:ea typeface="+mn-ea"/>
                <a:cs typeface="+mn-cs"/>
              </a:rPr>
              <a:t>签到</a:t>
            </a:r>
            <a:r>
              <a:rPr kumimoji="0" lang="zh-CN" altLang="zh-CN" sz="1200" dirty="0">
                <a:latin typeface="+mn-lt"/>
                <a:ea typeface="+mn-ea"/>
                <a:cs typeface="+mn-cs"/>
              </a:rPr>
              <a:t>，</a:t>
            </a:r>
            <a:r>
              <a:rPr kumimoji="0" lang="en-US" altLang="zh-CN" sz="1200" dirty="0">
                <a:latin typeface="+mn-lt"/>
                <a:ea typeface="+mn-ea"/>
                <a:cs typeface="+mn-cs"/>
              </a:rPr>
              <a:t>  </a:t>
            </a:r>
            <a:r>
              <a:rPr kumimoji="0" lang="zh-CN" altLang="zh-CN" sz="1200" dirty="0">
                <a:latin typeface="+mn-lt"/>
                <a:ea typeface="+mn-ea"/>
                <a:cs typeface="+mn-cs"/>
              </a:rPr>
              <a:t>以微信端收到“</a:t>
            </a:r>
            <a:r>
              <a:rPr kumimoji="0" lang="zh-CN" altLang="en-US" sz="1200" dirty="0">
                <a:latin typeface="+mn-lt"/>
                <a:ea typeface="+mn-ea"/>
                <a:cs typeface="+mn-cs"/>
              </a:rPr>
              <a:t>签到</a:t>
            </a:r>
            <a:r>
              <a:rPr kumimoji="0" lang="zh-CN" altLang="zh-CN" sz="1200" dirty="0">
                <a:latin typeface="+mn-lt"/>
                <a:ea typeface="+mn-ea"/>
                <a:cs typeface="+mn-cs"/>
              </a:rPr>
              <a:t>成功”为准，即可开始学习。 </a:t>
            </a:r>
            <a:endParaRPr kumimoji="0" lang="zh-CN" altLang="en-US" sz="1200" dirty="0">
              <a:solidFill>
                <a:schemeClr val="tx1">
                  <a:lumMod val="75000"/>
                  <a:lumOff val="25000"/>
                </a:schemeClr>
              </a:solidFill>
              <a:latin typeface="+mn-lt"/>
              <a:ea typeface="+mn-ea"/>
              <a:cs typeface="+mn-cs"/>
            </a:endParaRPr>
          </a:p>
        </p:txBody>
      </p:sp>
      <p:sp>
        <p:nvSpPr>
          <p:cNvPr id="5140" name="矩形 22"/>
          <p:cNvSpPr>
            <a:spLocks noChangeArrowheads="1"/>
          </p:cNvSpPr>
          <p:nvPr/>
        </p:nvSpPr>
        <p:spPr bwMode="auto">
          <a:xfrm>
            <a:off x="5973763" y="5298069"/>
            <a:ext cx="23844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kumimoji="0" lang="zh-CN" altLang="en-US" sz="1400">
                <a:solidFill>
                  <a:srgbClr val="6C92C0"/>
                </a:solidFill>
                <a:ea typeface="等线" charset="0"/>
                <a:cs typeface="等线" charset="0"/>
              </a:rPr>
              <a:t>监督占座</a:t>
            </a:r>
            <a:endParaRPr kumimoji="0" lang="en-US" altLang="zh-CN" sz="1400">
              <a:solidFill>
                <a:srgbClr val="6C92C0"/>
              </a:solidFill>
              <a:ea typeface="等线" charset="0"/>
              <a:cs typeface="等线" charset="0"/>
            </a:endParaRPr>
          </a:p>
        </p:txBody>
      </p:sp>
      <p:sp>
        <p:nvSpPr>
          <p:cNvPr id="24" name="矩形 23"/>
          <p:cNvSpPr/>
          <p:nvPr/>
        </p:nvSpPr>
        <p:spPr>
          <a:xfrm>
            <a:off x="5973763" y="4029075"/>
            <a:ext cx="2112962" cy="1200329"/>
          </a:xfrm>
          <a:prstGeom prst="rect">
            <a:avLst/>
          </a:prstGeom>
        </p:spPr>
        <p:txBody>
          <a:bodyPr>
            <a:spAutoFit/>
          </a:bodyPr>
          <a:lstStyle/>
          <a:p>
            <a:pPr fontAlgn="auto">
              <a:spcBef>
                <a:spcPts val="0"/>
              </a:spcBef>
              <a:spcAft>
                <a:spcPts val="0"/>
              </a:spcAft>
              <a:defRPr/>
            </a:pPr>
            <a:r>
              <a:rPr kumimoji="0" lang="zh-CN" altLang="en-US" sz="1200" dirty="0">
                <a:solidFill>
                  <a:schemeClr val="tx1">
                    <a:lumMod val="75000"/>
                    <a:lumOff val="25000"/>
                  </a:schemeClr>
                </a:solidFill>
                <a:latin typeface="+mn-lt"/>
                <a:ea typeface="+mn-ea"/>
                <a:cs typeface="+mn-cs"/>
              </a:rPr>
              <a:t>发现自主学习空间</a:t>
            </a:r>
            <a:r>
              <a:rPr kumimoji="0" lang="en-US" altLang="zh-CN" sz="1200" dirty="0">
                <a:solidFill>
                  <a:schemeClr val="tx1">
                    <a:lumMod val="75000"/>
                    <a:lumOff val="25000"/>
                  </a:schemeClr>
                </a:solidFill>
                <a:latin typeface="+mn-lt"/>
                <a:ea typeface="+mn-ea"/>
                <a:cs typeface="+mn-cs"/>
              </a:rPr>
              <a:t>30</a:t>
            </a:r>
            <a:r>
              <a:rPr kumimoji="0" lang="zh-CN" altLang="en-US" sz="1200" dirty="0">
                <a:solidFill>
                  <a:schemeClr val="tx1">
                    <a:lumMod val="75000"/>
                    <a:lumOff val="25000"/>
                  </a:schemeClr>
                </a:solidFill>
                <a:latin typeface="+mn-lt"/>
                <a:ea typeface="+mn-ea"/>
                <a:cs typeface="+mn-cs"/>
              </a:rPr>
              <a:t>号座位桌上有书但长时间没有人在，利用监督占座功能释放了该座位，</a:t>
            </a:r>
            <a:r>
              <a:rPr kumimoji="0" lang="zh-CN" altLang="zh-CN" sz="1200" dirty="0">
                <a:solidFill>
                  <a:schemeClr val="tx1">
                    <a:lumMod val="75000"/>
                    <a:lumOff val="25000"/>
                  </a:schemeClr>
                </a:solidFill>
                <a:latin typeface="+mn-lt"/>
                <a:ea typeface="+mn-ea"/>
                <a:cs typeface="+mn-cs"/>
              </a:rPr>
              <a:t>8</a:t>
            </a:r>
            <a:r>
              <a:rPr kumimoji="0" lang="zh-CN" altLang="en-US" sz="1200" dirty="0">
                <a:solidFill>
                  <a:schemeClr val="tx1">
                    <a:lumMod val="75000"/>
                    <a:lumOff val="25000"/>
                  </a:schemeClr>
                </a:solidFill>
                <a:latin typeface="+mn-lt"/>
                <a:ea typeface="+mn-ea"/>
                <a:cs typeface="+mn-cs"/>
              </a:rPr>
              <a:t>分钟后该座位其他读者预约后再次使用。保留状态中的座位不可被监督。</a:t>
            </a:r>
          </a:p>
        </p:txBody>
      </p:sp>
      <p:sp>
        <p:nvSpPr>
          <p:cNvPr id="5142" name="矩形 24"/>
          <p:cNvSpPr>
            <a:spLocks noChangeArrowheads="1"/>
          </p:cNvSpPr>
          <p:nvPr/>
        </p:nvSpPr>
        <p:spPr bwMode="auto">
          <a:xfrm>
            <a:off x="8667750" y="5008563"/>
            <a:ext cx="21113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kumimoji="0" lang="zh-CN" altLang="en-US" sz="1400">
                <a:solidFill>
                  <a:srgbClr val="6C92C0"/>
                </a:solidFill>
                <a:ea typeface="等线" charset="0"/>
                <a:cs typeface="等线" charset="0"/>
              </a:rPr>
              <a:t>退座离馆</a:t>
            </a:r>
            <a:endParaRPr kumimoji="0" lang="en-US" altLang="zh-CN" sz="1400">
              <a:solidFill>
                <a:srgbClr val="6C92C0"/>
              </a:solidFill>
              <a:ea typeface="等线" charset="0"/>
              <a:cs typeface="等线" charset="0"/>
            </a:endParaRPr>
          </a:p>
        </p:txBody>
      </p:sp>
      <p:sp>
        <p:nvSpPr>
          <p:cNvPr id="26" name="矩形 25"/>
          <p:cNvSpPr/>
          <p:nvPr/>
        </p:nvSpPr>
        <p:spPr>
          <a:xfrm>
            <a:off x="8618538" y="4492625"/>
            <a:ext cx="2112962" cy="277813"/>
          </a:xfrm>
          <a:prstGeom prst="rect">
            <a:avLst/>
          </a:prstGeom>
        </p:spPr>
        <p:txBody>
          <a:bodyPr>
            <a:spAutoFit/>
          </a:bodyPr>
          <a:lstStyle/>
          <a:p>
            <a:pPr algn="r" fontAlgn="auto">
              <a:spcBef>
                <a:spcPts val="0"/>
              </a:spcBef>
              <a:spcAft>
                <a:spcPts val="0"/>
              </a:spcAft>
              <a:defRPr/>
            </a:pPr>
            <a:r>
              <a:rPr kumimoji="0" lang="en-US" altLang="zh-CN" sz="1200" dirty="0">
                <a:solidFill>
                  <a:schemeClr val="tx1">
                    <a:lumMod val="75000"/>
                    <a:lumOff val="25000"/>
                  </a:schemeClr>
                </a:solidFill>
                <a:latin typeface="+mn-lt"/>
                <a:ea typeface="+mn-ea"/>
                <a:cs typeface="+mn-cs"/>
              </a:rPr>
              <a:t> </a:t>
            </a:r>
            <a:endParaRPr kumimoji="0" lang="zh-CN" altLang="en-US" sz="1200" dirty="0">
              <a:solidFill>
                <a:schemeClr val="tx1">
                  <a:lumMod val="75000"/>
                  <a:lumOff val="25000"/>
                </a:schemeClr>
              </a:solidFill>
              <a:latin typeface="+mn-lt"/>
              <a:ea typeface="+mn-ea"/>
              <a:cs typeface="+mn-cs"/>
            </a:endParaRPr>
          </a:p>
        </p:txBody>
      </p:sp>
      <p:sp>
        <p:nvSpPr>
          <p:cNvPr id="5144" name="文本框 26"/>
          <p:cNvSpPr txBox="1">
            <a:spLocks noChangeArrowheads="1"/>
          </p:cNvSpPr>
          <p:nvPr/>
        </p:nvSpPr>
        <p:spPr bwMode="auto">
          <a:xfrm>
            <a:off x="709613" y="2217738"/>
            <a:ext cx="6334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en-US" altLang="zh-CN" sz="1800">
                <a:solidFill>
                  <a:srgbClr val="6C92C0"/>
                </a:solidFill>
                <a:ea typeface="等线" charset="0"/>
                <a:cs typeface="等线" charset="0"/>
              </a:rPr>
              <a:t>7:00</a:t>
            </a:r>
            <a:endParaRPr kumimoji="0" lang="zh-CN" altLang="en-US" sz="1800">
              <a:solidFill>
                <a:srgbClr val="6C92C0"/>
              </a:solidFill>
              <a:ea typeface="等线" charset="0"/>
              <a:cs typeface="等线" charset="0"/>
            </a:endParaRPr>
          </a:p>
        </p:txBody>
      </p:sp>
      <p:sp>
        <p:nvSpPr>
          <p:cNvPr id="5145" name="文本框 27"/>
          <p:cNvSpPr txBox="1">
            <a:spLocks noChangeArrowheads="1"/>
          </p:cNvSpPr>
          <p:nvPr/>
        </p:nvSpPr>
        <p:spPr bwMode="auto">
          <a:xfrm>
            <a:off x="1793875" y="4965700"/>
            <a:ext cx="6339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en-US" altLang="zh-CN" sz="1800" dirty="0">
                <a:solidFill>
                  <a:srgbClr val="6C92C0"/>
                </a:solidFill>
                <a:ea typeface="等线" charset="0"/>
                <a:cs typeface="等线" charset="0"/>
              </a:rPr>
              <a:t>7:45</a:t>
            </a:r>
            <a:endParaRPr kumimoji="0" lang="zh-CN" altLang="en-US" sz="1800" dirty="0">
              <a:solidFill>
                <a:srgbClr val="6C92C0"/>
              </a:solidFill>
              <a:ea typeface="等线" charset="0"/>
              <a:cs typeface="等线" charset="0"/>
            </a:endParaRPr>
          </a:p>
        </p:txBody>
      </p:sp>
      <p:sp>
        <p:nvSpPr>
          <p:cNvPr id="5146" name="文本框 28"/>
          <p:cNvSpPr txBox="1">
            <a:spLocks noChangeArrowheads="1"/>
          </p:cNvSpPr>
          <p:nvPr/>
        </p:nvSpPr>
        <p:spPr bwMode="auto">
          <a:xfrm>
            <a:off x="5106988" y="5148263"/>
            <a:ext cx="7620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en-US" altLang="zh-CN" sz="1800">
                <a:solidFill>
                  <a:srgbClr val="6C92C0"/>
                </a:solidFill>
                <a:ea typeface="等线" charset="0"/>
                <a:cs typeface="等线" charset="0"/>
              </a:rPr>
              <a:t>13:50</a:t>
            </a:r>
            <a:endParaRPr kumimoji="0" lang="zh-CN" altLang="en-US" sz="1800">
              <a:solidFill>
                <a:srgbClr val="6C92C0"/>
              </a:solidFill>
              <a:ea typeface="等线" charset="0"/>
              <a:cs typeface="等线" charset="0"/>
            </a:endParaRPr>
          </a:p>
        </p:txBody>
      </p:sp>
      <p:sp>
        <p:nvSpPr>
          <p:cNvPr id="5147" name="文本框 29"/>
          <p:cNvSpPr txBox="1">
            <a:spLocks noChangeArrowheads="1"/>
          </p:cNvSpPr>
          <p:nvPr/>
        </p:nvSpPr>
        <p:spPr bwMode="auto">
          <a:xfrm>
            <a:off x="3922713" y="2217738"/>
            <a:ext cx="744537"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en-US" altLang="zh-CN" sz="1800">
                <a:solidFill>
                  <a:srgbClr val="6C92C0"/>
                </a:solidFill>
                <a:ea typeface="等线" charset="0"/>
                <a:cs typeface="等线" charset="0"/>
              </a:rPr>
              <a:t>11:15</a:t>
            </a:r>
            <a:endParaRPr kumimoji="0" lang="zh-CN" altLang="en-US" sz="1800">
              <a:solidFill>
                <a:srgbClr val="6C92C0"/>
              </a:solidFill>
              <a:ea typeface="等线" charset="0"/>
              <a:cs typeface="等线" charset="0"/>
            </a:endParaRPr>
          </a:p>
        </p:txBody>
      </p:sp>
      <p:sp>
        <p:nvSpPr>
          <p:cNvPr id="5148" name="文本框 30"/>
          <p:cNvSpPr txBox="1">
            <a:spLocks noChangeArrowheads="1"/>
          </p:cNvSpPr>
          <p:nvPr/>
        </p:nvSpPr>
        <p:spPr bwMode="auto">
          <a:xfrm>
            <a:off x="7170738" y="2216150"/>
            <a:ext cx="7620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zh-CN" sz="1800">
                <a:solidFill>
                  <a:srgbClr val="6C92C0"/>
                </a:solidFill>
                <a:ea typeface="等线" charset="0"/>
                <a:cs typeface="等线" charset="0"/>
              </a:rPr>
              <a:t>1</a:t>
            </a:r>
            <a:r>
              <a:rPr kumimoji="0" lang="en-US" altLang="zh-CN" sz="1800">
                <a:solidFill>
                  <a:srgbClr val="6C92C0"/>
                </a:solidFill>
                <a:ea typeface="等线" charset="0"/>
                <a:cs typeface="等线" charset="0"/>
              </a:rPr>
              <a:t>5:23</a:t>
            </a:r>
            <a:endParaRPr kumimoji="0" lang="zh-CN" altLang="en-US" sz="1800">
              <a:solidFill>
                <a:srgbClr val="6C92C0"/>
              </a:solidFill>
              <a:ea typeface="等线" charset="0"/>
              <a:cs typeface="等线" charset="0"/>
            </a:endParaRPr>
          </a:p>
        </p:txBody>
      </p:sp>
      <p:sp>
        <p:nvSpPr>
          <p:cNvPr id="5149" name="文本框 31"/>
          <p:cNvSpPr txBox="1">
            <a:spLocks noChangeArrowheads="1"/>
          </p:cNvSpPr>
          <p:nvPr/>
        </p:nvSpPr>
        <p:spPr bwMode="auto">
          <a:xfrm>
            <a:off x="10890250" y="4926013"/>
            <a:ext cx="7620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kumimoji="0" lang="en-US" altLang="zh-CN" sz="1800">
                <a:solidFill>
                  <a:srgbClr val="6C92C0"/>
                </a:solidFill>
                <a:ea typeface="等线" charset="0"/>
                <a:cs typeface="等线" charset="0"/>
              </a:rPr>
              <a:t>17:30</a:t>
            </a:r>
            <a:endParaRPr kumimoji="0" lang="zh-CN" altLang="en-US" sz="1800">
              <a:solidFill>
                <a:srgbClr val="6C92C0"/>
              </a:solidFill>
              <a:ea typeface="等线" charset="0"/>
              <a:cs typeface="等线" charset="0"/>
            </a:endParaRPr>
          </a:p>
        </p:txBody>
      </p:sp>
      <p:sp>
        <p:nvSpPr>
          <p:cNvPr id="33" name="椭圆 32"/>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34" name="椭圆 33"/>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37" name="矩形 36"/>
          <p:cNvSpPr/>
          <p:nvPr/>
        </p:nvSpPr>
        <p:spPr>
          <a:xfrm>
            <a:off x="1625600" y="155575"/>
            <a:ext cx="2135188" cy="584200"/>
          </a:xfrm>
          <a:prstGeom prst="rect">
            <a:avLst/>
          </a:prstGeom>
        </p:spPr>
        <p:txBody>
          <a:bodyPr>
            <a:spAutoFit/>
          </a:bodyPr>
          <a:lstStyle/>
          <a:p>
            <a:pPr fontAlgn="auto">
              <a:spcBef>
                <a:spcPts val="0"/>
              </a:spcBef>
              <a:spcAft>
                <a:spcPts val="0"/>
              </a:spcAft>
              <a:defRPr/>
            </a:pPr>
            <a:r>
              <a:rPr kumimoji="0" lang="zh-CN" altLang="en-US" sz="3200" b="1" dirty="0">
                <a:solidFill>
                  <a:schemeClr val="tx1">
                    <a:lumMod val="75000"/>
                    <a:lumOff val="25000"/>
                  </a:schemeClr>
                </a:solidFill>
                <a:latin typeface="+mn-lt"/>
                <a:ea typeface="+mn-ea"/>
                <a:cs typeface="+mn-cs"/>
              </a:rPr>
              <a:t>使用流程</a:t>
            </a:r>
          </a:p>
        </p:txBody>
      </p:sp>
      <p:sp>
        <p:nvSpPr>
          <p:cNvPr id="5153" name="矩形 37"/>
          <p:cNvSpPr>
            <a:spLocks noChangeArrowheads="1"/>
          </p:cNvSpPr>
          <p:nvPr/>
        </p:nvSpPr>
        <p:spPr bwMode="auto">
          <a:xfrm>
            <a:off x="1428750" y="2254250"/>
            <a:ext cx="24860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kumimoji="0" lang="zh-CN" altLang="en-US" sz="1400">
                <a:solidFill>
                  <a:srgbClr val="6C92C0"/>
                </a:solidFill>
                <a:ea typeface="等线" charset="0"/>
                <a:cs typeface="等线" charset="0"/>
              </a:rPr>
              <a:t>预选座位</a:t>
            </a:r>
            <a:endParaRPr kumimoji="0" lang="en-US" altLang="zh-CN" sz="1400">
              <a:solidFill>
                <a:srgbClr val="6C92C0"/>
              </a:solidFill>
              <a:ea typeface="等线" charset="0"/>
              <a:cs typeface="等线" charset="0"/>
            </a:endParaRPr>
          </a:p>
        </p:txBody>
      </p:sp>
      <p:sp>
        <p:nvSpPr>
          <p:cNvPr id="5154" name="文本框 38"/>
          <p:cNvSpPr txBox="1">
            <a:spLocks noChangeArrowheads="1"/>
          </p:cNvSpPr>
          <p:nvPr/>
        </p:nvSpPr>
        <p:spPr bwMode="auto">
          <a:xfrm>
            <a:off x="4783138" y="2698750"/>
            <a:ext cx="2519362"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等线" charset="0"/>
                <a:ea typeface="宋体" charset="0"/>
                <a:cs typeface="宋体" charset="0"/>
              </a:defRPr>
            </a:lvl1pPr>
            <a:lvl2pPr marL="742950" indent="-285750">
              <a:defRPr kumimoji="1" sz="2400">
                <a:solidFill>
                  <a:schemeClr val="tx1"/>
                </a:solidFill>
                <a:latin typeface="等线" charset="0"/>
                <a:ea typeface="宋体" charset="0"/>
              </a:defRPr>
            </a:lvl2pPr>
            <a:lvl3pPr marL="1143000" indent="-228600">
              <a:defRPr kumimoji="1" sz="2400">
                <a:solidFill>
                  <a:schemeClr val="tx1"/>
                </a:solidFill>
                <a:latin typeface="等线" charset="0"/>
                <a:ea typeface="宋体" charset="0"/>
              </a:defRPr>
            </a:lvl3pPr>
            <a:lvl4pPr marL="1600200" indent="-228600">
              <a:defRPr kumimoji="1" sz="2400">
                <a:solidFill>
                  <a:schemeClr val="tx1"/>
                </a:solidFill>
                <a:latin typeface="等线" charset="0"/>
                <a:ea typeface="宋体" charset="0"/>
              </a:defRPr>
            </a:lvl4pPr>
            <a:lvl5pPr marL="2057400" indent="-228600">
              <a:defRPr kumimoji="1" sz="2400">
                <a:solidFill>
                  <a:schemeClr val="tx1"/>
                </a:solidFill>
                <a:latin typeface="等线" charset="0"/>
                <a:ea typeface="宋体" charset="0"/>
              </a:defRPr>
            </a:lvl5pPr>
            <a:lvl6pPr marL="2514600" indent="-228600" fontAlgn="base">
              <a:spcBef>
                <a:spcPct val="0"/>
              </a:spcBef>
              <a:spcAft>
                <a:spcPct val="0"/>
              </a:spcAft>
              <a:defRPr kumimoji="1" sz="2400">
                <a:solidFill>
                  <a:schemeClr val="tx1"/>
                </a:solidFill>
                <a:latin typeface="等线" charset="0"/>
                <a:ea typeface="宋体" charset="0"/>
              </a:defRPr>
            </a:lvl6pPr>
            <a:lvl7pPr marL="2971800" indent="-228600" fontAlgn="base">
              <a:spcBef>
                <a:spcPct val="0"/>
              </a:spcBef>
              <a:spcAft>
                <a:spcPct val="0"/>
              </a:spcAft>
              <a:defRPr kumimoji="1" sz="2400">
                <a:solidFill>
                  <a:schemeClr val="tx1"/>
                </a:solidFill>
                <a:latin typeface="等线" charset="0"/>
                <a:ea typeface="宋体" charset="0"/>
              </a:defRPr>
            </a:lvl7pPr>
            <a:lvl8pPr marL="3429000" indent="-228600" fontAlgn="base">
              <a:spcBef>
                <a:spcPct val="0"/>
              </a:spcBef>
              <a:spcAft>
                <a:spcPct val="0"/>
              </a:spcAft>
              <a:defRPr kumimoji="1" sz="2400">
                <a:solidFill>
                  <a:schemeClr val="tx1"/>
                </a:solidFill>
                <a:latin typeface="等线" charset="0"/>
                <a:ea typeface="宋体" charset="0"/>
              </a:defRPr>
            </a:lvl8pPr>
            <a:lvl9pPr marL="3886200" indent="-228600" fontAlgn="base">
              <a:spcBef>
                <a:spcPct val="0"/>
              </a:spcBef>
              <a:spcAft>
                <a:spcPct val="0"/>
              </a:spcAft>
              <a:defRPr kumimoji="1" sz="2400">
                <a:solidFill>
                  <a:schemeClr val="tx1"/>
                </a:solidFill>
                <a:latin typeface="等线" charset="0"/>
                <a:ea typeface="宋体" charset="0"/>
              </a:defRPr>
            </a:lvl9pPr>
          </a:lstStyle>
          <a:p>
            <a:r>
              <a:rPr lang="zh-CN" altLang="en-US" sz="1200" dirty="0">
                <a:ea typeface="等线" charset="0"/>
                <a:cs typeface="等线" charset="0"/>
              </a:rPr>
              <a:t>午餐时间段，点击选择保留座位</a:t>
            </a:r>
            <a:r>
              <a:rPr lang="en-US" altLang="zh-CN" sz="1200" dirty="0">
                <a:ea typeface="等线" charset="0"/>
                <a:cs typeface="等线" charset="0"/>
              </a:rPr>
              <a:t>90</a:t>
            </a:r>
            <a:r>
              <a:rPr lang="zh-CN" altLang="en-US" sz="1200" dirty="0">
                <a:ea typeface="等线" charset="0"/>
                <a:cs typeface="等线" charset="0"/>
              </a:rPr>
              <a:t>分钟，保留时间内返回图书馆可继续使用该座位。</a:t>
            </a:r>
          </a:p>
        </p:txBody>
      </p:sp>
      <p:sp>
        <p:nvSpPr>
          <p:cNvPr id="47" name="矩形 46"/>
          <p:cNvSpPr/>
          <p:nvPr/>
        </p:nvSpPr>
        <p:spPr>
          <a:xfrm>
            <a:off x="8736013" y="4033838"/>
            <a:ext cx="2112962" cy="831850"/>
          </a:xfrm>
          <a:prstGeom prst="rect">
            <a:avLst/>
          </a:prstGeom>
        </p:spPr>
        <p:txBody>
          <a:bodyPr>
            <a:spAutoFit/>
          </a:bodyPr>
          <a:lstStyle/>
          <a:p>
            <a:pPr fontAlgn="auto">
              <a:spcBef>
                <a:spcPts val="0"/>
              </a:spcBef>
              <a:spcAft>
                <a:spcPts val="0"/>
              </a:spcAft>
              <a:defRPr/>
            </a:pPr>
            <a:r>
              <a:rPr kumimoji="0" lang="zh-CN" altLang="en-US" sz="1200" dirty="0">
                <a:solidFill>
                  <a:schemeClr val="tx1">
                    <a:lumMod val="75000"/>
                    <a:lumOff val="25000"/>
                  </a:schemeClr>
                </a:solidFill>
                <a:latin typeface="+mn-lt"/>
                <a:ea typeface="+mn-ea"/>
                <a:cs typeface="+mn-cs"/>
              </a:rPr>
              <a:t>确定离馆不再返回，主动退座，在“个人中心”截取了这学期总的学习时长，发了条朋友圈。</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6075" y="2057400"/>
            <a:ext cx="2452688" cy="2454275"/>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a:off x="3276600" y="3717925"/>
            <a:ext cx="792163" cy="79375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MH_Others_1"/>
          <p:cNvSpPr txBox="1"/>
          <p:nvPr>
            <p:custDataLst>
              <p:tags r:id="rId1"/>
            </p:custDataLst>
          </p:nvPr>
        </p:nvSpPr>
        <p:spPr>
          <a:xfrm>
            <a:off x="865188" y="2860675"/>
            <a:ext cx="3954462" cy="847725"/>
          </a:xfrm>
          <a:prstGeom prst="rect">
            <a:avLst/>
          </a:prstGeom>
          <a:noFill/>
        </p:spPr>
        <p:txBody>
          <a:bodyPr/>
          <a:lstStyle/>
          <a:p>
            <a:pPr algn="ctr" fontAlgn="auto">
              <a:spcBef>
                <a:spcPts val="0"/>
              </a:spcBef>
              <a:spcAft>
                <a:spcPts val="0"/>
              </a:spcAft>
              <a:defRPr/>
            </a:pPr>
            <a:r>
              <a:rPr kumimoji="0" lang="en-US"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PART 1</a:t>
            </a:r>
            <a:endParaRPr kumimoji="0" lang="zh-CN" altLang="en-US" sz="4400" dirty="0">
              <a:solidFill>
                <a:schemeClr val="bg1"/>
              </a:solidFill>
              <a:effectLst>
                <a:outerShdw blurRad="38100" dist="38100" dir="2700000" algn="tl">
                  <a:srgbClr val="000000">
                    <a:alpha val="43137"/>
                  </a:srgbClr>
                </a:outerShdw>
              </a:effectLst>
              <a:latin typeface="+mj-lt"/>
              <a:ea typeface="+mn-ea"/>
              <a:cs typeface="Arial" pitchFamily="34" charset="0"/>
            </a:endParaRPr>
          </a:p>
        </p:txBody>
      </p:sp>
      <p:sp>
        <p:nvSpPr>
          <p:cNvPr id="2" name="矩形 1"/>
          <p:cNvSpPr/>
          <p:nvPr/>
        </p:nvSpPr>
        <p:spPr>
          <a:xfrm>
            <a:off x="5314182" y="2907019"/>
            <a:ext cx="3475038" cy="738664"/>
          </a:xfrm>
          <a:prstGeom prst="rect">
            <a:avLst/>
          </a:prstGeom>
        </p:spPr>
        <p:txBody>
          <a:bodyPr>
            <a:spAutoFit/>
          </a:bodyPr>
          <a:lstStyle/>
          <a:p>
            <a:pPr algn="ctr" fontAlgn="auto">
              <a:lnSpc>
                <a:spcPct val="120000"/>
              </a:lnSpc>
              <a:spcBef>
                <a:spcPts val="0"/>
              </a:spcBef>
              <a:spcAft>
                <a:spcPts val="0"/>
              </a:spcAft>
              <a:defRPr/>
            </a:pPr>
            <a:r>
              <a:rPr kumimoji="0" lang="zh-CN" altLang="en-US" sz="3600" kern="5800" spc="1000" dirty="0">
                <a:latin typeface="Hiragino Sans GB W3"/>
                <a:ea typeface="Hiragino Sans GB W3"/>
                <a:cs typeface="Hiragino Sans GB W3"/>
              </a:rPr>
              <a:t>预约选座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8195" name="矩形 1"/>
          <p:cNvSpPr>
            <a:spLocks noChangeArrowheads="1"/>
          </p:cNvSpPr>
          <p:nvPr/>
        </p:nvSpPr>
        <p:spPr bwMode="auto">
          <a:xfrm>
            <a:off x="1376363" y="11430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预约选座</a:t>
            </a:r>
          </a:p>
        </p:txBody>
      </p:sp>
      <p:pic>
        <p:nvPicPr>
          <p:cNvPr id="3" name="图片 2" descr="座位.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107" y="909261"/>
            <a:ext cx="3150172" cy="5798285"/>
          </a:xfrm>
          <a:prstGeom prst="rect">
            <a:avLst/>
          </a:prstGeom>
        </p:spPr>
      </p:pic>
      <p:pic>
        <p:nvPicPr>
          <p:cNvPr id="4" name="图片 3" descr="注册.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3212" y="900960"/>
            <a:ext cx="3158455" cy="5813531"/>
          </a:xfrm>
          <a:prstGeom prst="rect">
            <a:avLst/>
          </a:prstGeom>
        </p:spPr>
      </p:pic>
      <p:sp>
        <p:nvSpPr>
          <p:cNvPr id="19" name="矩形 4"/>
          <p:cNvSpPr>
            <a:spLocks noChangeArrowheads="1"/>
          </p:cNvSpPr>
          <p:nvPr/>
        </p:nvSpPr>
        <p:spPr bwMode="auto">
          <a:xfrm>
            <a:off x="7222838" y="1441905"/>
            <a:ext cx="4787900" cy="5109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en-US" altLang="zh-CN" sz="2000" dirty="0">
                <a:latin typeface="Adobe 宋体 Std L"/>
                <a:ea typeface="Adobe 宋体 Std L"/>
                <a:cs typeface="Adobe 宋体 Std L"/>
              </a:rPr>
              <a:t>     </a:t>
            </a:r>
            <a:r>
              <a:rPr lang="zh-CN" altLang="en-US" sz="2000" dirty="0">
                <a:latin typeface="Adobe 宋体 Std L"/>
                <a:ea typeface="Adobe 宋体 Std L"/>
                <a:cs typeface="Adobe 宋体 Std L"/>
              </a:rPr>
              <a:t>首次使用需完成注册，注册时需选择</a:t>
            </a:r>
            <a:r>
              <a:rPr lang="zh-CN" altLang="en-US" sz="2000" dirty="0">
                <a:solidFill>
                  <a:srgbClr val="FF0000"/>
                </a:solidFill>
                <a:latin typeface="Adobe 宋体 Std L"/>
                <a:ea typeface="Adobe 宋体 Std L"/>
                <a:cs typeface="Adobe 宋体 Std L"/>
              </a:rPr>
              <a:t>广西中医药大学（仙湖</a:t>
            </a:r>
            <a:r>
              <a:rPr lang="en-US" altLang="zh-CN" sz="2000" dirty="0">
                <a:solidFill>
                  <a:srgbClr val="FF0000"/>
                </a:solidFill>
                <a:latin typeface="Adobe 宋体 Std L"/>
                <a:ea typeface="Adobe 宋体 Std L"/>
                <a:cs typeface="Adobe 宋体 Std L"/>
              </a:rPr>
              <a:t>/</a:t>
            </a:r>
            <a:r>
              <a:rPr lang="zh-CN" altLang="en-US" sz="2000" dirty="0">
                <a:solidFill>
                  <a:srgbClr val="FF0000"/>
                </a:solidFill>
                <a:latin typeface="Adobe 宋体 Std L"/>
                <a:ea typeface="Adobe 宋体 Std L"/>
                <a:cs typeface="Adobe 宋体 Std L"/>
              </a:rPr>
              <a:t>明秀校区）</a:t>
            </a:r>
            <a:endParaRPr lang="en-US" altLang="zh-CN" sz="2000" dirty="0">
              <a:solidFill>
                <a:srgbClr val="FF0000"/>
              </a:solidFill>
              <a:latin typeface="Adobe 宋体 Std L"/>
              <a:ea typeface="Adobe 宋体 Std L"/>
              <a:cs typeface="Adobe 宋体 Std L"/>
            </a:endParaRPr>
          </a:p>
          <a:p>
            <a:pPr>
              <a:lnSpc>
                <a:spcPct val="150000"/>
              </a:lnSpc>
            </a:pPr>
            <a:r>
              <a:rPr lang="zh-CN" altLang="en-US" sz="2000" dirty="0">
                <a:latin typeface="Adobe 宋体 Std L"/>
                <a:ea typeface="Adobe 宋体 Std L"/>
                <a:cs typeface="Adobe 宋体 Std L"/>
              </a:rPr>
              <a:t>     根据提示输入手机号完成注册（借阅证号实名认证功能暂时关闭）</a:t>
            </a:r>
            <a:endParaRPr lang="en-US" altLang="zh-CN" sz="2000" dirty="0">
              <a:latin typeface="Adobe 宋体 Std L"/>
              <a:ea typeface="Adobe 宋体 Std L"/>
              <a:cs typeface="Adobe 宋体 Std L"/>
            </a:endParaRPr>
          </a:p>
          <a:p>
            <a:pPr>
              <a:lnSpc>
                <a:spcPct val="150000"/>
              </a:lnSpc>
            </a:pPr>
            <a:endParaRPr lang="en-US" altLang="zh-CN" sz="2000" dirty="0">
              <a:latin typeface="Adobe 宋体 Std L"/>
              <a:ea typeface="Adobe 宋体 Std L"/>
              <a:cs typeface="Adobe 宋体 Std L"/>
            </a:endParaRPr>
          </a:p>
          <a:p>
            <a:pPr>
              <a:lnSpc>
                <a:spcPct val="150000"/>
              </a:lnSpc>
            </a:pPr>
            <a:r>
              <a:rPr lang="zh-CN" altLang="en-US" sz="2000" dirty="0">
                <a:latin typeface="Adobe 宋体 Std L"/>
                <a:ea typeface="Adobe 宋体 Std L"/>
                <a:cs typeface="Adobe 宋体 Std L"/>
              </a:rPr>
              <a:t>可能会遇到的问题及解决方式：</a:t>
            </a:r>
            <a:endParaRPr lang="en-US" altLang="zh-CN" sz="2000" dirty="0">
              <a:latin typeface="Adobe 宋体 Std L"/>
              <a:ea typeface="Adobe 宋体 Std L"/>
              <a:cs typeface="Adobe 宋体 Std L"/>
            </a:endParaRPr>
          </a:p>
          <a:p>
            <a:pPr>
              <a:lnSpc>
                <a:spcPct val="150000"/>
              </a:lnSpc>
            </a:pPr>
            <a:r>
              <a:rPr lang="zh-CN" altLang="zh-CN" sz="2000" dirty="0">
                <a:latin typeface="Adobe 宋体 Std L"/>
                <a:ea typeface="Adobe 宋体 Std L"/>
                <a:cs typeface="Adobe 宋体 Std L"/>
              </a:rPr>
              <a:t>1</a:t>
            </a:r>
            <a:r>
              <a:rPr lang="zh-CN" altLang="en-US" sz="2000" dirty="0">
                <a:latin typeface="Adobe 宋体 Std L"/>
                <a:ea typeface="Adobe 宋体 Std L"/>
                <a:cs typeface="Adobe 宋体 Std L"/>
              </a:rPr>
              <a:t>、获取不到验证码</a:t>
            </a:r>
            <a:endParaRPr lang="en-US" altLang="zh-CN" sz="2000" dirty="0">
              <a:latin typeface="Adobe 宋体 Std L"/>
              <a:ea typeface="Adobe 宋体 Std L"/>
              <a:cs typeface="Adobe 宋体 Std L"/>
            </a:endParaRPr>
          </a:p>
          <a:p>
            <a:pPr>
              <a:lnSpc>
                <a:spcPct val="150000"/>
              </a:lnSpc>
            </a:pPr>
            <a:r>
              <a:rPr lang="zh-CN" altLang="zh-CN" sz="2000" dirty="0">
                <a:latin typeface="Adobe 宋体 Std L"/>
                <a:ea typeface="Adobe 宋体 Std L"/>
                <a:cs typeface="Adobe 宋体 Std L"/>
              </a:rPr>
              <a:t>2</a:t>
            </a:r>
            <a:r>
              <a:rPr lang="zh-CN" altLang="en-US" sz="2000" dirty="0">
                <a:latin typeface="Adobe 宋体 Std L"/>
                <a:ea typeface="Adobe 宋体 Std L"/>
                <a:cs typeface="Adobe 宋体 Std L"/>
              </a:rPr>
              <a:t>、读者／教职工绑定学号／工号时提示不匹配。</a:t>
            </a:r>
            <a:endParaRPr lang="en-US" altLang="zh-CN" sz="2000" dirty="0">
              <a:latin typeface="Adobe 宋体 Std L"/>
              <a:ea typeface="Adobe 宋体 Std L"/>
              <a:cs typeface="Adobe 宋体 Std L"/>
            </a:endParaRPr>
          </a:p>
          <a:p>
            <a:pPr>
              <a:lnSpc>
                <a:spcPct val="150000"/>
              </a:lnSpc>
            </a:pPr>
            <a:endParaRPr lang="en-US" altLang="zh-CN" sz="2000" dirty="0">
              <a:latin typeface="Adobe 宋体 Std L"/>
              <a:ea typeface="Adobe 宋体 Std L"/>
              <a:cs typeface="Adobe 宋体 Std L"/>
            </a:endParaRPr>
          </a:p>
          <a:p>
            <a:pPr hangingPunct="0">
              <a:lnSpc>
                <a:spcPct val="130000"/>
              </a:lnSpc>
            </a:pPr>
            <a:endParaRPr lang="zh-CN" altLang="en-US" sz="2000" dirty="0">
              <a:solidFill>
                <a:schemeClr val="accent2"/>
              </a:solidFill>
              <a:latin typeface="Hiragino Sans GB W3" charset="0"/>
              <a:ea typeface="Hiragino Sans GB W3" charset="0"/>
              <a:cs typeface="Hiragino Sans GB W3" charset="0"/>
              <a:sym typeface="FZXiYuan-M01S" charset="0"/>
            </a:endParaRPr>
          </a:p>
        </p:txBody>
      </p:sp>
      <p:sp>
        <p:nvSpPr>
          <p:cNvPr id="2" name="文本框 1"/>
          <p:cNvSpPr txBox="1"/>
          <p:nvPr/>
        </p:nvSpPr>
        <p:spPr>
          <a:xfrm>
            <a:off x="2700420" y="5106736"/>
            <a:ext cx="494631" cy="329227"/>
          </a:xfrm>
          <a:prstGeom prst="rect">
            <a:avLst/>
          </a:prstGeom>
          <a:noFill/>
          <a:ln>
            <a:solidFill>
              <a:srgbClr val="FF0000"/>
            </a:solidFill>
          </a:ln>
        </p:spPr>
        <p:txBody>
          <a:bodyPr wrap="square" rtlCol="0">
            <a:spAutoFit/>
          </a:bodyPr>
          <a:lstStyle/>
          <a:p>
            <a:endParaRPr kumimoji="1" lang="zh-CN" altLang="en-US" dirty="0"/>
          </a:p>
        </p:txBody>
      </p:sp>
      <p:pic>
        <p:nvPicPr>
          <p:cNvPr id="6" name="图片 5">
            <a:extLst>
              <a:ext uri="{FF2B5EF4-FFF2-40B4-BE49-F238E27FC236}">
                <a16:creationId xmlns:a16="http://schemas.microsoft.com/office/drawing/2014/main" id="{CD4CAB54-05B2-42AE-AD57-6214B044FBFA}"/>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3417"/>
          <a:stretch/>
        </p:blipFill>
        <p:spPr>
          <a:xfrm>
            <a:off x="1012609" y="1825554"/>
            <a:ext cx="2252695" cy="386165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8195" name="矩形 1"/>
          <p:cNvSpPr>
            <a:spLocks noChangeArrowheads="1"/>
          </p:cNvSpPr>
          <p:nvPr/>
        </p:nvSpPr>
        <p:spPr bwMode="auto">
          <a:xfrm>
            <a:off x="1376363" y="114300"/>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预约选座</a:t>
            </a:r>
          </a:p>
        </p:txBody>
      </p:sp>
      <p:grpSp>
        <p:nvGrpSpPr>
          <p:cNvPr id="8196" name="组 5"/>
          <p:cNvGrpSpPr>
            <a:grpSpLocks/>
          </p:cNvGrpSpPr>
          <p:nvPr/>
        </p:nvGrpSpPr>
        <p:grpSpPr bwMode="auto">
          <a:xfrm>
            <a:off x="814388" y="1273175"/>
            <a:ext cx="2500312" cy="5116513"/>
            <a:chOff x="2363546" y="820614"/>
            <a:chExt cx="2501413" cy="5117103"/>
          </a:xfrm>
        </p:grpSpPr>
        <p:pic>
          <p:nvPicPr>
            <p:cNvPr id="9"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8204" name="图片 2"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197" name="组 6"/>
          <p:cNvGrpSpPr>
            <a:grpSpLocks/>
          </p:cNvGrpSpPr>
          <p:nvPr/>
        </p:nvGrpSpPr>
        <p:grpSpPr bwMode="auto">
          <a:xfrm>
            <a:off x="3937000" y="1274763"/>
            <a:ext cx="2500313" cy="5116512"/>
            <a:chOff x="4324161" y="1274347"/>
            <a:chExt cx="2501413" cy="5117103"/>
          </a:xfrm>
        </p:grpSpPr>
        <p:grpSp>
          <p:nvGrpSpPr>
            <p:cNvPr id="8199" name="组 11"/>
            <p:cNvGrpSpPr>
              <a:grpSpLocks/>
            </p:cNvGrpSpPr>
            <p:nvPr/>
          </p:nvGrpSpPr>
          <p:grpSpPr bwMode="auto">
            <a:xfrm>
              <a:off x="4324161" y="1274347"/>
              <a:ext cx="2501413" cy="5117103"/>
              <a:chOff x="2363546" y="820614"/>
              <a:chExt cx="2501413" cy="5117103"/>
            </a:xfrm>
          </p:grpSpPr>
          <p:pic>
            <p:nvPicPr>
              <p:cNvPr id="13" name="image6.png"/>
              <p:cNvPicPr>
                <a:picLocks noChangeAspect="1"/>
              </p:cNvPicPr>
              <p:nvPr/>
            </p:nvPicPr>
            <p:blipFill>
              <a:blip r:embed="rId2"/>
              <a:stretch>
                <a:fillRect/>
              </a:stretch>
            </p:blipFill>
            <p:spPr bwMode="auto">
              <a:xfrm>
                <a:off x="2363546" y="820614"/>
                <a:ext cx="2501413" cy="5117103"/>
              </a:xfrm>
              <a:prstGeom prst="rect">
                <a:avLst/>
              </a:prstGeom>
              <a:ln w="12700" cap="flat">
                <a:noFill/>
                <a:miter lim="400000"/>
                <a:headEnd/>
                <a:tailEnd/>
              </a:ln>
              <a:effectLst>
                <a:outerShdw blurRad="190500" dist="8455" dir="5400000" rotWithShape="0">
                  <a:srgbClr val="000000"/>
                </a:outerShdw>
              </a:effectLst>
            </p:spPr>
          </p:pic>
          <p:pic>
            <p:nvPicPr>
              <p:cNvPr id="8202" name="图片 13" descr="WechatIM1.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533" y="1399043"/>
                <a:ext cx="2260269" cy="3943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8200" name="图片 3" descr="WechatIM2.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35799" y="1800769"/>
              <a:ext cx="2260800" cy="4021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198" name="矩形 4"/>
          <p:cNvSpPr>
            <a:spLocks noChangeArrowheads="1"/>
          </p:cNvSpPr>
          <p:nvPr/>
        </p:nvSpPr>
        <p:spPr bwMode="auto">
          <a:xfrm>
            <a:off x="6956425" y="2812372"/>
            <a:ext cx="478790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2400" dirty="0">
                <a:solidFill>
                  <a:srgbClr val="000000"/>
                </a:solidFill>
                <a:latin typeface="Adobe 宋体 Std L"/>
                <a:ea typeface="Adobe 宋体 Std L"/>
                <a:cs typeface="Adobe 宋体 Std L"/>
                <a:sym typeface="FZXiYuan-M01S" charset="0"/>
              </a:rPr>
              <a:t>    </a:t>
            </a:r>
            <a:r>
              <a:rPr lang="zh-CN" altLang="en-US" sz="2400" dirty="0">
                <a:solidFill>
                  <a:srgbClr val="000000"/>
                </a:solidFill>
                <a:latin typeface="Adobe 宋体 Std L"/>
                <a:ea typeface="Adobe 宋体 Std L"/>
                <a:cs typeface="Adobe 宋体 Std L"/>
                <a:sym typeface="FZXiYuan-M01S" charset="0"/>
              </a:rPr>
              <a:t>选座流程：选择场馆－选择空闲座位</a:t>
            </a:r>
            <a:r>
              <a:rPr lang="en-US" altLang="zh-CN" sz="2400" dirty="0">
                <a:solidFill>
                  <a:srgbClr val="000000"/>
                </a:solidFill>
                <a:latin typeface="Adobe 宋体 Std L"/>
                <a:ea typeface="Adobe 宋体 Std L"/>
                <a:cs typeface="Adobe 宋体 Std L"/>
                <a:sym typeface="FZXiYuan-M01S" charset="0"/>
              </a:rPr>
              <a:t>—</a:t>
            </a:r>
            <a:r>
              <a:rPr lang="zh-CN" altLang="en-US" sz="2400" dirty="0">
                <a:solidFill>
                  <a:srgbClr val="000000"/>
                </a:solidFill>
                <a:latin typeface="Adobe 宋体 Std L"/>
                <a:ea typeface="Adobe 宋体 Std L"/>
                <a:cs typeface="Adobe 宋体 Std L"/>
                <a:sym typeface="FZXiYuan-M01S" charset="0"/>
              </a:rPr>
              <a:t>确认选座。</a:t>
            </a:r>
          </a:p>
          <a:p>
            <a:endParaRPr lang="en-US" altLang="zh-CN" sz="2400" dirty="0">
              <a:solidFill>
                <a:srgbClr val="000000"/>
              </a:solidFill>
              <a:latin typeface="Adobe 宋体 Std L"/>
              <a:ea typeface="Adobe 宋体 Std L"/>
              <a:cs typeface="Adobe 宋体 Std L"/>
              <a:sym typeface="FZXiYuan-M01S" charset="0"/>
            </a:endParaRPr>
          </a:p>
          <a:p>
            <a:r>
              <a:rPr lang="en-US" altLang="zh-CN" sz="2400" dirty="0">
                <a:solidFill>
                  <a:srgbClr val="000000"/>
                </a:solidFill>
                <a:latin typeface="Adobe 宋体 Std L"/>
                <a:ea typeface="Adobe 宋体 Std L"/>
                <a:cs typeface="Adobe 宋体 Std L"/>
                <a:sym typeface="FZXiYuan-M01S" charset="0"/>
              </a:rPr>
              <a:t>    </a:t>
            </a:r>
            <a:r>
              <a:rPr lang="zh-CN" altLang="en-US" sz="2400" dirty="0">
                <a:solidFill>
                  <a:srgbClr val="000000"/>
                </a:solidFill>
                <a:latin typeface="Adobe 宋体 Std L"/>
                <a:ea typeface="Adobe 宋体 Std L"/>
                <a:cs typeface="Adobe 宋体 Std L"/>
                <a:sym typeface="FZXiYuan-M01S" charset="0"/>
              </a:rPr>
              <a:t>至多可设置</a:t>
            </a:r>
            <a:r>
              <a:rPr lang="zh-CN" altLang="en-US" sz="2400" dirty="0">
                <a:solidFill>
                  <a:srgbClr val="FF0000"/>
                </a:solidFill>
                <a:latin typeface="Adobe 宋体 Std L"/>
                <a:ea typeface="Adobe 宋体 Std L"/>
                <a:cs typeface="Adobe 宋体 Std L"/>
                <a:sym typeface="FZXiYuan-M01S" charset="0"/>
              </a:rPr>
              <a:t>2</a:t>
            </a:r>
            <a:r>
              <a:rPr lang="zh-CN" altLang="en-US" sz="2400" dirty="0">
                <a:solidFill>
                  <a:srgbClr val="000000"/>
                </a:solidFill>
                <a:latin typeface="Adobe 宋体 Std L"/>
                <a:ea typeface="Adobe 宋体 Std L"/>
                <a:cs typeface="Adobe 宋体 Std L"/>
                <a:sym typeface="FZXiYuan-M01S" charset="0"/>
              </a:rPr>
              <a:t>个常用座位，可实现一键选座。</a:t>
            </a:r>
          </a:p>
        </p:txBody>
      </p:sp>
      <p:pic>
        <p:nvPicPr>
          <p:cNvPr id="2" name="图片 1" descr="WechatIMG15.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925286" y="1850571"/>
            <a:ext cx="2249714" cy="3918858"/>
          </a:xfrm>
          <a:prstGeom prst="rect">
            <a:avLst/>
          </a:prstGeom>
        </p:spPr>
      </p:pic>
    </p:spTree>
    <p:extLst>
      <p:ext uri="{BB962C8B-B14F-4D97-AF65-F5344CB8AC3E}">
        <p14:creationId xmlns:p14="http://schemas.microsoft.com/office/powerpoint/2010/main" val="3652074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16075" y="2057400"/>
            <a:ext cx="2452688" cy="2454275"/>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5" name="椭圆 4"/>
          <p:cNvSpPr/>
          <p:nvPr/>
        </p:nvSpPr>
        <p:spPr>
          <a:xfrm>
            <a:off x="3276600" y="3717925"/>
            <a:ext cx="792163" cy="793750"/>
          </a:xfrm>
          <a:prstGeom prst="ellipse">
            <a:avLst/>
          </a:prstGeom>
          <a:solidFill>
            <a:srgbClr val="6C92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6" name="MH_Others_1"/>
          <p:cNvSpPr txBox="1"/>
          <p:nvPr>
            <p:custDataLst>
              <p:tags r:id="rId1"/>
            </p:custDataLst>
          </p:nvPr>
        </p:nvSpPr>
        <p:spPr>
          <a:xfrm>
            <a:off x="865188" y="2860675"/>
            <a:ext cx="3954462" cy="847725"/>
          </a:xfrm>
          <a:prstGeom prst="rect">
            <a:avLst/>
          </a:prstGeom>
          <a:noFill/>
        </p:spPr>
        <p:txBody>
          <a:bodyPr/>
          <a:lstStyle/>
          <a:p>
            <a:pPr algn="ctr" fontAlgn="auto">
              <a:spcBef>
                <a:spcPts val="0"/>
              </a:spcBef>
              <a:spcAft>
                <a:spcPts val="0"/>
              </a:spcAft>
              <a:defRPr/>
            </a:pPr>
            <a:r>
              <a:rPr kumimoji="0" lang="en-US" altLang="zh-CN" sz="4400" dirty="0">
                <a:solidFill>
                  <a:schemeClr val="bg1"/>
                </a:solidFill>
                <a:effectLst>
                  <a:outerShdw blurRad="38100" dist="38100" dir="2700000" algn="tl">
                    <a:srgbClr val="000000">
                      <a:alpha val="43137"/>
                    </a:srgbClr>
                  </a:outerShdw>
                </a:effectLst>
                <a:latin typeface="+mj-lt"/>
                <a:ea typeface="+mn-ea"/>
                <a:cs typeface="Arial" pitchFamily="34" charset="0"/>
              </a:rPr>
              <a:t>PART 2</a:t>
            </a:r>
            <a:endParaRPr kumimoji="0" lang="zh-CN" altLang="en-US" sz="4400" dirty="0">
              <a:solidFill>
                <a:schemeClr val="bg1"/>
              </a:solidFill>
              <a:effectLst>
                <a:outerShdw blurRad="38100" dist="38100" dir="2700000" algn="tl">
                  <a:srgbClr val="000000">
                    <a:alpha val="43137"/>
                  </a:srgbClr>
                </a:outerShdw>
              </a:effectLst>
              <a:latin typeface="+mj-lt"/>
              <a:ea typeface="+mn-ea"/>
              <a:cs typeface="Arial" pitchFamily="34" charset="0"/>
            </a:endParaRPr>
          </a:p>
        </p:txBody>
      </p:sp>
      <p:sp>
        <p:nvSpPr>
          <p:cNvPr id="2" name="矩形 1"/>
          <p:cNvSpPr/>
          <p:nvPr/>
        </p:nvSpPr>
        <p:spPr>
          <a:xfrm>
            <a:off x="5314182" y="2907019"/>
            <a:ext cx="3475038" cy="738664"/>
          </a:xfrm>
          <a:prstGeom prst="rect">
            <a:avLst/>
          </a:prstGeom>
        </p:spPr>
        <p:txBody>
          <a:bodyPr>
            <a:spAutoFit/>
          </a:bodyPr>
          <a:lstStyle/>
          <a:p>
            <a:pPr algn="ctr" fontAlgn="auto">
              <a:lnSpc>
                <a:spcPct val="120000"/>
              </a:lnSpc>
              <a:spcBef>
                <a:spcPts val="0"/>
              </a:spcBef>
              <a:spcAft>
                <a:spcPts val="0"/>
              </a:spcAft>
              <a:defRPr/>
            </a:pPr>
            <a:r>
              <a:rPr kumimoji="0" lang="zh-CN" altLang="en-US" sz="3600" kern="5800" spc="1000" dirty="0">
                <a:latin typeface="Hiragino Sans GB W3"/>
                <a:ea typeface="Hiragino Sans GB W3"/>
                <a:cs typeface="Hiragino Sans GB W3"/>
              </a:rPr>
              <a:t>确认到馆</a:t>
            </a:r>
          </a:p>
        </p:txBody>
      </p:sp>
    </p:spTree>
    <p:extLst>
      <p:ext uri="{BB962C8B-B14F-4D97-AF65-F5344CB8AC3E}">
        <p14:creationId xmlns:p14="http://schemas.microsoft.com/office/powerpoint/2010/main" val="3019122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8195" name="矩形 1"/>
          <p:cNvSpPr>
            <a:spLocks noChangeArrowheads="1"/>
          </p:cNvSpPr>
          <p:nvPr/>
        </p:nvSpPr>
        <p:spPr bwMode="auto">
          <a:xfrm>
            <a:off x="1376363" y="213916"/>
            <a:ext cx="2808287"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dirty="0">
                <a:latin typeface="PingFang SC Regular" charset="0"/>
                <a:ea typeface="PingFang SC Regular" charset="0"/>
                <a:cs typeface="PingFang SC Regular" charset="0"/>
              </a:rPr>
              <a:t>确认到馆</a:t>
            </a:r>
          </a:p>
        </p:txBody>
      </p:sp>
      <p:sp>
        <p:nvSpPr>
          <p:cNvPr id="8198" name="矩形 4"/>
          <p:cNvSpPr>
            <a:spLocks noChangeArrowheads="1"/>
          </p:cNvSpPr>
          <p:nvPr/>
        </p:nvSpPr>
        <p:spPr bwMode="auto">
          <a:xfrm>
            <a:off x="6175370" y="1593870"/>
            <a:ext cx="5742721" cy="46833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pPr>
            <a:r>
              <a:rPr lang="en-US" altLang="zh-CN" sz="2000" dirty="0">
                <a:latin typeface="Adobe 宋体 Std L"/>
                <a:ea typeface="Adobe 宋体 Std L"/>
                <a:cs typeface="Adobe 宋体 Std L"/>
              </a:rPr>
              <a:t>    </a:t>
            </a:r>
            <a:r>
              <a:rPr lang="zh-CN" altLang="en-US" sz="2000" dirty="0">
                <a:latin typeface="Adobe 宋体 Std L"/>
                <a:ea typeface="Adobe 宋体 Std L"/>
                <a:cs typeface="Adobe 宋体 Std L"/>
              </a:rPr>
              <a:t>座位预选成功后，手机端自动生成动态二维码，在规定时间内到馆签到即可就座学习。如未能在规定时间内到馆签到，座位自动变更为空闲状态，其他读者可选。</a:t>
            </a:r>
          </a:p>
          <a:p>
            <a:pPr>
              <a:lnSpc>
                <a:spcPct val="150000"/>
              </a:lnSpc>
            </a:pPr>
            <a:endParaRPr lang="en-US" altLang="zh-CN" sz="2000" dirty="0">
              <a:latin typeface="Adobe 宋体 Std L"/>
              <a:ea typeface="Adobe 宋体 Std L"/>
              <a:cs typeface="Adobe 宋体 Std L"/>
            </a:endParaRPr>
          </a:p>
          <a:p>
            <a:pPr>
              <a:lnSpc>
                <a:spcPct val="150000"/>
              </a:lnSpc>
            </a:pPr>
            <a:r>
              <a:rPr lang="zh-CN" altLang="en-US" sz="2000" dirty="0">
                <a:latin typeface="Adobe 宋体 Std L"/>
                <a:ea typeface="Adobe 宋体 Std L"/>
                <a:cs typeface="Adobe 宋体 Std L"/>
              </a:rPr>
              <a:t>可能会遇到的问题：退出了微信，如何在此查看二维码？</a:t>
            </a:r>
            <a:endParaRPr lang="en-US" altLang="zh-CN" sz="2000" dirty="0">
              <a:latin typeface="Adobe 宋体 Std L"/>
              <a:ea typeface="Adobe 宋体 Std L"/>
              <a:cs typeface="Adobe 宋体 Std L"/>
            </a:endParaRPr>
          </a:p>
          <a:p>
            <a:pPr>
              <a:lnSpc>
                <a:spcPct val="150000"/>
              </a:lnSpc>
            </a:pPr>
            <a:r>
              <a:rPr lang="zh-CN" altLang="en-US" sz="2000" dirty="0">
                <a:latin typeface="Adobe 宋体 Std L"/>
                <a:ea typeface="Adobe 宋体 Std L"/>
                <a:cs typeface="Adobe 宋体 Std L"/>
              </a:rPr>
              <a:t>解决方式：打开</a:t>
            </a:r>
            <a:r>
              <a:rPr lang="zh-CN" altLang="en-US" sz="2000" dirty="0">
                <a:solidFill>
                  <a:srgbClr val="FF0000"/>
                </a:solidFill>
                <a:latin typeface="Adobe 宋体 Std L"/>
                <a:ea typeface="Adobe 宋体 Std L"/>
                <a:cs typeface="Adobe 宋体 Std L"/>
              </a:rPr>
              <a:t>广西中医药大学来选座公众号</a:t>
            </a:r>
            <a:r>
              <a:rPr lang="zh-CN" altLang="en-US" sz="2000" dirty="0">
                <a:latin typeface="Adobe 宋体 Std L"/>
                <a:ea typeface="Adobe 宋体 Std L"/>
                <a:cs typeface="Adobe 宋体 Std L"/>
              </a:rPr>
              <a:t>，点击</a:t>
            </a:r>
            <a:r>
              <a:rPr lang="zh-CN" altLang="en-US" sz="2000" dirty="0">
                <a:solidFill>
                  <a:srgbClr val="FF0000"/>
                </a:solidFill>
                <a:latin typeface="Adobe 宋体 Std L"/>
                <a:ea typeface="Adobe 宋体 Std L"/>
                <a:cs typeface="Adobe 宋体 Std L"/>
              </a:rPr>
              <a:t>我－座位系统－签到</a:t>
            </a:r>
            <a:r>
              <a:rPr lang="zh-CN" altLang="en-US" sz="2000" dirty="0">
                <a:latin typeface="Adobe 宋体 Std L"/>
                <a:ea typeface="Adobe 宋体 Std L"/>
                <a:cs typeface="Adobe 宋体 Std L"/>
              </a:rPr>
              <a:t>即可查看到</a:t>
            </a:r>
            <a:endParaRPr lang="en-US" altLang="zh-CN" sz="2000" dirty="0">
              <a:latin typeface="Adobe 宋体 Std L"/>
              <a:ea typeface="Adobe 宋体 Std L"/>
              <a:cs typeface="Adobe 宋体 Std L"/>
            </a:endParaRPr>
          </a:p>
          <a:p>
            <a:pPr>
              <a:lnSpc>
                <a:spcPct val="150000"/>
              </a:lnSpc>
            </a:pPr>
            <a:endParaRPr lang="en-US" altLang="zh-CN" sz="2000" dirty="0"/>
          </a:p>
        </p:txBody>
      </p:sp>
      <p:grpSp>
        <p:nvGrpSpPr>
          <p:cNvPr id="15" name="Group 169"/>
          <p:cNvGrpSpPr/>
          <p:nvPr/>
        </p:nvGrpSpPr>
        <p:grpSpPr>
          <a:xfrm>
            <a:off x="455585" y="1282597"/>
            <a:ext cx="3130067" cy="4867452"/>
            <a:chOff x="0" y="343092"/>
            <a:chExt cx="2068665" cy="3216905"/>
          </a:xfrm>
        </p:grpSpPr>
        <p:sp>
          <p:nvSpPr>
            <p:cNvPr id="16" name="Shape 165"/>
            <p:cNvSpPr/>
            <p:nvPr/>
          </p:nvSpPr>
          <p:spPr>
            <a:xfrm>
              <a:off x="1572832" y="1973987"/>
              <a:ext cx="495833" cy="1"/>
            </a:xfrm>
            <a:prstGeom prst="line">
              <a:avLst/>
            </a:prstGeom>
            <a:noFill/>
            <a:ln w="38100" cap="flat">
              <a:solidFill>
                <a:srgbClr val="3B5E5D"/>
              </a:solidFill>
              <a:prstDash val="solid"/>
              <a:miter lim="400000"/>
              <a:tailEnd type="triangle" w="med" len="med"/>
            </a:ln>
            <a:effectLst/>
          </p:spPr>
          <p:txBody>
            <a:bodyPr wrap="square" lIns="45719" tIns="45719" rIns="45719" bIns="45719" numCol="1" anchor="t">
              <a:noAutofit/>
            </a:bodyPr>
            <a:lstStyle/>
            <a:p>
              <a:pPr defTabSz="457200">
                <a:defRPr sz="1200">
                  <a:solidFill>
                    <a:srgbClr val="000000"/>
                  </a:solidFill>
                  <a:latin typeface="+mj-lt"/>
                  <a:ea typeface="+mj-ea"/>
                  <a:cs typeface="+mj-cs"/>
                  <a:sym typeface="Helvetica"/>
                </a:defRPr>
              </a:pPr>
              <a:endParaRPr/>
            </a:p>
          </p:txBody>
        </p:sp>
        <p:pic>
          <p:nvPicPr>
            <p:cNvPr id="19" name="image7.png"/>
            <p:cNvPicPr>
              <a:picLocks noChangeAspect="1"/>
            </p:cNvPicPr>
            <p:nvPr/>
          </p:nvPicPr>
          <p:blipFill>
            <a:blip r:embed="rId2"/>
            <a:stretch>
              <a:fillRect/>
            </a:stretch>
          </p:blipFill>
          <p:spPr>
            <a:xfrm>
              <a:off x="0" y="343092"/>
              <a:ext cx="1572832" cy="3216905"/>
            </a:xfrm>
            <a:prstGeom prst="rect">
              <a:avLst/>
            </a:prstGeom>
            <a:ln w="12700" cap="flat">
              <a:noFill/>
              <a:miter lim="400000"/>
              <a:headEnd/>
              <a:tailEnd/>
            </a:ln>
            <a:effectLst>
              <a:outerShdw blurRad="190500" dist="8455" dir="5400000" rotWithShape="0">
                <a:srgbClr val="000000"/>
              </a:outerShdw>
            </a:effectLst>
          </p:spPr>
        </p:pic>
      </p:grpSp>
      <p:pic>
        <p:nvPicPr>
          <p:cNvPr id="3" name="图片 2" descr="小设备.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57084" y="2092496"/>
            <a:ext cx="3208651" cy="3624676"/>
          </a:xfrm>
          <a:prstGeom prst="rect">
            <a:avLst/>
          </a:prstGeom>
        </p:spPr>
      </p:pic>
      <p:pic>
        <p:nvPicPr>
          <p:cNvPr id="5" name="图片 4">
            <a:extLst>
              <a:ext uri="{FF2B5EF4-FFF2-40B4-BE49-F238E27FC236}">
                <a16:creationId xmlns:a16="http://schemas.microsoft.com/office/drawing/2014/main" id="{8985E85F-BA27-40BE-99E2-748741294D4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91085" y="1861780"/>
            <a:ext cx="2088913" cy="3713623"/>
          </a:xfrm>
          <a:prstGeom prst="rect">
            <a:avLst/>
          </a:prstGeom>
        </p:spPr>
      </p:pic>
    </p:spTree>
    <p:extLst>
      <p:ext uri="{BB962C8B-B14F-4D97-AF65-F5344CB8AC3E}">
        <p14:creationId xmlns:p14="http://schemas.microsoft.com/office/powerpoint/2010/main" val="827960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27138" y="-1346200"/>
            <a:ext cx="2454276" cy="2452688"/>
          </a:xfrm>
          <a:prstGeom prst="ellipse">
            <a:avLst/>
          </a:prstGeom>
          <a:solidFill>
            <a:srgbClr val="2E75B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18" name="椭圆 17"/>
          <p:cNvSpPr/>
          <p:nvPr/>
        </p:nvSpPr>
        <p:spPr>
          <a:xfrm>
            <a:off x="434975" y="314325"/>
            <a:ext cx="792163" cy="792163"/>
          </a:xfrm>
          <a:prstGeom prst="ellipse">
            <a:avLst/>
          </a:prstGeom>
          <a:solidFill>
            <a:srgbClr val="92AEC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p>
        </p:txBody>
      </p:sp>
      <p:sp>
        <p:nvSpPr>
          <p:cNvPr id="8195" name="矩形 1"/>
          <p:cNvSpPr>
            <a:spLocks noChangeArrowheads="1"/>
          </p:cNvSpPr>
          <p:nvPr/>
        </p:nvSpPr>
        <p:spPr bwMode="auto">
          <a:xfrm>
            <a:off x="270807" y="1011048"/>
            <a:ext cx="2808287" cy="504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20000"/>
              </a:lnSpc>
            </a:pPr>
            <a:r>
              <a:rPr kumimoji="0" lang="zh-CN" altLang="en-US" sz="2400" dirty="0">
                <a:latin typeface="PingFang SC Regular" charset="0"/>
                <a:ea typeface="PingFang SC Regular" charset="0"/>
                <a:cs typeface="PingFang SC Regular" charset="0"/>
              </a:rPr>
              <a:t>确认到馆</a:t>
            </a:r>
          </a:p>
        </p:txBody>
      </p:sp>
      <p:sp>
        <p:nvSpPr>
          <p:cNvPr id="8198" name="矩形 4"/>
          <p:cNvSpPr>
            <a:spLocks noChangeArrowheads="1"/>
          </p:cNvSpPr>
          <p:nvPr/>
        </p:nvSpPr>
        <p:spPr bwMode="auto">
          <a:xfrm>
            <a:off x="831056" y="1624344"/>
            <a:ext cx="10747760" cy="2814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pPr>
            <a:r>
              <a:rPr lang="en-US" altLang="zh-CN" sz="2000" b="1" dirty="0">
                <a:latin typeface="Adobe 宋体 Std L"/>
                <a:ea typeface="Adobe 宋体 Std L"/>
                <a:cs typeface="Adobe 宋体 Std L"/>
              </a:rPr>
              <a:t>【</a:t>
            </a:r>
            <a:r>
              <a:rPr lang="zh-CN" altLang="en-US" sz="2000" b="1" dirty="0">
                <a:latin typeface="Adobe 宋体 Std L"/>
                <a:ea typeface="Adobe 宋体 Std L"/>
                <a:cs typeface="Adobe 宋体 Std L"/>
              </a:rPr>
              <a:t>明秀校区</a:t>
            </a:r>
            <a:r>
              <a:rPr lang="en-US" altLang="zh-CN" sz="2000" b="1" dirty="0">
                <a:latin typeface="Adobe 宋体 Std L"/>
                <a:ea typeface="Adobe 宋体 Std L"/>
                <a:cs typeface="Adobe 宋体 Std L"/>
              </a:rPr>
              <a:t>】</a:t>
            </a:r>
          </a:p>
          <a:p>
            <a:pPr>
              <a:lnSpc>
                <a:spcPct val="150000"/>
              </a:lnSpc>
            </a:pPr>
            <a:r>
              <a:rPr lang="en-US" altLang="zh-CN" sz="2000" dirty="0">
                <a:latin typeface="Adobe 宋体 Std L"/>
                <a:ea typeface="Adobe 宋体 Std L"/>
                <a:cs typeface="Adobe 宋体 Std L"/>
              </a:rPr>
              <a:t>      </a:t>
            </a:r>
            <a:r>
              <a:rPr lang="zh-CN" altLang="zh-CN" sz="2000" dirty="0">
                <a:latin typeface="Adobe 宋体 Std L"/>
                <a:ea typeface="Adobe 宋体 Std L"/>
                <a:cs typeface="Adobe 宋体 Std L"/>
              </a:rPr>
              <a:t>开馆时间为</a:t>
            </a:r>
            <a:r>
              <a:rPr lang="en-US" altLang="zh-CN" sz="2000" dirty="0">
                <a:solidFill>
                  <a:srgbClr val="FF0000"/>
                </a:solidFill>
                <a:latin typeface="Adobe 宋体 Std L"/>
                <a:ea typeface="Adobe 宋体 Std L"/>
                <a:cs typeface="Adobe 宋体 Std L"/>
              </a:rPr>
              <a:t>08:00--22:00</a:t>
            </a:r>
            <a:r>
              <a:rPr lang="zh-CN" altLang="en-US" sz="2000" dirty="0">
                <a:solidFill>
                  <a:srgbClr val="FF0000"/>
                </a:solidFill>
                <a:latin typeface="Adobe 宋体 Std L"/>
                <a:ea typeface="Adobe 宋体 Std L"/>
                <a:cs typeface="Adobe 宋体 Std L"/>
              </a:rPr>
              <a:t>，</a:t>
            </a:r>
            <a:r>
              <a:rPr lang="zh-CN" altLang="zh-CN" sz="2000" dirty="0">
                <a:latin typeface="Adobe 宋体 Std L"/>
                <a:ea typeface="Adobe 宋体 Std L"/>
                <a:cs typeface="Adobe 宋体 Std L"/>
              </a:rPr>
              <a:t>选座后</a:t>
            </a:r>
            <a:r>
              <a:rPr lang="en-US" altLang="zh-CN" sz="2000" dirty="0">
                <a:solidFill>
                  <a:srgbClr val="FF0000"/>
                </a:solidFill>
                <a:latin typeface="Adobe 宋体 Std L"/>
                <a:ea typeface="Adobe 宋体 Std L"/>
                <a:cs typeface="Adobe 宋体 Std L"/>
              </a:rPr>
              <a:t>30</a:t>
            </a:r>
            <a:r>
              <a:rPr lang="zh-CN" altLang="zh-CN" sz="2000" dirty="0">
                <a:solidFill>
                  <a:srgbClr val="FF0000"/>
                </a:solidFill>
                <a:latin typeface="Adobe 宋体 Std L"/>
                <a:ea typeface="Adobe 宋体 Std L"/>
                <a:cs typeface="Adobe 宋体 Std L"/>
              </a:rPr>
              <a:t>分钟</a:t>
            </a:r>
            <a:r>
              <a:rPr lang="zh-CN" altLang="zh-CN" sz="2000" dirty="0">
                <a:latin typeface="Adobe 宋体 Std L"/>
                <a:ea typeface="Adobe 宋体 Std L"/>
                <a:cs typeface="Adobe 宋体 Std L"/>
              </a:rPr>
              <a:t>内到馆，系统开放时间为每天开馆前</a:t>
            </a:r>
            <a:r>
              <a:rPr lang="en-US" altLang="zh-CN" sz="2000" dirty="0">
                <a:solidFill>
                  <a:srgbClr val="FF0000"/>
                </a:solidFill>
                <a:latin typeface="Adobe 宋体 Std L"/>
                <a:ea typeface="Adobe 宋体 Std L"/>
                <a:cs typeface="Adobe 宋体 Std L"/>
              </a:rPr>
              <a:t>15</a:t>
            </a:r>
            <a:r>
              <a:rPr lang="zh-CN" altLang="en-US" sz="2000" dirty="0">
                <a:solidFill>
                  <a:srgbClr val="FF0000"/>
                </a:solidFill>
                <a:latin typeface="Adobe 宋体 Std L"/>
                <a:ea typeface="Adobe 宋体 Std L"/>
                <a:cs typeface="Adobe 宋体 Std L"/>
              </a:rPr>
              <a:t>分钟</a:t>
            </a:r>
            <a:r>
              <a:rPr lang="zh-CN" altLang="zh-CN" sz="2000" dirty="0">
                <a:latin typeface="Adobe 宋体 Std L"/>
                <a:ea typeface="Adobe 宋体 Std L"/>
                <a:cs typeface="Adobe 宋体 Std L"/>
              </a:rPr>
              <a:t>至闭馆，预约选座仅用于预约当天的座位，隔天无效</a:t>
            </a:r>
            <a:r>
              <a:rPr lang="zh-CN" altLang="en-US" sz="2000" dirty="0">
                <a:latin typeface="Adobe 宋体 Std L"/>
                <a:ea typeface="Adobe 宋体 Std L"/>
                <a:cs typeface="Adobe 宋体 Std L"/>
              </a:rPr>
              <a:t>，</a:t>
            </a:r>
            <a:r>
              <a:rPr lang="zh-CN" altLang="zh-CN" sz="2000" dirty="0">
                <a:latin typeface="Adobe 宋体 Std L"/>
                <a:ea typeface="Adobe 宋体 Std L"/>
                <a:cs typeface="Adobe 宋体 Std L"/>
              </a:rPr>
              <a:t>。</a:t>
            </a:r>
            <a:endParaRPr lang="en-US" altLang="zh-CN" sz="2000" dirty="0">
              <a:latin typeface="Adobe 宋体 Std L"/>
              <a:ea typeface="Adobe 宋体 Std L"/>
              <a:cs typeface="Adobe 宋体 Std L"/>
            </a:endParaRPr>
          </a:p>
          <a:p>
            <a:pPr>
              <a:lnSpc>
                <a:spcPct val="150000"/>
              </a:lnSpc>
            </a:pPr>
            <a:r>
              <a:rPr lang="en-US" altLang="zh-CN" sz="2000" dirty="0">
                <a:latin typeface="Adobe 宋体 Std L"/>
                <a:ea typeface="Adobe 宋体 Std L"/>
                <a:cs typeface="Adobe 宋体 Std L"/>
              </a:rPr>
              <a:t>【</a:t>
            </a:r>
            <a:r>
              <a:rPr lang="zh-CN" altLang="en-US" sz="2000" dirty="0">
                <a:latin typeface="Adobe 宋体 Std L"/>
                <a:ea typeface="Adobe 宋体 Std L"/>
                <a:cs typeface="Adobe 宋体 Std L"/>
              </a:rPr>
              <a:t>仙葫校区</a:t>
            </a:r>
            <a:r>
              <a:rPr lang="en-US" altLang="zh-CN" sz="2000" dirty="0">
                <a:latin typeface="Adobe 宋体 Std L"/>
                <a:ea typeface="Adobe 宋体 Std L"/>
                <a:cs typeface="Adobe 宋体 Std L"/>
              </a:rPr>
              <a:t>】</a:t>
            </a:r>
            <a:endParaRPr lang="zh-CN" altLang="zh-CN" sz="2000" dirty="0">
              <a:latin typeface="Adobe 宋体 Std L"/>
              <a:ea typeface="Adobe 宋体 Std L"/>
              <a:cs typeface="Adobe 宋体 Std L"/>
            </a:endParaRPr>
          </a:p>
          <a:p>
            <a:pPr>
              <a:lnSpc>
                <a:spcPct val="150000"/>
              </a:lnSpc>
            </a:pPr>
            <a:r>
              <a:rPr lang="en-US" altLang="zh-CN" sz="2000" dirty="0">
                <a:latin typeface="Adobe 宋体 Std L"/>
                <a:ea typeface="Adobe 宋体 Std L"/>
                <a:cs typeface="Adobe 宋体 Std L"/>
              </a:rPr>
              <a:t>     </a:t>
            </a:r>
            <a:r>
              <a:rPr lang="en-US" altLang="zh-CN" sz="2000" dirty="0">
                <a:solidFill>
                  <a:srgbClr val="FF0000"/>
                </a:solidFill>
                <a:latin typeface="Adobe 宋体 Std L"/>
                <a:ea typeface="Adobe 宋体 Std L"/>
                <a:cs typeface="Adobe 宋体 Std L"/>
              </a:rPr>
              <a:t>24</a:t>
            </a:r>
            <a:r>
              <a:rPr lang="zh-CN" altLang="en-US" sz="2000" dirty="0">
                <a:solidFill>
                  <a:srgbClr val="FF0000"/>
                </a:solidFill>
                <a:latin typeface="Adobe 宋体 Std L"/>
                <a:ea typeface="Adobe 宋体 Std L"/>
                <a:cs typeface="Adobe 宋体 Std L"/>
              </a:rPr>
              <a:t>小时</a:t>
            </a:r>
            <a:r>
              <a:rPr lang="zh-CN" altLang="en-US" sz="2000" dirty="0">
                <a:latin typeface="Adobe 宋体 Std L"/>
                <a:ea typeface="Adobe 宋体 Std L"/>
                <a:cs typeface="Adobe 宋体 Std L"/>
              </a:rPr>
              <a:t>可选</a:t>
            </a:r>
            <a:r>
              <a:rPr lang="zh-CN" altLang="zh-CN" sz="2000" dirty="0">
                <a:latin typeface="Adobe 宋体 Std L"/>
                <a:ea typeface="Adobe 宋体 Std L"/>
                <a:cs typeface="Adobe 宋体 Std L"/>
              </a:rPr>
              <a:t>座，扫码签到；需在选座后</a:t>
            </a:r>
            <a:r>
              <a:rPr lang="en-US" altLang="zh-CN" sz="2000" dirty="0">
                <a:solidFill>
                  <a:srgbClr val="FF0000"/>
                </a:solidFill>
                <a:latin typeface="Adobe 宋体 Std L"/>
                <a:ea typeface="Adobe 宋体 Std L"/>
                <a:cs typeface="Adobe 宋体 Std L"/>
              </a:rPr>
              <a:t>30</a:t>
            </a:r>
            <a:r>
              <a:rPr lang="zh-CN" altLang="zh-CN" sz="2000" dirty="0">
                <a:solidFill>
                  <a:srgbClr val="FF0000"/>
                </a:solidFill>
                <a:latin typeface="Adobe 宋体 Std L"/>
                <a:ea typeface="Adobe 宋体 Std L"/>
                <a:cs typeface="Adobe 宋体 Std L"/>
              </a:rPr>
              <a:t>分钟</a:t>
            </a:r>
            <a:r>
              <a:rPr lang="zh-CN" altLang="zh-CN" sz="2000" dirty="0">
                <a:latin typeface="Adobe 宋体 Std L"/>
                <a:ea typeface="Adobe 宋体 Std L"/>
                <a:cs typeface="Adobe 宋体 Std L"/>
              </a:rPr>
              <a:t>内到馆</a:t>
            </a:r>
            <a:r>
              <a:rPr lang="zh-CN" altLang="en-US" sz="2000" dirty="0">
                <a:latin typeface="Adobe 宋体 Std L"/>
                <a:ea typeface="Adobe 宋体 Std L"/>
                <a:cs typeface="Adobe 宋体 Std L"/>
              </a:rPr>
              <a:t>。</a:t>
            </a:r>
            <a:endParaRPr lang="en-US" altLang="zh-CN" sz="2000" dirty="0">
              <a:latin typeface="Adobe 宋体 Std L"/>
              <a:ea typeface="Adobe 宋体 Std L"/>
              <a:cs typeface="Adobe 宋体 Std L"/>
            </a:endParaRPr>
          </a:p>
          <a:p>
            <a:pPr>
              <a:lnSpc>
                <a:spcPct val="150000"/>
              </a:lnSpc>
            </a:pPr>
            <a:endParaRPr lang="zh-CN" altLang="zh-CN" sz="2000" dirty="0">
              <a:latin typeface="Adobe 宋体 Std L"/>
              <a:ea typeface="Adobe 宋体 Std L"/>
              <a:cs typeface="Adobe 宋体 Std L"/>
            </a:endParaRPr>
          </a:p>
        </p:txBody>
      </p:sp>
    </p:spTree>
    <p:extLst>
      <p:ext uri="{BB962C8B-B14F-4D97-AF65-F5344CB8AC3E}">
        <p14:creationId xmlns:p14="http://schemas.microsoft.com/office/powerpoint/2010/main" val="15754341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4.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5.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953</TotalTime>
  <Words>986</Words>
  <Application>Microsoft Office PowerPoint</Application>
  <PresentationFormat>宽屏</PresentationFormat>
  <Paragraphs>82</Paragraphs>
  <Slides>17</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17</vt:i4>
      </vt:variant>
    </vt:vector>
  </HeadingPairs>
  <TitlesOfParts>
    <vt:vector size="32" baseType="lpstr">
      <vt:lpstr>Adobe 宋体 Std L</vt:lpstr>
      <vt:lpstr>FZXiYuan-M01S</vt:lpstr>
      <vt:lpstr>Gotham Rounded Medium</vt:lpstr>
      <vt:lpstr>Hiragino Sans GB W3</vt:lpstr>
      <vt:lpstr>Microsoft JhengHei</vt:lpstr>
      <vt:lpstr>PingFang SC Regular</vt:lpstr>
      <vt:lpstr>Songti SC Regular</vt:lpstr>
      <vt:lpstr>等线</vt:lpstr>
      <vt:lpstr>等线 Light</vt:lpstr>
      <vt:lpstr>华文仿宋</vt:lpstr>
      <vt:lpstr>华文细黑</vt:lpstr>
      <vt:lpstr>宋体</vt:lpstr>
      <vt:lpstr>Arial</vt:lpstr>
      <vt:lpstr>Helvetica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江杰</dc:creator>
  <cp:lastModifiedBy>张桐</cp:lastModifiedBy>
  <cp:revision>85</cp:revision>
  <dcterms:created xsi:type="dcterms:W3CDTF">2016-01-19T08:46:18Z</dcterms:created>
  <dcterms:modified xsi:type="dcterms:W3CDTF">2018-01-02T06:08:44Z</dcterms:modified>
</cp:coreProperties>
</file>