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2" r:id="rId2"/>
    <p:sldId id="297" r:id="rId3"/>
    <p:sldId id="300" r:id="rId4"/>
    <p:sldId id="301" r:id="rId5"/>
    <p:sldId id="303" r:id="rId6"/>
    <p:sldId id="304" r:id="rId7"/>
    <p:sldId id="305" r:id="rId8"/>
    <p:sldId id="313" r:id="rId9"/>
    <p:sldId id="306" r:id="rId10"/>
    <p:sldId id="307" r:id="rId11"/>
    <p:sldId id="308" r:id="rId12"/>
    <p:sldId id="309" r:id="rId13"/>
    <p:sldId id="310" r:id="rId14"/>
    <p:sldId id="311" r:id="rId15"/>
    <p:sldId id="296" r:id="rId16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等线"/>
        <a:cs typeface="等线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等线"/>
        <a:cs typeface="等线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等线"/>
        <a:cs typeface="等线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等线"/>
        <a:cs typeface="等线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等线"/>
        <a:cs typeface="等线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等线"/>
        <a:cs typeface="等线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等线"/>
        <a:cs typeface="等线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等线"/>
        <a:cs typeface="等线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等线"/>
        <a:cs typeface="等线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33FF"/>
    <a:srgbClr val="A50021"/>
    <a:srgbClr val="000066"/>
    <a:srgbClr val="FF0000"/>
    <a:srgbClr val="00FF00"/>
    <a:srgbClr val="00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3" autoAdjust="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D818E-E71C-4E90-B0CA-487B75C221DB}" type="datetimeFigureOut">
              <a:rPr lang="zh-CN" altLang="en-US" smtClean="0"/>
              <a:pPr/>
              <a:t>2020/7/14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6BEEE-041E-48C3-BE53-A5A24BDBFA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556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E399A-3D14-4DB0-83BD-0B03C928D7C8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3C91-360D-4089-83B1-2292845AAC0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ACDDE-23A7-46CF-BCDF-0A291597B651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21C02-53AE-4772-A17F-8FBCF3510F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2A04F-F78C-46F7-845F-F1118F7BD093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98CB0-4829-4ACB-80DE-DEC9562CF60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764A-B9D7-4B8D-95B4-3B0A8C55D8B2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EF16-8DA6-485D-8C1F-28FBF46BDBF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15B26-8001-47DC-8302-F525D1D1AE5F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7E15-36A5-4254-9C4F-8C5D2381C2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6EA7D-22AD-48BA-B97B-0027AFB0C752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1EB04-C30D-4675-8EC3-B92DA2CB5E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BF3C3-69DE-458D-9CBD-8B9391381FAE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69B82-0FBC-47A5-B1F7-A797D0C868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CDE49-1B7D-4871-8520-E478927594FF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F5D91-4F17-41C7-ACD3-75BA25B7D0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FD4D5-2AB9-4882-A1CE-FAB49D581F70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F5453-46DB-4A38-AB67-D33FB925726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24F80-F27C-43A7-BC33-1B3F2B3D8795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D0BE4-72E7-40E1-A88A-15D6A9FC41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0480-F41D-4A9C-BAA2-DF32E364EC4A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3DFA1-E833-4420-9964-4E42E55F3B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B24B47D-6EF4-4B5B-91EF-7C593FCA0E20}" type="datetimeFigureOut">
              <a:rPr lang="zh-CN" altLang="en-US"/>
              <a:pPr>
                <a:defRPr/>
              </a:pPr>
              <a:t>2020/7/14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E0CFEFD-B2E7-40DB-9AA2-339327FA1A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等线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/>
          <a:ea typeface="等线 Light"/>
          <a:cs typeface="等线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/>
          <a:ea typeface="等线 Light"/>
          <a:cs typeface="等线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/>
          <a:ea typeface="等线 Light"/>
          <a:cs typeface="等线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/>
          <a:ea typeface="等线 Light"/>
          <a:cs typeface="等线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/>
          <a:ea typeface="等线 Light"/>
          <a:cs typeface="等线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/>
          <a:ea typeface="等线 Light"/>
          <a:cs typeface="等线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/>
          <a:ea typeface="等线 Light"/>
          <a:cs typeface="等线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/>
          <a:ea typeface="等线 Light"/>
          <a:cs typeface="等线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等线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等线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等线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等线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timgsa.baidu.com/timg?image&amp;quality=80&amp;size=b9999_10000&amp;sec=1516383561176&amp;di=ac35fd377914ee509604e0c219786450&amp;imgtype=0&amp;src=http%3A%2F%2Ffile01.16sucai.com%2Fd%2Ffile%2F2013%2F1018%2F4a1001089501e87a4a34074482c52f8e.jpg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-6350" y="5583238"/>
            <a:ext cx="6492875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副标题 2"/>
          <p:cNvSpPr txBox="1">
            <a:spLocks/>
          </p:cNvSpPr>
          <p:nvPr/>
        </p:nvSpPr>
        <p:spPr>
          <a:xfrm>
            <a:off x="2877660" y="2586600"/>
            <a:ext cx="7343775" cy="3328056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等线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等线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等线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等线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等线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项目名称：</a:t>
            </a:r>
            <a:r>
              <a:rPr lang="en-US" altLang="zh-CN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XXXX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的研究</a:t>
            </a:r>
            <a:endParaRPr lang="en-US" altLang="zh-CN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任务来源：</a:t>
            </a:r>
            <a:r>
              <a:rPr lang="en-US" altLang="zh-CN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XXXX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局</a:t>
            </a:r>
            <a:endParaRPr lang="en-US" altLang="zh-CN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项目级别：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厅局级</a:t>
            </a:r>
            <a:endParaRPr lang="en-US" altLang="zh-CN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项目负责人：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李某</a:t>
            </a:r>
            <a:endParaRPr lang="en-US" altLang="zh-CN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所在单位：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药学院</a:t>
            </a:r>
            <a:endParaRPr lang="en-US" altLang="zh-CN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研究期限： 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年 月</a:t>
            </a:r>
            <a:r>
              <a:rPr lang="en-US" altLang="zh-CN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——  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年 月</a:t>
            </a:r>
            <a:endParaRPr lang="en-US" altLang="zh-CN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资助经费：</a:t>
            </a:r>
            <a:r>
              <a:rPr lang="en-US" altLang="zh-CN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XX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万元</a:t>
            </a:r>
            <a:endParaRPr lang="en-US" altLang="zh-CN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汇报时间：  </a:t>
            </a:r>
            <a:r>
              <a:rPr lang="zh-CN" altLang="en-US" sz="20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年  月  日</a:t>
            </a:r>
            <a:endParaRPr lang="en-US" altLang="zh-CN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sz="20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" name="标题 3"/>
          <p:cNvSpPr txBox="1">
            <a:spLocks/>
          </p:cNvSpPr>
          <p:nvPr/>
        </p:nvSpPr>
        <p:spPr bwMode="auto">
          <a:xfrm>
            <a:off x="1868010" y="1392060"/>
            <a:ext cx="8353425" cy="97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等线 Light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/>
                <a:ea typeface="等线 Light"/>
                <a:cs typeface="等线 Light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/>
                <a:ea typeface="等线 Light"/>
                <a:cs typeface="等线 Light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/>
                <a:ea typeface="等线 Light"/>
                <a:cs typeface="等线 Light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/>
                <a:ea typeface="等线 Light"/>
                <a:cs typeface="等线 Light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/>
                <a:ea typeface="等线 Light"/>
                <a:cs typeface="等线 Light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/>
                <a:ea typeface="等线 Light"/>
                <a:cs typeface="等线 Light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/>
                <a:ea typeface="等线 Light"/>
                <a:cs typeface="等线 Light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/>
                <a:ea typeface="等线 Light"/>
                <a:cs typeface="等线 Light"/>
              </a:defRPr>
            </a:lvl9pPr>
          </a:lstStyle>
          <a:p>
            <a:pPr algn="ctr"/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“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XXXX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”项目</a:t>
            </a:r>
            <a:br>
              <a:rPr lang="en-US" altLang="zh-CN" sz="2800" b="1" dirty="0">
                <a:latin typeface="黑体" pitchFamily="49" charset="-122"/>
                <a:ea typeface="黑体" pitchFamily="49" charset="-122"/>
              </a:rPr>
            </a:b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中期进展汇报</a:t>
            </a:r>
          </a:p>
        </p:txBody>
      </p:sp>
      <p:pic>
        <p:nvPicPr>
          <p:cNvPr id="11" name="图片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" y="71438"/>
            <a:ext cx="7296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8407981"/>
      </p:ext>
    </p:extLst>
  </p:cSld>
  <p:clrMapOvr>
    <a:masterClrMapping/>
  </p:clrMapOvr>
  <p:transition spd="med">
    <p:pull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53242"/>
              </p:ext>
            </p:extLst>
          </p:nvPr>
        </p:nvGraphicFramePr>
        <p:xfrm>
          <a:off x="970573" y="1196975"/>
          <a:ext cx="10204451" cy="4824413"/>
        </p:xfrm>
        <a:graphic>
          <a:graphicData uri="http://schemas.openxmlformats.org/drawingml/2006/table">
            <a:tbl>
              <a:tblPr/>
              <a:tblGrid>
                <a:gridCol w="213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0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时间节点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计划要点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目前执行情况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420688" y="1020273"/>
            <a:ext cx="7561262" cy="738664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四、研究工作的主要进展</a:t>
            </a:r>
            <a:endParaRPr lang="en-US" altLang="zh-CN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539750" y="1852673"/>
            <a:ext cx="111276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    </a:t>
            </a:r>
            <a:r>
              <a:rPr lang="zh-CN" altLang="en-US" dirty="0">
                <a:solidFill>
                  <a:srgbClr val="FF0000"/>
                </a:solidFill>
              </a:rPr>
              <a:t>备注：</a:t>
            </a:r>
            <a:r>
              <a:rPr lang="zh-CN" altLang="zh-CN" dirty="0">
                <a:solidFill>
                  <a:srgbClr val="FF0000"/>
                </a:solidFill>
              </a:rPr>
              <a:t>本部分是进展报告的重要部分</a:t>
            </a:r>
            <a:r>
              <a:rPr lang="en-US" altLang="zh-CN" dirty="0">
                <a:solidFill>
                  <a:srgbClr val="FF0000"/>
                </a:solidFill>
              </a:rPr>
              <a:t>,</a:t>
            </a:r>
            <a:r>
              <a:rPr lang="zh-CN" altLang="zh-CN" dirty="0">
                <a:solidFill>
                  <a:srgbClr val="FF0000"/>
                </a:solidFill>
              </a:rPr>
              <a:t>请认真撰写。请分层次叙述所开展的研究工作、取得的进展或碰到的问题等，给出必要的数据、图表。本部分亦包括组织或参加国内外学术活动的情况。</a:t>
            </a:r>
            <a:r>
              <a:rPr lang="en-US" altLang="zh-CN" dirty="0">
                <a:solidFill>
                  <a:srgbClr val="FF0000"/>
                </a:solidFill>
              </a:rPr>
              <a:t>——</a:t>
            </a:r>
            <a:r>
              <a:rPr lang="zh-CN" altLang="en-US" dirty="0">
                <a:solidFill>
                  <a:srgbClr val="FF0000"/>
                </a:solidFill>
              </a:rPr>
              <a:t>正文请删除</a:t>
            </a:r>
          </a:p>
        </p:txBody>
      </p:sp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611188" y="1196975"/>
            <a:ext cx="75612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五、下一阶段工作计划（按季度列出）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7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683568" y="175057"/>
            <a:ext cx="75612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六、经费使用情况</a:t>
            </a:r>
            <a:endParaRPr lang="zh-CN" altLang="en-US" sz="28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593878"/>
              </p:ext>
            </p:extLst>
          </p:nvPr>
        </p:nvGraphicFramePr>
        <p:xfrm>
          <a:off x="683567" y="836712"/>
          <a:ext cx="10775007" cy="57959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07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8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5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5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科目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经费预算金额（万元）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经费</a:t>
                      </a:r>
                      <a:r>
                        <a:rPr lang="zh-CN" altLang="en-US" sz="1800" kern="0" dirty="0">
                          <a:effectLst/>
                        </a:rPr>
                        <a:t>执行</a:t>
                      </a:r>
                      <a:r>
                        <a:rPr lang="zh-CN" sz="1800" kern="0" dirty="0">
                          <a:effectLst/>
                        </a:rPr>
                        <a:t>金额（万元）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开支内容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合计：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经费完成率</a:t>
                      </a:r>
                      <a:r>
                        <a:rPr lang="en-US" sz="1800" kern="0" dirty="0">
                          <a:effectLst/>
                        </a:rPr>
                        <a:t>=</a:t>
                      </a:r>
                      <a:r>
                        <a:rPr lang="zh-CN" altLang="en-US" sz="1800" kern="0" dirty="0">
                          <a:effectLst/>
                        </a:rPr>
                        <a:t>执行经费</a:t>
                      </a:r>
                      <a:r>
                        <a:rPr lang="en-US" sz="1800" kern="0" dirty="0">
                          <a:effectLst/>
                        </a:rPr>
                        <a:t>/</a:t>
                      </a:r>
                      <a:r>
                        <a:rPr lang="zh-CN" altLang="en-US" sz="1800" kern="0" dirty="0">
                          <a:effectLst/>
                        </a:rPr>
                        <a:t>预算经费</a:t>
                      </a:r>
                      <a:r>
                        <a:rPr lang="en-US" sz="1800" kern="0" dirty="0">
                          <a:effectLst/>
                        </a:rPr>
                        <a:t>=</a:t>
                      </a:r>
                      <a:r>
                        <a:rPr lang="zh-CN" sz="1800" kern="0" dirty="0">
                          <a:solidFill>
                            <a:srgbClr val="FF0000"/>
                          </a:solidFill>
                          <a:effectLst/>
                        </a:rPr>
                        <a:t>？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zh-CN" sz="18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60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（一）直接费用：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设备费：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材料费：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60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测试化验加工费：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燃料及动力费：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54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差旅</a:t>
                      </a:r>
                      <a:r>
                        <a:rPr lang="en-US" sz="1800" kern="0" dirty="0">
                          <a:effectLst/>
                        </a:rPr>
                        <a:t>/</a:t>
                      </a:r>
                      <a:r>
                        <a:rPr lang="zh-CN" sz="1800" kern="0" dirty="0">
                          <a:effectLst/>
                        </a:rPr>
                        <a:t>会议</a:t>
                      </a:r>
                      <a:r>
                        <a:rPr lang="en-US" sz="1800" kern="0" dirty="0">
                          <a:effectLst/>
                        </a:rPr>
                        <a:t>/</a:t>
                      </a:r>
                      <a:r>
                        <a:rPr lang="zh-CN" sz="1800" kern="0" dirty="0">
                          <a:effectLst/>
                        </a:rPr>
                        <a:t>国际合作与交流费：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54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出版</a:t>
                      </a:r>
                      <a:r>
                        <a:rPr lang="en-US" sz="1800" kern="0" dirty="0">
                          <a:effectLst/>
                        </a:rPr>
                        <a:t>/</a:t>
                      </a:r>
                      <a:r>
                        <a:rPr lang="zh-CN" sz="1800" kern="0" dirty="0">
                          <a:effectLst/>
                        </a:rPr>
                        <a:t>文献</a:t>
                      </a:r>
                      <a:r>
                        <a:rPr lang="en-US" sz="1800" kern="0" dirty="0">
                          <a:effectLst/>
                        </a:rPr>
                        <a:t>/</a:t>
                      </a:r>
                      <a:r>
                        <a:rPr lang="zh-CN" sz="1800" kern="0" dirty="0">
                          <a:effectLst/>
                        </a:rPr>
                        <a:t>信息传播</a:t>
                      </a:r>
                      <a:r>
                        <a:rPr lang="en-US" sz="1800" kern="0" dirty="0">
                          <a:effectLst/>
                        </a:rPr>
                        <a:t>/</a:t>
                      </a:r>
                      <a:r>
                        <a:rPr lang="zh-CN" sz="1800" kern="0" dirty="0">
                          <a:effectLst/>
                        </a:rPr>
                        <a:t>知识产权事务费：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劳务费：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专家咨询费：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其他支出：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360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（二）间接费用：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绩效支出：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其他费用：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323528" y="1052736"/>
            <a:ext cx="7561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七、存在问题及解决方案</a:t>
            </a:r>
            <a:endParaRPr lang="zh-CN" altLang="en-US" sz="2800" dirty="0"/>
          </a:p>
        </p:txBody>
      </p:sp>
      <p:grpSp>
        <p:nvGrpSpPr>
          <p:cNvPr id="2" name="组合 1"/>
          <p:cNvGrpSpPr/>
          <p:nvPr/>
        </p:nvGrpSpPr>
        <p:grpSpPr>
          <a:xfrm>
            <a:off x="510075" y="1772816"/>
            <a:ext cx="10948499" cy="4392488"/>
            <a:chOff x="499868" y="1772816"/>
            <a:chExt cx="8320604" cy="4392488"/>
          </a:xfrm>
        </p:grpSpPr>
        <p:grpSp>
          <p:nvGrpSpPr>
            <p:cNvPr id="7" name="组合 6"/>
            <p:cNvGrpSpPr/>
            <p:nvPr/>
          </p:nvGrpSpPr>
          <p:grpSpPr>
            <a:xfrm>
              <a:off x="499868" y="1772816"/>
              <a:ext cx="8320604" cy="4392488"/>
              <a:chOff x="499868" y="1772816"/>
              <a:chExt cx="8320604" cy="3960440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499868" y="1772816"/>
                <a:ext cx="4176464" cy="3960440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4644008" y="1772816"/>
                <a:ext cx="4176464" cy="3960440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2001778" y="1876182"/>
              <a:ext cx="1217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/>
                <a:t>存在问题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86481" y="1876182"/>
              <a:ext cx="1217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/>
                <a:t>解决方案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7584" y="2308230"/>
              <a:ext cx="345638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/>
                <a:t>1.</a:t>
              </a:r>
              <a:r>
                <a:rPr lang="zh-CN" altLang="en-US" sz="2000" dirty="0"/>
                <a:t>项目延期：是</a:t>
              </a:r>
              <a:r>
                <a:rPr lang="en-US" altLang="zh-CN" sz="2000" dirty="0"/>
                <a:t>/</a:t>
              </a:r>
              <a:r>
                <a:rPr lang="zh-CN" altLang="en-US" sz="2000" dirty="0"/>
                <a:t>否</a:t>
              </a:r>
              <a:endParaRPr lang="en-US" altLang="zh-CN" sz="2000" dirty="0"/>
            </a:p>
            <a:p>
              <a:r>
                <a:rPr lang="en-US" altLang="zh-CN" sz="2000" dirty="0"/>
                <a:t>2.</a:t>
              </a:r>
              <a:r>
                <a:rPr lang="zh-CN" altLang="en-US" sz="2000" dirty="0"/>
                <a:t>人员调整：是</a:t>
              </a:r>
              <a:r>
                <a:rPr lang="en-US" altLang="zh-CN" sz="2000" dirty="0"/>
                <a:t>/</a:t>
              </a:r>
              <a:r>
                <a:rPr lang="zh-CN" altLang="en-US" sz="2000" dirty="0"/>
                <a:t>否</a:t>
              </a:r>
              <a:endParaRPr lang="en-US" altLang="zh-CN" sz="2000" dirty="0"/>
            </a:p>
            <a:p>
              <a:r>
                <a:rPr lang="en-US" altLang="zh-CN" sz="2000" dirty="0"/>
                <a:t>3.</a:t>
              </a:r>
              <a:r>
                <a:rPr lang="zh-CN" altLang="en-US" sz="2000" dirty="0"/>
                <a:t>经费调整：是</a:t>
              </a:r>
              <a:r>
                <a:rPr lang="en-US" altLang="zh-CN" sz="2000" dirty="0"/>
                <a:t>/</a:t>
              </a:r>
              <a:r>
                <a:rPr lang="zh-CN" altLang="en-US" sz="2000" dirty="0"/>
                <a:t>否</a:t>
              </a:r>
              <a:endParaRPr lang="en-US" altLang="zh-CN" sz="2000" dirty="0"/>
            </a:p>
            <a:p>
              <a:r>
                <a:rPr lang="en-US" altLang="zh-CN" sz="2000" dirty="0"/>
                <a:t>3.</a:t>
              </a:r>
              <a:r>
                <a:rPr lang="zh-CN" altLang="en-US" sz="2000" dirty="0"/>
                <a:t>单位变更：是</a:t>
              </a:r>
              <a:r>
                <a:rPr lang="en-US" altLang="zh-CN" sz="2000" dirty="0"/>
                <a:t>/</a:t>
              </a:r>
              <a:r>
                <a:rPr lang="zh-CN" altLang="en-US" sz="2000" dirty="0"/>
                <a:t>否</a:t>
              </a:r>
              <a:endParaRPr lang="en-US" altLang="zh-CN" sz="2000" dirty="0"/>
            </a:p>
            <a:p>
              <a:r>
                <a:rPr lang="en-US" altLang="zh-CN" sz="2000" dirty="0"/>
                <a:t>4.</a:t>
              </a:r>
              <a:r>
                <a:rPr lang="zh-CN" altLang="en-US" sz="2000" dirty="0"/>
                <a:t>其他问题：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04048" y="2460630"/>
              <a:ext cx="345638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/>
                <a:t>1.</a:t>
              </a:r>
              <a:r>
                <a:rPr lang="zh-CN" altLang="en-US" sz="2000" dirty="0"/>
                <a:t>项目延期：</a:t>
              </a:r>
              <a:endParaRPr lang="en-US" altLang="zh-CN" sz="2000" dirty="0"/>
            </a:p>
            <a:p>
              <a:r>
                <a:rPr lang="en-US" altLang="zh-CN" sz="2000" dirty="0"/>
                <a:t>2.</a:t>
              </a:r>
              <a:r>
                <a:rPr lang="zh-CN" altLang="en-US" sz="2000" dirty="0"/>
                <a:t>人员调整：</a:t>
              </a:r>
              <a:endParaRPr lang="en-US" altLang="zh-CN" sz="2000" dirty="0"/>
            </a:p>
            <a:p>
              <a:r>
                <a:rPr lang="en-US" altLang="zh-CN" sz="2000" dirty="0"/>
                <a:t>3.</a:t>
              </a:r>
              <a:r>
                <a:rPr lang="zh-CN" altLang="en-US" sz="2000" dirty="0"/>
                <a:t>经费调整：</a:t>
              </a:r>
              <a:endParaRPr lang="en-US" altLang="zh-CN" sz="2000" dirty="0"/>
            </a:p>
            <a:p>
              <a:r>
                <a:rPr lang="en-US" altLang="zh-CN" sz="2000" dirty="0"/>
                <a:t>3.</a:t>
              </a:r>
              <a:r>
                <a:rPr lang="zh-CN" altLang="en-US" sz="2000" dirty="0"/>
                <a:t>单位变更：</a:t>
              </a:r>
              <a:endParaRPr lang="en-US" altLang="zh-CN" sz="2000" dirty="0"/>
            </a:p>
            <a:p>
              <a:r>
                <a:rPr lang="en-US" altLang="zh-CN" sz="2000" dirty="0"/>
                <a:t>4.</a:t>
              </a:r>
              <a:r>
                <a:rPr lang="zh-CN" altLang="en-US" sz="2000" dirty="0"/>
                <a:t>其他问题：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71438"/>
            <a:ext cx="7296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939" name="Picture 9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 b="16010"/>
          <a:stretch>
            <a:fillRect/>
          </a:stretch>
        </p:blipFill>
        <p:spPr bwMode="auto">
          <a:xfrm>
            <a:off x="3963988" y="5708650"/>
            <a:ext cx="8228012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10"/>
          <p:cNvPicPr>
            <a:picLocks noChangeAspect="1" noChangeArrowheads="1"/>
          </p:cNvPicPr>
          <p:nvPr/>
        </p:nvPicPr>
        <p:blipFill>
          <a:blip r:embed="rId4">
            <a:lum bright="12000"/>
          </a:blip>
          <a:srcRect/>
          <a:stretch>
            <a:fillRect/>
          </a:stretch>
        </p:blipFill>
        <p:spPr bwMode="auto">
          <a:xfrm>
            <a:off x="0" y="6323013"/>
            <a:ext cx="2955925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3616751" y="2387496"/>
            <a:ext cx="5054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敬请专家指正。</a:t>
            </a:r>
          </a:p>
        </p:txBody>
      </p:sp>
    </p:spTree>
  </p:cSld>
  <p:clrMapOvr>
    <a:masterClrMapping/>
  </p:clrMapOvr>
  <p:transition spd="med">
    <p:pull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5"/>
          <p:cNvSpPr txBox="1">
            <a:spLocks noChangeArrowheads="1"/>
          </p:cNvSpPr>
          <p:nvPr/>
        </p:nvSpPr>
        <p:spPr bwMode="auto">
          <a:xfrm>
            <a:off x="2100873" y="1016104"/>
            <a:ext cx="7632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目 录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100873" y="1662216"/>
            <a:ext cx="7704138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一、研究目标和技术路线</a:t>
            </a:r>
            <a:endParaRPr lang="en-US" altLang="zh-CN" sz="2400" dirty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二、总体完成情况及阶段成果（重点）</a:t>
            </a:r>
            <a:endParaRPr lang="en-US" altLang="zh-CN" sz="2400" dirty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三、年度计划完成情况</a:t>
            </a:r>
            <a:endParaRPr lang="en-US" altLang="zh-CN" sz="2400" dirty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四、研究工作的主要进展（重点）</a:t>
            </a:r>
            <a:endParaRPr lang="en-US" altLang="zh-CN" sz="2400" dirty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五、下一阶段工作计划（重点）</a:t>
            </a:r>
            <a:endParaRPr lang="en-US" altLang="zh-CN" sz="2400" dirty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六、经费使用情况（重点）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七、存在问题及解决方案（重点）</a:t>
            </a:r>
            <a:endParaRPr lang="en-US" altLang="zh-CN" sz="2400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9" name="图片 1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58575" y="6248400"/>
            <a:ext cx="657225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611188" y="1196975"/>
            <a:ext cx="75612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sz="2800" dirty="0"/>
              <a:t>一、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研究目标和技术路线</a:t>
            </a:r>
            <a:endParaRPr lang="zh-CN" altLang="en-US" sz="2800" dirty="0"/>
          </a:p>
        </p:txBody>
      </p:sp>
      <p:sp>
        <p:nvSpPr>
          <p:cNvPr id="7" name="文本框 2">
            <a:extLst>
              <a:ext uri="{FF2B5EF4-FFF2-40B4-BE49-F238E27FC236}">
                <a16:creationId xmlns:a16="http://schemas.microsoft.com/office/drawing/2014/main" id="{894F5375-D934-419D-A39E-4E9540A7DB87}"/>
              </a:ext>
            </a:extLst>
          </p:cNvPr>
          <p:cNvSpPr txBox="1"/>
          <p:nvPr/>
        </p:nvSpPr>
        <p:spPr>
          <a:xfrm>
            <a:off x="611188" y="1916113"/>
            <a:ext cx="75612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（一）立项背景与研究目标（简要描述）</a:t>
            </a:r>
          </a:p>
        </p:txBody>
      </p:sp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1">
            <a:extLst>
              <a:ext uri="{FF2B5EF4-FFF2-40B4-BE49-F238E27FC236}">
                <a16:creationId xmlns:a16="http://schemas.microsoft.com/office/drawing/2014/main" id="{DDED4333-F3C7-40CF-ADEA-2AEC75373E54}"/>
              </a:ext>
            </a:extLst>
          </p:cNvPr>
          <p:cNvSpPr txBox="1"/>
          <p:nvPr/>
        </p:nvSpPr>
        <p:spPr>
          <a:xfrm>
            <a:off x="437820" y="1125538"/>
            <a:ext cx="75612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（二）研究方案与技术路线（提供任务书原图备查）</a:t>
            </a:r>
          </a:p>
        </p:txBody>
      </p:sp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81755" y="1046651"/>
            <a:ext cx="7561262" cy="738664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二、总体完成情况及阶段成果</a:t>
            </a:r>
            <a:endParaRPr lang="en-US" altLang="zh-CN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BFEBCC8-6528-41F9-8C92-C330A2631504}"/>
              </a:ext>
            </a:extLst>
          </p:cNvPr>
          <p:cNvSpPr/>
          <p:nvPr/>
        </p:nvSpPr>
        <p:spPr>
          <a:xfrm>
            <a:off x="882503" y="1829905"/>
            <a:ext cx="5031728" cy="4641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 b="1" dirty="0">
              <a:solidFill>
                <a:srgbClr val="0000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E43BADC-5446-464B-A49A-D4D354EB1D11}"/>
              </a:ext>
            </a:extLst>
          </p:cNvPr>
          <p:cNvSpPr/>
          <p:nvPr/>
        </p:nvSpPr>
        <p:spPr>
          <a:xfrm>
            <a:off x="6033293" y="1829905"/>
            <a:ext cx="5215954" cy="4641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 dirty="0"/>
          </a:p>
        </p:txBody>
      </p:sp>
      <p:sp>
        <p:nvSpPr>
          <p:cNvPr id="9" name="矩形 6"/>
          <p:cNvSpPr>
            <a:spLocks noChangeArrowheads="1"/>
          </p:cNvSpPr>
          <p:nvPr/>
        </p:nvSpPr>
        <p:spPr bwMode="auto">
          <a:xfrm>
            <a:off x="1192969" y="2059905"/>
            <a:ext cx="4389124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b="1" dirty="0">
                <a:solidFill>
                  <a:srgbClr val="000000"/>
                </a:solidFill>
              </a:rPr>
              <a:t>（一）</a:t>
            </a:r>
            <a:r>
              <a:rPr lang="zh-CN" altLang="zh-CN" b="1" dirty="0">
                <a:solidFill>
                  <a:srgbClr val="000000"/>
                </a:solidFill>
              </a:rPr>
              <a:t>原定考核指标：</a:t>
            </a:r>
            <a:endParaRPr lang="en-US" altLang="zh-CN" b="1" dirty="0">
              <a:solidFill>
                <a:srgbClr val="000000"/>
              </a:solidFill>
            </a:endParaRPr>
          </a:p>
          <a:p>
            <a:r>
              <a:rPr lang="en-US" altLang="zh-CN" b="1" dirty="0">
                <a:solidFill>
                  <a:srgbClr val="000000"/>
                </a:solidFill>
              </a:rPr>
              <a:t>1.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2.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3.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4.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5.</a:t>
            </a:r>
            <a:endParaRPr lang="zh-CN" altLang="zh-CN" b="1" dirty="0">
              <a:solidFill>
                <a:srgbClr val="000000"/>
              </a:solidFill>
            </a:endParaRPr>
          </a:p>
        </p:txBody>
      </p:sp>
      <p:sp>
        <p:nvSpPr>
          <p:cNvPr id="10" name="矩形 7"/>
          <p:cNvSpPr>
            <a:spLocks noChangeArrowheads="1"/>
          </p:cNvSpPr>
          <p:nvPr/>
        </p:nvSpPr>
        <p:spPr bwMode="auto">
          <a:xfrm>
            <a:off x="6249192" y="2059904"/>
            <a:ext cx="36734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b="1" dirty="0">
                <a:solidFill>
                  <a:srgbClr val="000000"/>
                </a:solidFill>
              </a:rPr>
              <a:t>（二）现阶段</a:t>
            </a:r>
            <a:r>
              <a:rPr lang="zh-CN" altLang="zh-CN" b="1" dirty="0"/>
              <a:t>完成情况：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1.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2.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3.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4.</a:t>
            </a:r>
          </a:p>
          <a:p>
            <a:r>
              <a:rPr lang="en-US" altLang="zh-CN" b="1" dirty="0">
                <a:solidFill>
                  <a:srgbClr val="000000"/>
                </a:solidFill>
              </a:rPr>
              <a:t>5.</a:t>
            </a:r>
            <a:endParaRPr lang="zh-CN" altLang="zh-CN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BA3E22FE-07ED-41C6-ADAF-BD770122FF4C}"/>
              </a:ext>
            </a:extLst>
          </p:cNvPr>
          <p:cNvSpPr/>
          <p:nvPr/>
        </p:nvSpPr>
        <p:spPr>
          <a:xfrm>
            <a:off x="797442" y="1125538"/>
            <a:ext cx="5141395" cy="5213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 b="1" dirty="0">
              <a:solidFill>
                <a:srgbClr val="000000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B9EE8CA-4F21-4FBE-857A-77E474D06D35}"/>
              </a:ext>
            </a:extLst>
          </p:cNvPr>
          <p:cNvSpPr/>
          <p:nvPr/>
        </p:nvSpPr>
        <p:spPr>
          <a:xfrm>
            <a:off x="6057900" y="1125538"/>
            <a:ext cx="5400675" cy="5213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 dirty="0"/>
          </a:p>
        </p:txBody>
      </p:sp>
      <p:sp>
        <p:nvSpPr>
          <p:cNvPr id="8" name="矩形 3"/>
          <p:cNvSpPr>
            <a:spLocks noChangeArrowheads="1"/>
          </p:cNvSpPr>
          <p:nvPr/>
        </p:nvSpPr>
        <p:spPr bwMode="auto">
          <a:xfrm>
            <a:off x="1077285" y="1396410"/>
            <a:ext cx="3671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b="1" dirty="0">
                <a:solidFill>
                  <a:srgbClr val="000000"/>
                </a:solidFill>
              </a:rPr>
              <a:t>（一）</a:t>
            </a:r>
            <a:r>
              <a:rPr lang="zh-CN" altLang="zh-CN" b="1" dirty="0">
                <a:solidFill>
                  <a:srgbClr val="000000"/>
                </a:solidFill>
              </a:rPr>
              <a:t>原定考核指标：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sp>
        <p:nvSpPr>
          <p:cNvPr id="9" name="矩形 4"/>
          <p:cNvSpPr>
            <a:spLocks noChangeArrowheads="1"/>
          </p:cNvSpPr>
          <p:nvPr/>
        </p:nvSpPr>
        <p:spPr bwMode="auto">
          <a:xfrm>
            <a:off x="6273800" y="1422400"/>
            <a:ext cx="367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b="1" dirty="0">
                <a:solidFill>
                  <a:srgbClr val="000000"/>
                </a:solidFill>
              </a:rPr>
              <a:t>（二）现阶段</a:t>
            </a:r>
            <a:r>
              <a:rPr lang="zh-CN" altLang="zh-CN" b="1" dirty="0"/>
              <a:t>完成情况：</a:t>
            </a:r>
          </a:p>
        </p:txBody>
      </p:sp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39829"/>
              </p:ext>
            </p:extLst>
          </p:nvPr>
        </p:nvGraphicFramePr>
        <p:xfrm>
          <a:off x="931619" y="1183298"/>
          <a:ext cx="10252198" cy="5053879"/>
        </p:xfrm>
        <a:graphic>
          <a:graphicData uri="http://schemas.openxmlformats.org/drawingml/2006/table">
            <a:tbl>
              <a:tblPr/>
              <a:tblGrid>
                <a:gridCol w="822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6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402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自我评价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□正常进行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     </a:t>
                      </a: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□超预期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     </a:t>
                      </a: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□进度滞后</a:t>
                      </a:r>
                      <a:endParaRPr kumimoji="0" lang="zh-CN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自评</a:t>
                      </a: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项目完成率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%</a:t>
                      </a:r>
                      <a:endParaRPr kumimoji="0" lang="zh-CN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29">
                <a:tc rowSpan="9">
                  <a:txBody>
                    <a:bodyPr/>
                    <a:lstStyle>
                      <a:lvl1pPr marL="71438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现阶段成果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产出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获奖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 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包括：国家级  项，省部级  项，厅局级  项</a:t>
                      </a:r>
                      <a:endParaRPr lang="zh-CN" altLang="zh-CN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新立项项目</a:t>
                      </a:r>
                      <a:endParaRPr kumimoji="0" lang="zh-CN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   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发表科技论文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  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包括：国际索引  篇，中文核心   篇，其他论文  篇</a:t>
                      </a:r>
                      <a:endParaRPr lang="zh-CN" altLang="zh-CN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编撰著作</a:t>
                      </a:r>
                      <a:endParaRPr kumimoji="0" lang="zh-CN" altLang="zh-CN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   部</a:t>
                      </a:r>
                      <a:endParaRPr kumimoji="0" lang="zh-CN" altLang="zh-CN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专利申请数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件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专利授权数</a:t>
                      </a:r>
                      <a:endParaRPr kumimoji="0" lang="zh-CN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件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软件著作权</a:t>
                      </a:r>
                      <a:endParaRPr kumimoji="0" lang="zh-CN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件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主编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参编著作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   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部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培养人才</a:t>
                      </a:r>
                      <a:endParaRPr kumimoji="0" lang="zh-CN" altLang="zh-CN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人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包括：  人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博士后，  人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博士，  人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硕士，  人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本科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745928"/>
              </p:ext>
            </p:extLst>
          </p:nvPr>
        </p:nvGraphicFramePr>
        <p:xfrm>
          <a:off x="931619" y="1183298"/>
          <a:ext cx="10252198" cy="5053879"/>
        </p:xfrm>
        <a:graphic>
          <a:graphicData uri="http://schemas.openxmlformats.org/drawingml/2006/table">
            <a:tbl>
              <a:tblPr/>
              <a:tblGrid>
                <a:gridCol w="822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6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402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自我评价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□正常进行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     </a:t>
                      </a: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□超预期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     </a:t>
                      </a: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□进度滞后</a:t>
                      </a:r>
                      <a:endParaRPr kumimoji="0" lang="zh-CN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自评</a:t>
                      </a: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项目完成率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%</a:t>
                      </a:r>
                      <a:endParaRPr kumimoji="0" lang="zh-CN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29">
                <a:tc rowSpan="9">
                  <a:txBody>
                    <a:bodyPr/>
                    <a:lstStyle>
                      <a:lvl1pPr marL="71438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现阶段成果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产出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新立项项目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   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包括：国家级  项，省部级  项，厅局级  项</a:t>
                      </a:r>
                      <a:endParaRPr lang="zh-CN" altLang="zh-CN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发表科技论文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  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包括：国际索引  篇，中文核心   篇，其他论文  篇</a:t>
                      </a:r>
                      <a:endParaRPr lang="zh-CN" altLang="zh-CN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主编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参编著作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   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部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获奖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 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包括：国家级  项，省部级  项，厅局级  项</a:t>
                      </a:r>
                      <a:endParaRPr lang="zh-CN" altLang="zh-CN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专利申请数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件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专利授权数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件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软件著作权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   </a:t>
                      </a:r>
                      <a:r>
                        <a:rPr kumimoji="0" lang="zh-CN" altLang="zh-CN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件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培养人才</a:t>
                      </a:r>
                      <a:endParaRPr kumimoji="0" lang="zh-CN" altLang="zh-CN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人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包括：  人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博士后，  人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博士，  人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硕士，  人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本科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其他成果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146021"/>
      </p:ext>
    </p:extLst>
  </p:cSld>
  <p:clrMapOvr>
    <a:masterClrMapping/>
  </p:clrMapOvr>
  <p:transition spd="med"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 l="50391"/>
          <a:stretch>
            <a:fillRect/>
          </a:stretch>
        </p:blipFill>
        <p:spPr bwMode="auto">
          <a:xfrm>
            <a:off x="8801100" y="147638"/>
            <a:ext cx="33147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0" y="976313"/>
            <a:ext cx="1211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611188" y="980728"/>
            <a:ext cx="75612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三、年度计划完成情况</a:t>
            </a:r>
            <a:endParaRPr lang="en-US" altLang="zh-CN" sz="2800" dirty="0"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979817"/>
              </p:ext>
            </p:extLst>
          </p:nvPr>
        </p:nvGraphicFramePr>
        <p:xfrm>
          <a:off x="970573" y="1857498"/>
          <a:ext cx="10248412" cy="4465257"/>
        </p:xfrm>
        <a:graphic>
          <a:graphicData uri="http://schemas.openxmlformats.org/drawingml/2006/table">
            <a:tbl>
              <a:tblPr/>
              <a:tblGrid>
                <a:gridCol w="2142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时间节点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计划要点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目前执行情况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6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 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4648" marR="546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532763"/>
      </p:ext>
    </p:extLst>
  </p:cSld>
  <p:clrMapOvr>
    <a:masterClrMapping/>
  </p:clrMapOvr>
  <p:transition spd="med">
    <p:pull dir="ld"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784</Words>
  <Application>Microsoft Office PowerPoint</Application>
  <PresentationFormat>宽屏</PresentationFormat>
  <Paragraphs>194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等线</vt:lpstr>
      <vt:lpstr>等线 Light</vt:lpstr>
      <vt:lpstr>黑体</vt:lpstr>
      <vt:lpstr>宋体</vt:lpstr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</dc:title>
  <dc:creator>XiaoJian</dc:creator>
  <cp:lastModifiedBy>匿名用户</cp:lastModifiedBy>
  <cp:revision>95</cp:revision>
  <dcterms:created xsi:type="dcterms:W3CDTF">2018-01-19T14:56:44Z</dcterms:created>
  <dcterms:modified xsi:type="dcterms:W3CDTF">2020-07-14T02:52:32Z</dcterms:modified>
</cp:coreProperties>
</file>